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5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7">
  <p:sldMasterIdLst>
    <p:sldMasterId id="2147483697" r:id="rId1"/>
  </p:sldMasterIdLst>
  <p:notesMasterIdLst>
    <p:notesMasterId r:id="rId95"/>
  </p:notesMasterIdLst>
  <p:handoutMasterIdLst>
    <p:handoutMasterId r:id="rId96"/>
  </p:handoutMasterIdLst>
  <p:sldIdLst>
    <p:sldId id="550" r:id="rId2"/>
    <p:sldId id="551" r:id="rId3"/>
    <p:sldId id="489" r:id="rId4"/>
    <p:sldId id="325" r:id="rId5"/>
    <p:sldId id="655" r:id="rId6"/>
    <p:sldId id="825" r:id="rId7"/>
    <p:sldId id="656" r:id="rId8"/>
    <p:sldId id="657" r:id="rId9"/>
    <p:sldId id="658" r:id="rId10"/>
    <p:sldId id="659" r:id="rId11"/>
    <p:sldId id="662" r:id="rId12"/>
    <p:sldId id="661" r:id="rId13"/>
    <p:sldId id="660" r:id="rId14"/>
    <p:sldId id="663" r:id="rId15"/>
    <p:sldId id="770" r:id="rId16"/>
    <p:sldId id="718" r:id="rId17"/>
    <p:sldId id="774" r:id="rId18"/>
    <p:sldId id="822" r:id="rId19"/>
    <p:sldId id="776" r:id="rId20"/>
    <p:sldId id="777" r:id="rId21"/>
    <p:sldId id="778" r:id="rId22"/>
    <p:sldId id="779" r:id="rId23"/>
    <p:sldId id="780" r:id="rId24"/>
    <p:sldId id="781" r:id="rId25"/>
    <p:sldId id="782" r:id="rId26"/>
    <p:sldId id="783" r:id="rId27"/>
    <p:sldId id="784" r:id="rId28"/>
    <p:sldId id="785" r:id="rId29"/>
    <p:sldId id="786" r:id="rId30"/>
    <p:sldId id="787" r:id="rId31"/>
    <p:sldId id="788" r:id="rId32"/>
    <p:sldId id="789" r:id="rId33"/>
    <p:sldId id="790" r:id="rId34"/>
    <p:sldId id="791" r:id="rId35"/>
    <p:sldId id="792" r:id="rId36"/>
    <p:sldId id="793" r:id="rId37"/>
    <p:sldId id="794" r:id="rId38"/>
    <p:sldId id="795" r:id="rId39"/>
    <p:sldId id="796" r:id="rId40"/>
    <p:sldId id="797" r:id="rId41"/>
    <p:sldId id="798" r:id="rId42"/>
    <p:sldId id="799" r:id="rId43"/>
    <p:sldId id="800" r:id="rId44"/>
    <p:sldId id="801" r:id="rId45"/>
    <p:sldId id="802" r:id="rId46"/>
    <p:sldId id="803" r:id="rId47"/>
    <p:sldId id="804" r:id="rId48"/>
    <p:sldId id="805" r:id="rId49"/>
    <p:sldId id="806" r:id="rId50"/>
    <p:sldId id="807" r:id="rId51"/>
    <p:sldId id="808" r:id="rId52"/>
    <p:sldId id="809" r:id="rId53"/>
    <p:sldId id="810" r:id="rId54"/>
    <p:sldId id="811" r:id="rId55"/>
    <p:sldId id="812" r:id="rId56"/>
    <p:sldId id="813" r:id="rId57"/>
    <p:sldId id="814" r:id="rId58"/>
    <p:sldId id="815" r:id="rId59"/>
    <p:sldId id="816" r:id="rId60"/>
    <p:sldId id="817" r:id="rId61"/>
    <p:sldId id="819" r:id="rId62"/>
    <p:sldId id="522" r:id="rId63"/>
    <p:sldId id="581" r:id="rId64"/>
    <p:sldId id="582" r:id="rId65"/>
    <p:sldId id="559" r:id="rId66"/>
    <p:sldId id="594" r:id="rId67"/>
    <p:sldId id="829" r:id="rId68"/>
    <p:sldId id="827" r:id="rId69"/>
    <p:sldId id="716" r:id="rId70"/>
    <p:sldId id="833" r:id="rId71"/>
    <p:sldId id="830" r:id="rId72"/>
    <p:sldId id="831" r:id="rId73"/>
    <p:sldId id="593" r:id="rId74"/>
    <p:sldId id="586" r:id="rId75"/>
    <p:sldId id="834" r:id="rId76"/>
    <p:sldId id="591" r:id="rId77"/>
    <p:sldId id="835" r:id="rId78"/>
    <p:sldId id="836" r:id="rId79"/>
    <p:sldId id="824" r:id="rId80"/>
    <p:sldId id="837" r:id="rId81"/>
    <p:sldId id="717" r:id="rId82"/>
    <p:sldId id="820" r:id="rId83"/>
    <p:sldId id="575" r:id="rId84"/>
    <p:sldId id="576" r:id="rId85"/>
    <p:sldId id="587" r:id="rId86"/>
    <p:sldId id="595" r:id="rId87"/>
    <p:sldId id="821" r:id="rId88"/>
    <p:sldId id="387" r:id="rId89"/>
    <p:sldId id="515" r:id="rId90"/>
    <p:sldId id="596" r:id="rId91"/>
    <p:sldId id="516" r:id="rId92"/>
    <p:sldId id="353" r:id="rId93"/>
    <p:sldId id="549" r:id="rId9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orient="horz" pos="2928" userDrawn="1">
          <p15:clr>
            <a:srgbClr val="A4A3A4"/>
          </p15:clr>
        </p15:guide>
        <p15:guide id="4"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5" autoAdjust="0"/>
    <p:restoredTop sz="95799" autoAdjust="0"/>
  </p:normalViewPr>
  <p:slideViewPr>
    <p:cSldViewPr>
      <p:cViewPr varScale="1">
        <p:scale>
          <a:sx n="105" d="100"/>
          <a:sy n="105" d="100"/>
        </p:scale>
        <p:origin x="786" y="114"/>
      </p:cViewPr>
      <p:guideLst>
        <p:guide orient="horz" pos="2160"/>
        <p:guide pos="3840"/>
      </p:guideLst>
    </p:cSldViewPr>
  </p:slideViewPr>
  <p:outlineViewPr>
    <p:cViewPr>
      <p:scale>
        <a:sx n="33" d="100"/>
        <a:sy n="33" d="100"/>
      </p:scale>
      <p:origin x="0" y="-1548"/>
    </p:cViewPr>
  </p:outlineViewPr>
  <p:notesTextViewPr>
    <p:cViewPr>
      <p:scale>
        <a:sx n="3" d="2"/>
        <a:sy n="3" d="2"/>
      </p:scale>
      <p:origin x="0" y="0"/>
    </p:cViewPr>
  </p:notesTextViewPr>
  <p:sorterViewPr>
    <p:cViewPr>
      <p:scale>
        <a:sx n="100" d="100"/>
        <a:sy n="100" d="100"/>
      </p:scale>
      <p:origin x="0" y="-522"/>
    </p:cViewPr>
  </p:sorterViewPr>
  <p:notesViewPr>
    <p:cSldViewPr>
      <p:cViewPr varScale="1">
        <p:scale>
          <a:sx n="83" d="100"/>
          <a:sy n="83" d="100"/>
        </p:scale>
        <p:origin x="3810" y="108"/>
      </p:cViewPr>
      <p:guideLst>
        <p:guide orient="horz" pos="2880"/>
        <p:guide pos="2160"/>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file:///C:\Users\agupta2\Desktop\Thesis%20ppt%20dat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gupta2\Desktop\Thesis%20ppt%20data.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tompa\OneDrive\Desktop\AWRA%20presentation%20figures%201.01.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tompa\OneDrive\Desktop\AWRA%20presentation%20figures%201.01.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tepatric\Google%20Drive\MSc%20Drive\4%20Research\5%20Workbooks%20and%20Calculated%20Data\Petro%20Calcs&amp;Workbooks\NEB18%20EF%20Crude%20Oil%20Prod.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tepatric\Google%20Drive\MSc%20Drive\4%20Research\5%20Workbooks%20and%20Calculated%20Data\Petro%20Calcs&amp;Workbooks\NEB18%20EF%20Crude%20Oil%20Prod.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tepatric\Google%20Drive\MSc%20Drive\4%20Research\5%20Workbooks%20and%20Calculated%20Data\Petro%20Calcs&amp;Workbooks\NEB18%20EF%20Crude%20Oil%20Prod.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3" Type="http://schemas.openxmlformats.org/officeDocument/2006/relationships/oleObject" Target="file:///C:\Users\agupta2\Desktop\Thesis%20data\canadian%20water%20sector%20shar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gupta2\Desktop\Thesis%20ppt%20da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a:t>Mined Bitumen - CER Projection</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Comparisons!$G$2</c:f>
              <c:strCache>
                <c:ptCount val="1"/>
                <c:pt idx="0">
                  <c:v>Low price</c:v>
                </c:pt>
              </c:strCache>
            </c:strRef>
          </c:tx>
          <c:spPr>
            <a:ln w="76200" cap="rnd">
              <a:solidFill>
                <a:schemeClr val="accent1"/>
              </a:solidFill>
              <a:round/>
            </a:ln>
            <a:effectLst/>
          </c:spPr>
          <c:marker>
            <c:symbol val="none"/>
          </c:marker>
          <c:xVal>
            <c:numRef>
              <c:f>Comparisons!$F$3:$F$48</c:f>
              <c:numCache>
                <c:formatCode>0</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xVal>
          <c:yVal>
            <c:numRef>
              <c:f>Comparisons!$G$3:$G$48</c:f>
              <c:numCache>
                <c:formatCode>General</c:formatCode>
                <c:ptCount val="46"/>
                <c:pt idx="0">
                  <c:v>0.62648400000000004</c:v>
                </c:pt>
                <c:pt idx="1">
                  <c:v>0.76046100000000005</c:v>
                </c:pt>
                <c:pt idx="2">
                  <c:v>0.78436300000000003</c:v>
                </c:pt>
                <c:pt idx="3">
                  <c:v>0.72146299999999997</c:v>
                </c:pt>
                <c:pt idx="4">
                  <c:v>0.82524799999999998</c:v>
                </c:pt>
                <c:pt idx="5">
                  <c:v>0.85694959999999998</c:v>
                </c:pt>
                <c:pt idx="6">
                  <c:v>0.89255099999999998</c:v>
                </c:pt>
                <c:pt idx="7">
                  <c:v>0.93230380000000002</c:v>
                </c:pt>
                <c:pt idx="8">
                  <c:v>0.97608220000000001</c:v>
                </c:pt>
                <c:pt idx="9">
                  <c:v>0.96016849999999998</c:v>
                </c:pt>
                <c:pt idx="10">
                  <c:v>1.1614485000000001</c:v>
                </c:pt>
                <c:pt idx="11">
                  <c:v>1.1500007000000001</c:v>
                </c:pt>
                <c:pt idx="12">
                  <c:v>1.2757377999999999</c:v>
                </c:pt>
                <c:pt idx="13">
                  <c:v>1.4768920000000001</c:v>
                </c:pt>
                <c:pt idx="14">
                  <c:v>1.5889169000000001</c:v>
                </c:pt>
                <c:pt idx="15">
                  <c:v>1.6052709000000001</c:v>
                </c:pt>
                <c:pt idx="16">
                  <c:v>1.6053337999999999</c:v>
                </c:pt>
                <c:pt idx="17">
                  <c:v>1.6053337999999999</c:v>
                </c:pt>
                <c:pt idx="18">
                  <c:v>1.6053337999999999</c:v>
                </c:pt>
                <c:pt idx="19">
                  <c:v>1.6053337999999999</c:v>
                </c:pt>
                <c:pt idx="20">
                  <c:v>1.6053337999999999</c:v>
                </c:pt>
                <c:pt idx="21">
                  <c:v>1.6023775</c:v>
                </c:pt>
                <c:pt idx="22">
                  <c:v>1.5970939</c:v>
                </c:pt>
                <c:pt idx="23">
                  <c:v>1.5918102999999999</c:v>
                </c:pt>
                <c:pt idx="24">
                  <c:v>1.5865895999999999</c:v>
                </c:pt>
                <c:pt idx="25">
                  <c:v>1.5814318000000001</c:v>
                </c:pt>
                <c:pt idx="26">
                  <c:v>1.573129</c:v>
                </c:pt>
                <c:pt idx="27">
                  <c:v>1.5622472999999999</c:v>
                </c:pt>
                <c:pt idx="28">
                  <c:v>1.5514914</c:v>
                </c:pt>
                <c:pt idx="29">
                  <c:v>1.5407983999999999</c:v>
                </c:pt>
                <c:pt idx="30">
                  <c:v>1.5302941000000001</c:v>
                </c:pt>
                <c:pt idx="31">
                  <c:v>1.5199156</c:v>
                </c:pt>
                <c:pt idx="32">
                  <c:v>1.5096628999999999</c:v>
                </c:pt>
                <c:pt idx="33">
                  <c:v>1.499536</c:v>
                </c:pt>
                <c:pt idx="34">
                  <c:v>1.4895349</c:v>
                </c:pt>
                <c:pt idx="35">
                  <c:v>1.479596699999999</c:v>
                </c:pt>
                <c:pt idx="36">
                  <c:v>1.4694608142857151</c:v>
                </c:pt>
                <c:pt idx="37">
                  <c:v>1.459324928571428</c:v>
                </c:pt>
                <c:pt idx="38">
                  <c:v>1.449189042857143</c:v>
                </c:pt>
                <c:pt idx="39">
                  <c:v>1.439053157142856</c:v>
                </c:pt>
                <c:pt idx="40">
                  <c:v>1.4289172714285709</c:v>
                </c:pt>
                <c:pt idx="41">
                  <c:v>1.4187813857142859</c:v>
                </c:pt>
                <c:pt idx="42">
                  <c:v>1.4086454999999991</c:v>
                </c:pt>
                <c:pt idx="43">
                  <c:v>1.3985096142857141</c:v>
                </c:pt>
                <c:pt idx="44">
                  <c:v>1.3883737285714299</c:v>
                </c:pt>
                <c:pt idx="45">
                  <c:v>1.378237842857142</c:v>
                </c:pt>
              </c:numCache>
            </c:numRef>
          </c:yVal>
          <c:smooth val="0"/>
          <c:extLst>
            <c:ext xmlns:c16="http://schemas.microsoft.com/office/drawing/2014/chart" uri="{C3380CC4-5D6E-409C-BE32-E72D297353CC}">
              <c16:uniqueId val="{00000000-A11F-4BAD-A4A5-E8D603DCE93F}"/>
            </c:ext>
          </c:extLst>
        </c:ser>
        <c:ser>
          <c:idx val="1"/>
          <c:order val="1"/>
          <c:tx>
            <c:strRef>
              <c:f>Comparisons!$H$2</c:f>
              <c:strCache>
                <c:ptCount val="1"/>
                <c:pt idx="0">
                  <c:v>Reference</c:v>
                </c:pt>
              </c:strCache>
            </c:strRef>
          </c:tx>
          <c:spPr>
            <a:ln w="76200" cap="rnd">
              <a:solidFill>
                <a:schemeClr val="accent2"/>
              </a:solidFill>
              <a:round/>
            </a:ln>
            <a:effectLst/>
          </c:spPr>
          <c:marker>
            <c:symbol val="none"/>
          </c:marker>
          <c:xVal>
            <c:numRef>
              <c:f>Comparisons!$F$3:$F$48</c:f>
              <c:numCache>
                <c:formatCode>0</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xVal>
          <c:yVal>
            <c:numRef>
              <c:f>Comparisons!$H$3:$H$48</c:f>
              <c:numCache>
                <c:formatCode>General</c:formatCode>
                <c:ptCount val="46"/>
                <c:pt idx="0">
                  <c:v>0.62648400000000004</c:v>
                </c:pt>
                <c:pt idx="1">
                  <c:v>0.76046100000000005</c:v>
                </c:pt>
                <c:pt idx="2">
                  <c:v>0.78436300000000003</c:v>
                </c:pt>
                <c:pt idx="3">
                  <c:v>0.72146299999999997</c:v>
                </c:pt>
                <c:pt idx="4">
                  <c:v>0.82524799999999998</c:v>
                </c:pt>
                <c:pt idx="5">
                  <c:v>0.85694959999999998</c:v>
                </c:pt>
                <c:pt idx="6">
                  <c:v>0.89255099999999998</c:v>
                </c:pt>
                <c:pt idx="7">
                  <c:v>0.93230380000000002</c:v>
                </c:pt>
                <c:pt idx="8">
                  <c:v>0.97608220000000001</c:v>
                </c:pt>
                <c:pt idx="9">
                  <c:v>0.96016849999999998</c:v>
                </c:pt>
                <c:pt idx="10">
                  <c:v>1.1614485000000001</c:v>
                </c:pt>
                <c:pt idx="11">
                  <c:v>1.1500007000000001</c:v>
                </c:pt>
                <c:pt idx="12">
                  <c:v>1.2757377999999999</c:v>
                </c:pt>
                <c:pt idx="13">
                  <c:v>1.4768920000000001</c:v>
                </c:pt>
                <c:pt idx="14">
                  <c:v>1.5986663999999999</c:v>
                </c:pt>
                <c:pt idx="15">
                  <c:v>1.6330098</c:v>
                </c:pt>
                <c:pt idx="16">
                  <c:v>1.6418158</c:v>
                </c:pt>
                <c:pt idx="17">
                  <c:v>1.6469107000000001</c:v>
                </c:pt>
                <c:pt idx="18">
                  <c:v>1.6469107000000001</c:v>
                </c:pt>
                <c:pt idx="19">
                  <c:v>1.6469107000000001</c:v>
                </c:pt>
                <c:pt idx="20">
                  <c:v>1.6469107000000001</c:v>
                </c:pt>
                <c:pt idx="21">
                  <c:v>1.6469107000000001</c:v>
                </c:pt>
                <c:pt idx="22">
                  <c:v>1.6469107000000001</c:v>
                </c:pt>
                <c:pt idx="23">
                  <c:v>1.6469107000000001</c:v>
                </c:pt>
                <c:pt idx="24">
                  <c:v>1.6469107000000001</c:v>
                </c:pt>
                <c:pt idx="25">
                  <c:v>1.6469107000000001</c:v>
                </c:pt>
                <c:pt idx="26">
                  <c:v>1.6469107000000001</c:v>
                </c:pt>
                <c:pt idx="27">
                  <c:v>1.6469107000000001</c:v>
                </c:pt>
                <c:pt idx="28">
                  <c:v>1.6469107000000001</c:v>
                </c:pt>
                <c:pt idx="29">
                  <c:v>1.6469107000000001</c:v>
                </c:pt>
                <c:pt idx="30">
                  <c:v>1.6469107000000001</c:v>
                </c:pt>
                <c:pt idx="31">
                  <c:v>1.6469107000000001</c:v>
                </c:pt>
                <c:pt idx="32">
                  <c:v>1.6469107000000001</c:v>
                </c:pt>
                <c:pt idx="33">
                  <c:v>1.6469107000000001</c:v>
                </c:pt>
                <c:pt idx="34">
                  <c:v>1.6469107000000001</c:v>
                </c:pt>
                <c:pt idx="35">
                  <c:v>1.6469107000000001</c:v>
                </c:pt>
                <c:pt idx="36">
                  <c:v>1.6469107000000001</c:v>
                </c:pt>
                <c:pt idx="37">
                  <c:v>1.6469107000000001</c:v>
                </c:pt>
                <c:pt idx="38">
                  <c:v>1.6469107000000001</c:v>
                </c:pt>
                <c:pt idx="39">
                  <c:v>1.6469107000000001</c:v>
                </c:pt>
                <c:pt idx="40">
                  <c:v>1.6469107000000001</c:v>
                </c:pt>
                <c:pt idx="41">
                  <c:v>1.6469107000000001</c:v>
                </c:pt>
                <c:pt idx="42">
                  <c:v>1.6469107000000001</c:v>
                </c:pt>
                <c:pt idx="43">
                  <c:v>1.6469107000000001</c:v>
                </c:pt>
                <c:pt idx="44">
                  <c:v>1.6469107000000001</c:v>
                </c:pt>
                <c:pt idx="45">
                  <c:v>1.6469107000000001</c:v>
                </c:pt>
              </c:numCache>
            </c:numRef>
          </c:yVal>
          <c:smooth val="0"/>
          <c:extLst>
            <c:ext xmlns:c16="http://schemas.microsoft.com/office/drawing/2014/chart" uri="{C3380CC4-5D6E-409C-BE32-E72D297353CC}">
              <c16:uniqueId val="{00000001-A11F-4BAD-A4A5-E8D603DCE93F}"/>
            </c:ext>
          </c:extLst>
        </c:ser>
        <c:ser>
          <c:idx val="2"/>
          <c:order val="2"/>
          <c:tx>
            <c:strRef>
              <c:f>Comparisons!$I$2</c:f>
              <c:strCache>
                <c:ptCount val="1"/>
                <c:pt idx="0">
                  <c:v>High Price</c:v>
                </c:pt>
              </c:strCache>
            </c:strRef>
          </c:tx>
          <c:spPr>
            <a:ln w="76200" cap="rnd">
              <a:solidFill>
                <a:schemeClr val="accent3"/>
              </a:solidFill>
              <a:round/>
            </a:ln>
            <a:effectLst/>
          </c:spPr>
          <c:marker>
            <c:symbol val="none"/>
          </c:marker>
          <c:xVal>
            <c:numRef>
              <c:f>Comparisons!$F$3:$F$48</c:f>
              <c:numCache>
                <c:formatCode>0</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xVal>
          <c:yVal>
            <c:numRef>
              <c:f>Comparisons!$I$3:$I$48</c:f>
              <c:numCache>
                <c:formatCode>General</c:formatCode>
                <c:ptCount val="46"/>
                <c:pt idx="0">
                  <c:v>0.62648400000000004</c:v>
                </c:pt>
                <c:pt idx="1">
                  <c:v>0.76046100000000005</c:v>
                </c:pt>
                <c:pt idx="2">
                  <c:v>0.78436300000000003</c:v>
                </c:pt>
                <c:pt idx="3">
                  <c:v>0.72146299999999997</c:v>
                </c:pt>
                <c:pt idx="4">
                  <c:v>0.82524799999999998</c:v>
                </c:pt>
                <c:pt idx="5">
                  <c:v>0.85694959999999998</c:v>
                </c:pt>
                <c:pt idx="6">
                  <c:v>0.89255099999999998</c:v>
                </c:pt>
                <c:pt idx="7">
                  <c:v>0.93230380000000002</c:v>
                </c:pt>
                <c:pt idx="8">
                  <c:v>0.97608220000000001</c:v>
                </c:pt>
                <c:pt idx="9">
                  <c:v>0.96016849999999998</c:v>
                </c:pt>
                <c:pt idx="10">
                  <c:v>1.1614485000000001</c:v>
                </c:pt>
                <c:pt idx="11">
                  <c:v>1.1500007000000001</c:v>
                </c:pt>
                <c:pt idx="12">
                  <c:v>1.2757377999999999</c:v>
                </c:pt>
                <c:pt idx="13">
                  <c:v>1.4768920000000001</c:v>
                </c:pt>
                <c:pt idx="14">
                  <c:v>1.6070949999999999</c:v>
                </c:pt>
                <c:pt idx="15">
                  <c:v>1.6615035</c:v>
                </c:pt>
                <c:pt idx="16">
                  <c:v>1.6716304</c:v>
                </c:pt>
                <c:pt idx="17">
                  <c:v>1.7027658999999999</c:v>
                </c:pt>
                <c:pt idx="18">
                  <c:v>1.7469846</c:v>
                </c:pt>
                <c:pt idx="19">
                  <c:v>1.7556647999999999</c:v>
                </c:pt>
                <c:pt idx="20">
                  <c:v>1.7725219999999999</c:v>
                </c:pt>
                <c:pt idx="21">
                  <c:v>1.8053558000000001</c:v>
                </c:pt>
                <c:pt idx="22">
                  <c:v>1.8304529</c:v>
                </c:pt>
                <c:pt idx="23">
                  <c:v>1.8306416000000001</c:v>
                </c:pt>
                <c:pt idx="24">
                  <c:v>1.8306416000000001</c:v>
                </c:pt>
                <c:pt idx="25">
                  <c:v>1.8644189</c:v>
                </c:pt>
                <c:pt idx="26">
                  <c:v>1.8846727000000001</c:v>
                </c:pt>
                <c:pt idx="27">
                  <c:v>1.8846727000000001</c:v>
                </c:pt>
                <c:pt idx="28">
                  <c:v>1.8846727000000001</c:v>
                </c:pt>
                <c:pt idx="29">
                  <c:v>1.8846727000000001</c:v>
                </c:pt>
                <c:pt idx="30">
                  <c:v>1.8846727000000001</c:v>
                </c:pt>
                <c:pt idx="31">
                  <c:v>1.8846727000000001</c:v>
                </c:pt>
                <c:pt idx="32">
                  <c:v>1.8846727000000001</c:v>
                </c:pt>
                <c:pt idx="33">
                  <c:v>1.8846727000000001</c:v>
                </c:pt>
                <c:pt idx="34">
                  <c:v>1.8846727000000001</c:v>
                </c:pt>
                <c:pt idx="35">
                  <c:v>1.8846727000000001</c:v>
                </c:pt>
                <c:pt idx="36">
                  <c:v>1.8846727000000001</c:v>
                </c:pt>
                <c:pt idx="37">
                  <c:v>1.8846727000000001</c:v>
                </c:pt>
                <c:pt idx="38">
                  <c:v>1.8846727000000001</c:v>
                </c:pt>
                <c:pt idx="39">
                  <c:v>1.8846727000000001</c:v>
                </c:pt>
                <c:pt idx="40">
                  <c:v>1.8846727000000001</c:v>
                </c:pt>
                <c:pt idx="41">
                  <c:v>1.8846727000000001</c:v>
                </c:pt>
                <c:pt idx="42">
                  <c:v>1.8846727000000001</c:v>
                </c:pt>
                <c:pt idx="43">
                  <c:v>1.8846727000000001</c:v>
                </c:pt>
                <c:pt idx="44">
                  <c:v>1.8846727000000001</c:v>
                </c:pt>
                <c:pt idx="45">
                  <c:v>1.8846727000000001</c:v>
                </c:pt>
              </c:numCache>
            </c:numRef>
          </c:yVal>
          <c:smooth val="0"/>
          <c:extLst>
            <c:ext xmlns:c16="http://schemas.microsoft.com/office/drawing/2014/chart" uri="{C3380CC4-5D6E-409C-BE32-E72D297353CC}">
              <c16:uniqueId val="{00000002-A11F-4BAD-A4A5-E8D603DCE93F}"/>
            </c:ext>
          </c:extLst>
        </c:ser>
        <c:dLbls>
          <c:showLegendKey val="0"/>
          <c:showVal val="0"/>
          <c:showCatName val="0"/>
          <c:showSerName val="0"/>
          <c:showPercent val="0"/>
          <c:showBubbleSize val="0"/>
        </c:dLbls>
        <c:axId val="-1719850912"/>
        <c:axId val="-1719312272"/>
      </c:scatterChart>
      <c:valAx>
        <c:axId val="-1719850912"/>
        <c:scaling>
          <c:orientation val="minMax"/>
          <c:max val="2050"/>
          <c:min val="2005"/>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19312272"/>
        <c:crosses val="autoZero"/>
        <c:crossBetween val="midCat"/>
      </c:valAx>
      <c:valAx>
        <c:axId val="-1719312272"/>
        <c:scaling>
          <c:orientation val="minMax"/>
          <c:max val="2"/>
          <c:min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Production</a:t>
                </a:r>
                <a:r>
                  <a:rPr lang="en-US" baseline="0"/>
                  <a:t> </a:t>
                </a:r>
                <a:r>
                  <a:rPr lang="en-US"/>
                  <a:t>(million b/d)</a:t>
                </a:r>
              </a:p>
            </c:rich>
          </c:tx>
          <c:layout>
            <c:manualLayout>
              <c:xMode val="edge"/>
              <c:yMode val="edge"/>
              <c:x val="1.8845700824499399E-2"/>
              <c:y val="0.16097067239806601"/>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198509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1"/>
          <c:tx>
            <c:strRef>
              <c:f>Sheet3!$A$5</c:f>
              <c:strCache>
                <c:ptCount val="1"/>
                <c:pt idx="0">
                  <c:v>Curr_pol_water_consump</c:v>
                </c:pt>
              </c:strCache>
            </c:strRef>
          </c:tx>
          <c:spPr>
            <a:ln w="28575" cap="rnd">
              <a:solidFill>
                <a:srgbClr val="0070C0"/>
              </a:solidFill>
              <a:round/>
            </a:ln>
            <a:effectLst/>
          </c:spPr>
          <c:marker>
            <c:symbol val="none"/>
          </c:marker>
          <c:cat>
            <c:numRef>
              <c:f>Sheet3!$B$1:$AU$1</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Sheet3!$B$5:$AU$5</c:f>
              <c:numCache>
                <c:formatCode>General</c:formatCode>
                <c:ptCount val="46"/>
                <c:pt idx="0">
                  <c:v>4826312704.9383698</c:v>
                </c:pt>
                <c:pt idx="1">
                  <c:v>4759602571.1841297</c:v>
                </c:pt>
                <c:pt idx="2">
                  <c:v>4848836852.3355198</c:v>
                </c:pt>
                <c:pt idx="3">
                  <c:v>4888858940.09268</c:v>
                </c:pt>
                <c:pt idx="4">
                  <c:v>4902429798.8568497</c:v>
                </c:pt>
                <c:pt idx="5">
                  <c:v>4880040933.0785799</c:v>
                </c:pt>
                <c:pt idx="6">
                  <c:v>5089438767.4680405</c:v>
                </c:pt>
                <c:pt idx="7">
                  <c:v>5108770464.07792</c:v>
                </c:pt>
                <c:pt idx="8">
                  <c:v>5138235308.9588203</c:v>
                </c:pt>
                <c:pt idx="9">
                  <c:v>5217455207.5437603</c:v>
                </c:pt>
                <c:pt idx="10">
                  <c:v>5308149966.1366301</c:v>
                </c:pt>
                <c:pt idx="11">
                  <c:v>5327143351.19242</c:v>
                </c:pt>
                <c:pt idx="12">
                  <c:v>5448312883.7734699</c:v>
                </c:pt>
                <c:pt idx="13">
                  <c:v>5453442538.32129</c:v>
                </c:pt>
                <c:pt idx="14">
                  <c:v>5441621822.1641102</c:v>
                </c:pt>
                <c:pt idx="15">
                  <c:v>5410917476.9654503</c:v>
                </c:pt>
                <c:pt idx="16">
                  <c:v>5432874147.3580599</c:v>
                </c:pt>
                <c:pt idx="17">
                  <c:v>5427982659.2772999</c:v>
                </c:pt>
                <c:pt idx="18">
                  <c:v>5421584002.8907499</c:v>
                </c:pt>
                <c:pt idx="19">
                  <c:v>5430768833.6738701</c:v>
                </c:pt>
                <c:pt idx="20">
                  <c:v>5550415804.7135601</c:v>
                </c:pt>
                <c:pt idx="21">
                  <c:v>5574022221.8754702</c:v>
                </c:pt>
                <c:pt idx="22">
                  <c:v>5580296169.0686998</c:v>
                </c:pt>
                <c:pt idx="23">
                  <c:v>5580678523.7630396</c:v>
                </c:pt>
                <c:pt idx="24">
                  <c:v>5575395513.2753296</c:v>
                </c:pt>
                <c:pt idx="25">
                  <c:v>5592129394.8301601</c:v>
                </c:pt>
                <c:pt idx="26">
                  <c:v>5594530689.7051096</c:v>
                </c:pt>
                <c:pt idx="27">
                  <c:v>5579654810.7069101</c:v>
                </c:pt>
                <c:pt idx="28">
                  <c:v>5594193169.6052198</c:v>
                </c:pt>
                <c:pt idx="29">
                  <c:v>5595565082.5418196</c:v>
                </c:pt>
                <c:pt idx="30">
                  <c:v>5599835834.2952404</c:v>
                </c:pt>
                <c:pt idx="31">
                  <c:v>5589080917.7222204</c:v>
                </c:pt>
                <c:pt idx="32">
                  <c:v>5577494508.6447601</c:v>
                </c:pt>
                <c:pt idx="33">
                  <c:v>5573192000.49471</c:v>
                </c:pt>
                <c:pt idx="34">
                  <c:v>5555359030.6315603</c:v>
                </c:pt>
                <c:pt idx="35">
                  <c:v>5531956686.2668505</c:v>
                </c:pt>
                <c:pt idx="36">
                  <c:v>5529027683.2335196</c:v>
                </c:pt>
                <c:pt idx="37">
                  <c:v>5546989500.62745</c:v>
                </c:pt>
                <c:pt idx="38">
                  <c:v>5547314870.9984703</c:v>
                </c:pt>
                <c:pt idx="39">
                  <c:v>5547248136.3716002</c:v>
                </c:pt>
                <c:pt idx="40">
                  <c:v>5552114586.5202198</c:v>
                </c:pt>
                <c:pt idx="41">
                  <c:v>5551419846.2051401</c:v>
                </c:pt>
                <c:pt idx="42">
                  <c:v>5547471126.5984297</c:v>
                </c:pt>
                <c:pt idx="43">
                  <c:v>5545155051.3079901</c:v>
                </c:pt>
                <c:pt idx="44">
                  <c:v>5564191460.1322002</c:v>
                </c:pt>
                <c:pt idx="45">
                  <c:v>5578313978.4661303</c:v>
                </c:pt>
              </c:numCache>
            </c:numRef>
          </c:val>
          <c:smooth val="0"/>
          <c:extLst>
            <c:ext xmlns:c16="http://schemas.microsoft.com/office/drawing/2014/chart" uri="{C3380CC4-5D6E-409C-BE32-E72D297353CC}">
              <c16:uniqueId val="{00000000-F99F-4C0A-88A0-4D169D40EE96}"/>
            </c:ext>
          </c:extLst>
        </c:ser>
        <c:dLbls>
          <c:showLegendKey val="0"/>
          <c:showVal val="0"/>
          <c:showCatName val="0"/>
          <c:showSerName val="0"/>
          <c:showPercent val="0"/>
          <c:showBubbleSize val="0"/>
        </c:dLbls>
        <c:marker val="1"/>
        <c:smooth val="0"/>
        <c:axId val="-1715342144"/>
        <c:axId val="-1715337584"/>
      </c:lineChart>
      <c:lineChart>
        <c:grouping val="standard"/>
        <c:varyColors val="0"/>
        <c:ser>
          <c:idx val="2"/>
          <c:order val="0"/>
          <c:tx>
            <c:strRef>
              <c:f>Sheet3!$A$8</c:f>
              <c:strCache>
                <c:ptCount val="1"/>
                <c:pt idx="0">
                  <c:v>Curr_pol_emissions</c:v>
                </c:pt>
              </c:strCache>
            </c:strRef>
          </c:tx>
          <c:spPr>
            <a:ln w="28575" cap="rnd">
              <a:solidFill>
                <a:schemeClr val="tx1"/>
              </a:solidFill>
              <a:round/>
            </a:ln>
            <a:effectLst/>
          </c:spPr>
          <c:marker>
            <c:symbol val="none"/>
          </c:marker>
          <c:cat>
            <c:numRef>
              <c:f>Sheet3!$B$1:$AU$1</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Sheet3!$B$8:$AU$8</c:f>
              <c:numCache>
                <c:formatCode>General</c:formatCode>
                <c:ptCount val="46"/>
                <c:pt idx="0">
                  <c:v>109375.6590727843</c:v>
                </c:pt>
                <c:pt idx="1">
                  <c:v>106703.655175755</c:v>
                </c:pt>
                <c:pt idx="2">
                  <c:v>108239.1334897445</c:v>
                </c:pt>
                <c:pt idx="3">
                  <c:v>113768.166580782</c:v>
                </c:pt>
                <c:pt idx="4">
                  <c:v>86989.528649686123</c:v>
                </c:pt>
                <c:pt idx="5">
                  <c:v>89345.149196887505</c:v>
                </c:pt>
                <c:pt idx="6">
                  <c:v>87631.134803476016</c:v>
                </c:pt>
                <c:pt idx="7">
                  <c:v>87817.151873512397</c:v>
                </c:pt>
                <c:pt idx="8">
                  <c:v>86389.410487392597</c:v>
                </c:pt>
                <c:pt idx="9">
                  <c:v>83282.005111413528</c:v>
                </c:pt>
                <c:pt idx="10">
                  <c:v>80857.523629139294</c:v>
                </c:pt>
                <c:pt idx="11">
                  <c:v>80324.461541861048</c:v>
                </c:pt>
                <c:pt idx="12">
                  <c:v>82133.046794761438</c:v>
                </c:pt>
                <c:pt idx="13">
                  <c:v>80723.273754547205</c:v>
                </c:pt>
                <c:pt idx="14">
                  <c:v>80265.279184971296</c:v>
                </c:pt>
                <c:pt idx="15">
                  <c:v>58961.998775479602</c:v>
                </c:pt>
                <c:pt idx="16">
                  <c:v>52467.188553431137</c:v>
                </c:pt>
                <c:pt idx="17">
                  <c:v>49635.995288694678</c:v>
                </c:pt>
                <c:pt idx="18">
                  <c:v>49208.756695459</c:v>
                </c:pt>
                <c:pt idx="19">
                  <c:v>48806.000460665688</c:v>
                </c:pt>
                <c:pt idx="20">
                  <c:v>49074.840847942498</c:v>
                </c:pt>
                <c:pt idx="21">
                  <c:v>47017.839380816593</c:v>
                </c:pt>
                <c:pt idx="22">
                  <c:v>46549.882341044999</c:v>
                </c:pt>
                <c:pt idx="23">
                  <c:v>42858.530686799153</c:v>
                </c:pt>
                <c:pt idx="24">
                  <c:v>42515.032838647952</c:v>
                </c:pt>
                <c:pt idx="25">
                  <c:v>40345.974531619097</c:v>
                </c:pt>
                <c:pt idx="26">
                  <c:v>40138.487043866357</c:v>
                </c:pt>
                <c:pt idx="27">
                  <c:v>39721.658038647503</c:v>
                </c:pt>
                <c:pt idx="28">
                  <c:v>39125.451901598848</c:v>
                </c:pt>
                <c:pt idx="29">
                  <c:v>38622.308397194472</c:v>
                </c:pt>
                <c:pt idx="30">
                  <c:v>38065.80457328476</c:v>
                </c:pt>
                <c:pt idx="31">
                  <c:v>37298.324688820278</c:v>
                </c:pt>
                <c:pt idx="32">
                  <c:v>34778.93945309503</c:v>
                </c:pt>
                <c:pt idx="33">
                  <c:v>33981.079500830077</c:v>
                </c:pt>
                <c:pt idx="34">
                  <c:v>32664.869150450471</c:v>
                </c:pt>
                <c:pt idx="35">
                  <c:v>31916.381428851721</c:v>
                </c:pt>
                <c:pt idx="36">
                  <c:v>31023.83650186233</c:v>
                </c:pt>
                <c:pt idx="37">
                  <c:v>27879.358625511461</c:v>
                </c:pt>
                <c:pt idx="38">
                  <c:v>27557.827863060949</c:v>
                </c:pt>
                <c:pt idx="39">
                  <c:v>27141.025578861001</c:v>
                </c:pt>
                <c:pt idx="40">
                  <c:v>26950.28260479548</c:v>
                </c:pt>
                <c:pt idx="41">
                  <c:v>27029.72898033158</c:v>
                </c:pt>
                <c:pt idx="42">
                  <c:v>26940.012147479301</c:v>
                </c:pt>
                <c:pt idx="43">
                  <c:v>26958.5000622638</c:v>
                </c:pt>
                <c:pt idx="44">
                  <c:v>26895.169471501351</c:v>
                </c:pt>
                <c:pt idx="45">
                  <c:v>27012.145925933841</c:v>
                </c:pt>
              </c:numCache>
            </c:numRef>
          </c:val>
          <c:smooth val="0"/>
          <c:extLst>
            <c:ext xmlns:c16="http://schemas.microsoft.com/office/drawing/2014/chart" uri="{C3380CC4-5D6E-409C-BE32-E72D297353CC}">
              <c16:uniqueId val="{00000001-F99F-4C0A-88A0-4D169D40EE96}"/>
            </c:ext>
          </c:extLst>
        </c:ser>
        <c:dLbls>
          <c:showLegendKey val="0"/>
          <c:showVal val="0"/>
          <c:showCatName val="0"/>
          <c:showSerName val="0"/>
          <c:showPercent val="0"/>
          <c:showBubbleSize val="0"/>
        </c:dLbls>
        <c:marker val="1"/>
        <c:smooth val="0"/>
        <c:axId val="-1715211392"/>
        <c:axId val="-1719505536"/>
      </c:lineChart>
      <c:dateAx>
        <c:axId val="-171534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15337584"/>
        <c:crosses val="autoZero"/>
        <c:auto val="0"/>
        <c:lblOffset val="100"/>
        <c:baseTimeUnit val="days"/>
        <c:majorUnit val="5"/>
        <c:majorTimeUnit val="days"/>
      </c:dateAx>
      <c:valAx>
        <c:axId val="-1715337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t>Water consumption in millions m</a:t>
                </a:r>
                <a:r>
                  <a:rPr lang="en-US" baseline="30000" dirty="0"/>
                  <a:t>3</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15342144"/>
        <c:crosses val="autoZero"/>
        <c:crossBetween val="between"/>
        <c:dispUnits>
          <c:builtInUnit val="millions"/>
        </c:dispUnits>
      </c:valAx>
      <c:valAx>
        <c:axId val="-1719505536"/>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t>GHG emissions in thousands </a:t>
                </a:r>
                <a:r>
                  <a:rPr lang="en-US" dirty="0" err="1"/>
                  <a:t>tonnes</a:t>
                </a:r>
                <a:r>
                  <a:rPr lang="en-US" dirty="0"/>
                  <a:t> of CO</a:t>
                </a:r>
                <a:r>
                  <a:rPr lang="en-US" baseline="-25000" dirty="0"/>
                  <a:t>2</a:t>
                </a:r>
                <a:r>
                  <a:rPr lang="en-US" baseline="0" dirty="0"/>
                  <a:t>e</a:t>
                </a:r>
                <a:r>
                  <a:rPr lang="en-US" dirty="0"/>
                  <a:t>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15211392"/>
        <c:crosses val="max"/>
        <c:crossBetween val="between"/>
        <c:dispUnits>
          <c:builtInUnit val="thousands"/>
        </c:dispUnits>
      </c:valAx>
      <c:catAx>
        <c:axId val="-1715211392"/>
        <c:scaling>
          <c:orientation val="minMax"/>
        </c:scaling>
        <c:delete val="1"/>
        <c:axPos val="b"/>
        <c:numFmt formatCode="General" sourceLinked="1"/>
        <c:majorTickMark val="out"/>
        <c:minorTickMark val="none"/>
        <c:tickLblPos val="nextTo"/>
        <c:crossAx val="-17195055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Sheet3!$A$2</c:f>
              <c:strCache>
                <c:ptCount val="1"/>
                <c:pt idx="0">
                  <c:v>Bottom</c:v>
                </c:pt>
              </c:strCache>
            </c:strRef>
          </c:tx>
          <c:spPr>
            <a:noFill/>
            <a:ln>
              <a:noFill/>
            </a:ln>
            <a:effectLst/>
          </c:spPr>
          <c:cat>
            <c:numRef>
              <c:f>Sheet3!$B$1:$AU$1</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Sheet3!$B$2:$AU$2</c:f>
              <c:numCache>
                <c:formatCode>General</c:formatCode>
                <c:ptCount val="46"/>
                <c:pt idx="0">
                  <c:v>4826312704.9383698</c:v>
                </c:pt>
                <c:pt idx="1">
                  <c:v>4759602571.1841297</c:v>
                </c:pt>
                <c:pt idx="2">
                  <c:v>4848836852.3355198</c:v>
                </c:pt>
                <c:pt idx="3">
                  <c:v>4888858940.09268</c:v>
                </c:pt>
                <c:pt idx="4">
                  <c:v>4902429798.8568497</c:v>
                </c:pt>
                <c:pt idx="5">
                  <c:v>4880040933.0785799</c:v>
                </c:pt>
                <c:pt idx="6">
                  <c:v>5089438767.4680405</c:v>
                </c:pt>
                <c:pt idx="7">
                  <c:v>5108770464.07792</c:v>
                </c:pt>
                <c:pt idx="8">
                  <c:v>5138235308.9588203</c:v>
                </c:pt>
                <c:pt idx="9">
                  <c:v>5217455207.5437603</c:v>
                </c:pt>
                <c:pt idx="10">
                  <c:v>5308149966.1366301</c:v>
                </c:pt>
                <c:pt idx="11">
                  <c:v>5327143351.19242</c:v>
                </c:pt>
                <c:pt idx="12">
                  <c:v>5448312883.7734699</c:v>
                </c:pt>
                <c:pt idx="13">
                  <c:v>5453442538.32129</c:v>
                </c:pt>
                <c:pt idx="14">
                  <c:v>5441621822.1641102</c:v>
                </c:pt>
                <c:pt idx="15">
                  <c:v>5410917476.9654503</c:v>
                </c:pt>
                <c:pt idx="16">
                  <c:v>5432874147.3580599</c:v>
                </c:pt>
                <c:pt idx="17">
                  <c:v>5427982659.2772999</c:v>
                </c:pt>
                <c:pt idx="18">
                  <c:v>5421584002.8907499</c:v>
                </c:pt>
                <c:pt idx="19">
                  <c:v>5430768833.6738701</c:v>
                </c:pt>
                <c:pt idx="20">
                  <c:v>5550415804.7135601</c:v>
                </c:pt>
                <c:pt idx="21">
                  <c:v>5574022221.8754702</c:v>
                </c:pt>
                <c:pt idx="22">
                  <c:v>5580296169.0686998</c:v>
                </c:pt>
                <c:pt idx="23">
                  <c:v>5580678523.7630396</c:v>
                </c:pt>
                <c:pt idx="24">
                  <c:v>5575395513.2753296</c:v>
                </c:pt>
                <c:pt idx="25">
                  <c:v>5592129394.8301601</c:v>
                </c:pt>
                <c:pt idx="26">
                  <c:v>5594530689.7051096</c:v>
                </c:pt>
                <c:pt idx="27">
                  <c:v>5579654810.7069101</c:v>
                </c:pt>
                <c:pt idx="28">
                  <c:v>5594193169.6052198</c:v>
                </c:pt>
                <c:pt idx="29">
                  <c:v>5595565082.5418196</c:v>
                </c:pt>
                <c:pt idx="30">
                  <c:v>5599835834.2952404</c:v>
                </c:pt>
                <c:pt idx="31">
                  <c:v>5589080917.7222204</c:v>
                </c:pt>
                <c:pt idx="32">
                  <c:v>5577494508.6447601</c:v>
                </c:pt>
                <c:pt idx="33">
                  <c:v>5573192000.49471</c:v>
                </c:pt>
                <c:pt idx="34">
                  <c:v>5555359030.6315603</c:v>
                </c:pt>
                <c:pt idx="35">
                  <c:v>5531956686.2668505</c:v>
                </c:pt>
                <c:pt idx="36">
                  <c:v>5529027683.2335196</c:v>
                </c:pt>
                <c:pt idx="37">
                  <c:v>5546989500.62745</c:v>
                </c:pt>
                <c:pt idx="38">
                  <c:v>5547314870.9984703</c:v>
                </c:pt>
                <c:pt idx="39">
                  <c:v>5547248136.3716002</c:v>
                </c:pt>
                <c:pt idx="40">
                  <c:v>5552114586.5202198</c:v>
                </c:pt>
                <c:pt idx="41">
                  <c:v>5551419846.2051401</c:v>
                </c:pt>
                <c:pt idx="42">
                  <c:v>5547471126.5984297</c:v>
                </c:pt>
                <c:pt idx="43">
                  <c:v>5545155051.3079901</c:v>
                </c:pt>
                <c:pt idx="44">
                  <c:v>5564191460.1322002</c:v>
                </c:pt>
                <c:pt idx="45">
                  <c:v>5578313978.4661303</c:v>
                </c:pt>
              </c:numCache>
            </c:numRef>
          </c:val>
          <c:extLst>
            <c:ext xmlns:c16="http://schemas.microsoft.com/office/drawing/2014/chart" uri="{C3380CC4-5D6E-409C-BE32-E72D297353CC}">
              <c16:uniqueId val="{00000000-821A-40B3-AAF4-1C95EBB1BCD5}"/>
            </c:ext>
          </c:extLst>
        </c:ser>
        <c:ser>
          <c:idx val="1"/>
          <c:order val="1"/>
          <c:tx>
            <c:strRef>
              <c:f>Sheet3!$A$3</c:f>
              <c:strCache>
                <c:ptCount val="1"/>
                <c:pt idx="0">
                  <c:v>Gap</c:v>
                </c:pt>
              </c:strCache>
            </c:strRef>
          </c:tx>
          <c:spPr>
            <a:pattFill prst="smGrid">
              <a:fgClr>
                <a:srgbClr val="FF0000"/>
              </a:fgClr>
              <a:bgClr>
                <a:schemeClr val="bg1"/>
              </a:bgClr>
            </a:pattFill>
            <a:ln>
              <a:noFill/>
            </a:ln>
            <a:effectLst/>
          </c:spPr>
          <c:cat>
            <c:numRef>
              <c:f>Sheet3!$B$1:$AU$1</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Sheet3!$B$3:$AU$3</c:f>
              <c:numCache>
                <c:formatCode>_(* #,##0.00_);_(* \(#,##0.00\);_(* "-"??_);_(@_)</c:formatCode>
                <c:ptCount val="4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1419808.12433433</c:v>
                </c:pt>
                <c:pt idx="16">
                  <c:v>3652279.4904699302</c:v>
                </c:pt>
                <c:pt idx="17">
                  <c:v>3829202.0309000001</c:v>
                </c:pt>
                <c:pt idx="18">
                  <c:v>-819026.46672344254</c:v>
                </c:pt>
                <c:pt idx="19">
                  <c:v>-1667616.43869972</c:v>
                </c:pt>
                <c:pt idx="20">
                  <c:v>-1395696.4789915101</c:v>
                </c:pt>
                <c:pt idx="21">
                  <c:v>-1478095.8309927001</c:v>
                </c:pt>
                <c:pt idx="22">
                  <c:v>-490579.75695419312</c:v>
                </c:pt>
                <c:pt idx="23">
                  <c:v>7798471.9466295196</c:v>
                </c:pt>
                <c:pt idx="24">
                  <c:v>15635099.413245199</c:v>
                </c:pt>
                <c:pt idx="25">
                  <c:v>146940589.06245199</c:v>
                </c:pt>
                <c:pt idx="26">
                  <c:v>147025447.70877001</c:v>
                </c:pt>
                <c:pt idx="27">
                  <c:v>145917141.80375001</c:v>
                </c:pt>
                <c:pt idx="28">
                  <c:v>152759955.63238001</c:v>
                </c:pt>
                <c:pt idx="29">
                  <c:v>224039806.338404</c:v>
                </c:pt>
                <c:pt idx="30">
                  <c:v>259032274.24482</c:v>
                </c:pt>
                <c:pt idx="31">
                  <c:v>297482983.83529699</c:v>
                </c:pt>
                <c:pt idx="32">
                  <c:v>333599475.53342098</c:v>
                </c:pt>
                <c:pt idx="33">
                  <c:v>400055805.502276</c:v>
                </c:pt>
                <c:pt idx="34">
                  <c:v>415044794.472112</c:v>
                </c:pt>
                <c:pt idx="35">
                  <c:v>456346084.50703901</c:v>
                </c:pt>
                <c:pt idx="36">
                  <c:v>467770788.67745602</c:v>
                </c:pt>
                <c:pt idx="37">
                  <c:v>481331017.21381098</c:v>
                </c:pt>
                <c:pt idx="38">
                  <c:v>511472082.74819398</c:v>
                </c:pt>
                <c:pt idx="39">
                  <c:v>543984971.10007</c:v>
                </c:pt>
                <c:pt idx="40">
                  <c:v>602751798.47879505</c:v>
                </c:pt>
                <c:pt idx="41">
                  <c:v>658637079.83537996</c:v>
                </c:pt>
                <c:pt idx="42">
                  <c:v>636517163.81518304</c:v>
                </c:pt>
                <c:pt idx="43">
                  <c:v>675043450.73673797</c:v>
                </c:pt>
                <c:pt idx="44">
                  <c:v>715239591.02209699</c:v>
                </c:pt>
                <c:pt idx="45">
                  <c:v>722057958.07032299</c:v>
                </c:pt>
              </c:numCache>
            </c:numRef>
          </c:val>
          <c:extLst>
            <c:ext xmlns:c16="http://schemas.microsoft.com/office/drawing/2014/chart" uri="{C3380CC4-5D6E-409C-BE32-E72D297353CC}">
              <c16:uniqueId val="{00000001-821A-40B3-AAF4-1C95EBB1BCD5}"/>
            </c:ext>
          </c:extLst>
        </c:ser>
        <c:dLbls>
          <c:showLegendKey val="0"/>
          <c:showVal val="0"/>
          <c:showCatName val="0"/>
          <c:showSerName val="0"/>
          <c:showPercent val="0"/>
          <c:showBubbleSize val="0"/>
        </c:dLbls>
        <c:axId val="-1712354240"/>
        <c:axId val="-1712349472"/>
      </c:areaChart>
      <c:areaChart>
        <c:grouping val="stacked"/>
        <c:varyColors val="0"/>
        <c:ser>
          <c:idx val="4"/>
          <c:order val="4"/>
          <c:tx>
            <c:strRef>
              <c:f>Sheet3!$A$6</c:f>
              <c:strCache>
                <c:ptCount val="1"/>
                <c:pt idx="0">
                  <c:v>Bottom</c:v>
                </c:pt>
              </c:strCache>
            </c:strRef>
          </c:tx>
          <c:spPr>
            <a:noFill/>
            <a:ln>
              <a:noFill/>
            </a:ln>
            <a:effectLst/>
          </c:spPr>
          <c:cat>
            <c:numRef>
              <c:f>Sheet3!$B$1:$AU$1</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Sheet3!$B$6:$AU$6</c:f>
              <c:numCache>
                <c:formatCode>_ * #,##0.000_ ;_ * \-#,##0.000_ ;_ * ""\-""??_ ;_ @_ </c:formatCode>
                <c:ptCount val="46"/>
                <c:pt idx="0">
                  <c:v>109375.6590727843</c:v>
                </c:pt>
                <c:pt idx="1">
                  <c:v>106703.655175755</c:v>
                </c:pt>
                <c:pt idx="2">
                  <c:v>108239.1334897445</c:v>
                </c:pt>
                <c:pt idx="3">
                  <c:v>113768.1665807821</c:v>
                </c:pt>
                <c:pt idx="4">
                  <c:v>86989.528649686094</c:v>
                </c:pt>
                <c:pt idx="5">
                  <c:v>89345.149196887505</c:v>
                </c:pt>
                <c:pt idx="6">
                  <c:v>87631.134803476016</c:v>
                </c:pt>
                <c:pt idx="7">
                  <c:v>87817.151873512397</c:v>
                </c:pt>
                <c:pt idx="8">
                  <c:v>86389.410487392553</c:v>
                </c:pt>
                <c:pt idx="9">
                  <c:v>83282.005111413542</c:v>
                </c:pt>
                <c:pt idx="10">
                  <c:v>80857.523629139294</c:v>
                </c:pt>
                <c:pt idx="11">
                  <c:v>80324.461541861048</c:v>
                </c:pt>
                <c:pt idx="12">
                  <c:v>82133.046794761409</c:v>
                </c:pt>
                <c:pt idx="13">
                  <c:v>80723.273754547205</c:v>
                </c:pt>
                <c:pt idx="14">
                  <c:v>80265.279184971296</c:v>
                </c:pt>
                <c:pt idx="15">
                  <c:v>59273.628456443083</c:v>
                </c:pt>
                <c:pt idx="16">
                  <c:v>52738.894661687467</c:v>
                </c:pt>
                <c:pt idx="17">
                  <c:v>50012.885609242228</c:v>
                </c:pt>
                <c:pt idx="18">
                  <c:v>49777.576289122211</c:v>
                </c:pt>
                <c:pt idx="19">
                  <c:v>49432.133096078913</c:v>
                </c:pt>
                <c:pt idx="20">
                  <c:v>49752.219500902203</c:v>
                </c:pt>
                <c:pt idx="21">
                  <c:v>47580.329161683447</c:v>
                </c:pt>
                <c:pt idx="22">
                  <c:v>47167.760313592182</c:v>
                </c:pt>
                <c:pt idx="23">
                  <c:v>44323.470313184611</c:v>
                </c:pt>
                <c:pt idx="24">
                  <c:v>43979.762610005033</c:v>
                </c:pt>
                <c:pt idx="25">
                  <c:v>33773.252587933122</c:v>
                </c:pt>
                <c:pt idx="26">
                  <c:v>33348.296820518233</c:v>
                </c:pt>
                <c:pt idx="27">
                  <c:v>32650.774349847929</c:v>
                </c:pt>
                <c:pt idx="28">
                  <c:v>31847.30974511394</c:v>
                </c:pt>
                <c:pt idx="29">
                  <c:v>30049.4246397973</c:v>
                </c:pt>
                <c:pt idx="30">
                  <c:v>28225.998666129901</c:v>
                </c:pt>
                <c:pt idx="31">
                  <c:v>26403.417054420941</c:v>
                </c:pt>
                <c:pt idx="32">
                  <c:v>24557.841041041102</c:v>
                </c:pt>
                <c:pt idx="33">
                  <c:v>22774.515549023181</c:v>
                </c:pt>
                <c:pt idx="34">
                  <c:v>20947.81657067233</c:v>
                </c:pt>
                <c:pt idx="35">
                  <c:v>18059.685857912351</c:v>
                </c:pt>
                <c:pt idx="36">
                  <c:v>17038.050843625351</c:v>
                </c:pt>
                <c:pt idx="37">
                  <c:v>14893.80944087277</c:v>
                </c:pt>
                <c:pt idx="38">
                  <c:v>13143.27334499992</c:v>
                </c:pt>
                <c:pt idx="39">
                  <c:v>11326.75320626123</c:v>
                </c:pt>
                <c:pt idx="40">
                  <c:v>9174.2379337534949</c:v>
                </c:pt>
                <c:pt idx="41">
                  <c:v>8174.2379337535003</c:v>
                </c:pt>
                <c:pt idx="42">
                  <c:v>6174.2379337535003</c:v>
                </c:pt>
                <c:pt idx="43">
                  <c:v>4174.2379337535003</c:v>
                </c:pt>
                <c:pt idx="44">
                  <c:v>2174.2379337534999</c:v>
                </c:pt>
                <c:pt idx="45">
                  <c:v>500</c:v>
                </c:pt>
              </c:numCache>
            </c:numRef>
          </c:val>
          <c:extLst>
            <c:ext xmlns:c16="http://schemas.microsoft.com/office/drawing/2014/chart" uri="{C3380CC4-5D6E-409C-BE32-E72D297353CC}">
              <c16:uniqueId val="{00000002-821A-40B3-AAF4-1C95EBB1BCD5}"/>
            </c:ext>
          </c:extLst>
        </c:ser>
        <c:ser>
          <c:idx val="5"/>
          <c:order val="5"/>
          <c:tx>
            <c:strRef>
              <c:f>Sheet3!$A$7</c:f>
              <c:strCache>
                <c:ptCount val="1"/>
                <c:pt idx="0">
                  <c:v>Gap</c:v>
                </c:pt>
              </c:strCache>
            </c:strRef>
          </c:tx>
          <c:spPr>
            <a:pattFill prst="smGrid">
              <a:fgClr>
                <a:srgbClr val="0070C0"/>
              </a:fgClr>
              <a:bgClr>
                <a:schemeClr val="bg1"/>
              </a:bgClr>
            </a:pattFill>
            <a:ln>
              <a:noFill/>
            </a:ln>
            <a:effectLst/>
          </c:spPr>
          <c:cat>
            <c:numRef>
              <c:f>Sheet3!$B$1:$AU$1</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Sheet3!$B$7:$AU$7</c:f>
              <c:numCache>
                <c:formatCode>_(* #,##0.000_);_(* \(#,##0.000\);_(* "-"???_);_(@_)</c:formatCode>
                <c:ptCount val="4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-311.62968096348777</c:v>
                </c:pt>
                <c:pt idx="16">
                  <c:v>-271.7061082563593</c:v>
                </c:pt>
                <c:pt idx="17">
                  <c:v>-376.89032054754352</c:v>
                </c:pt>
                <c:pt idx="18">
                  <c:v>-568.81959366325441</c:v>
                </c:pt>
                <c:pt idx="19">
                  <c:v>-626.13263541318156</c:v>
                </c:pt>
                <c:pt idx="20">
                  <c:v>-677.37865295974916</c:v>
                </c:pt>
                <c:pt idx="21">
                  <c:v>-562.48978086689795</c:v>
                </c:pt>
                <c:pt idx="22">
                  <c:v>-617.87797254718362</c:v>
                </c:pt>
                <c:pt idx="23">
                  <c:v>-1464.939626385458</c:v>
                </c:pt>
                <c:pt idx="24">
                  <c:v>-1464.7297713570811</c:v>
                </c:pt>
                <c:pt idx="25">
                  <c:v>6572.7219436859841</c:v>
                </c:pt>
                <c:pt idx="26">
                  <c:v>6790.1902233481014</c:v>
                </c:pt>
                <c:pt idx="27">
                  <c:v>7070.8836887995531</c:v>
                </c:pt>
                <c:pt idx="28">
                  <c:v>7278.142156484907</c:v>
                </c:pt>
                <c:pt idx="29">
                  <c:v>8572.8837573971541</c:v>
                </c:pt>
                <c:pt idx="30">
                  <c:v>9839.8059071548541</c:v>
                </c:pt>
                <c:pt idx="31">
                  <c:v>10894.907634399349</c:v>
                </c:pt>
                <c:pt idx="32">
                  <c:v>10221.098412053931</c:v>
                </c:pt>
                <c:pt idx="33">
                  <c:v>11206.5639518069</c:v>
                </c:pt>
                <c:pt idx="34">
                  <c:v>11717.052579778119</c:v>
                </c:pt>
                <c:pt idx="35">
                  <c:v>13856.695570939381</c:v>
                </c:pt>
                <c:pt idx="36">
                  <c:v>13985.785658237</c:v>
                </c:pt>
                <c:pt idx="37">
                  <c:v>12985.54918463869</c:v>
                </c:pt>
                <c:pt idx="38">
                  <c:v>14414.554518061021</c:v>
                </c:pt>
                <c:pt idx="39">
                  <c:v>15814.27237259978</c:v>
                </c:pt>
                <c:pt idx="40">
                  <c:v>17776.044671041971</c:v>
                </c:pt>
                <c:pt idx="41">
                  <c:v>18855.491046578081</c:v>
                </c:pt>
                <c:pt idx="42">
                  <c:v>20765.774213725839</c:v>
                </c:pt>
                <c:pt idx="43">
                  <c:v>22784.262128510301</c:v>
                </c:pt>
                <c:pt idx="44">
                  <c:v>24720.931537747849</c:v>
                </c:pt>
                <c:pt idx="45">
                  <c:v>26512.145925933841</c:v>
                </c:pt>
              </c:numCache>
            </c:numRef>
          </c:val>
          <c:extLst>
            <c:ext xmlns:c16="http://schemas.microsoft.com/office/drawing/2014/chart" uri="{C3380CC4-5D6E-409C-BE32-E72D297353CC}">
              <c16:uniqueId val="{00000003-821A-40B3-AAF4-1C95EBB1BCD5}"/>
            </c:ext>
          </c:extLst>
        </c:ser>
        <c:dLbls>
          <c:showLegendKey val="0"/>
          <c:showVal val="0"/>
          <c:showCatName val="0"/>
          <c:showSerName val="0"/>
          <c:showPercent val="0"/>
          <c:showBubbleSize val="0"/>
        </c:dLbls>
        <c:axId val="-1716038208"/>
        <c:axId val="-1739344112"/>
      </c:areaChart>
      <c:lineChart>
        <c:grouping val="standard"/>
        <c:varyColors val="0"/>
        <c:ser>
          <c:idx val="2"/>
          <c:order val="2"/>
          <c:tx>
            <c:strRef>
              <c:f>Sheet3!$A$4</c:f>
              <c:strCache>
                <c:ptCount val="1"/>
                <c:pt idx="0">
                  <c:v>Decarb_water_consump</c:v>
                </c:pt>
              </c:strCache>
            </c:strRef>
          </c:tx>
          <c:spPr>
            <a:ln w="28575" cap="rnd">
              <a:solidFill>
                <a:srgbClr val="CC00CC"/>
              </a:solidFill>
              <a:round/>
            </a:ln>
            <a:effectLst/>
          </c:spPr>
          <c:marker>
            <c:symbol val="square"/>
            <c:size val="6"/>
            <c:spPr>
              <a:solidFill>
                <a:srgbClr val="CC00CC"/>
              </a:solidFill>
              <a:ln w="9525">
                <a:solidFill>
                  <a:srgbClr val="CC00CC"/>
                </a:solidFill>
              </a:ln>
              <a:effectLst/>
            </c:spPr>
          </c:marker>
          <c:cat>
            <c:numRef>
              <c:f>Sheet3!$B$1:$AU$1</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Sheet3!$B$4:$AU$4</c:f>
              <c:numCache>
                <c:formatCode>_(* #,##0.00_);_(* \(#,##0.00\);_(* "-"??_);_(@_)</c:formatCode>
                <c:ptCount val="46"/>
                <c:pt idx="0">
                  <c:v>4826312704.9383698</c:v>
                </c:pt>
                <c:pt idx="1">
                  <c:v>4759602571.1841297</c:v>
                </c:pt>
                <c:pt idx="2">
                  <c:v>4848836852.3355198</c:v>
                </c:pt>
                <c:pt idx="3">
                  <c:v>4888858940.09268</c:v>
                </c:pt>
                <c:pt idx="4">
                  <c:v>4902429798.8568497</c:v>
                </c:pt>
                <c:pt idx="5">
                  <c:v>4880040933.0785799</c:v>
                </c:pt>
                <c:pt idx="6">
                  <c:v>5089438767.4680405</c:v>
                </c:pt>
                <c:pt idx="7">
                  <c:v>5108770464.07792</c:v>
                </c:pt>
                <c:pt idx="8">
                  <c:v>5138235308.9588203</c:v>
                </c:pt>
                <c:pt idx="9">
                  <c:v>5217455207.5437603</c:v>
                </c:pt>
                <c:pt idx="10">
                  <c:v>5308149966.1366301</c:v>
                </c:pt>
                <c:pt idx="11">
                  <c:v>5327143351.19242</c:v>
                </c:pt>
                <c:pt idx="12">
                  <c:v>5448312883.7734699</c:v>
                </c:pt>
                <c:pt idx="13">
                  <c:v>5453442538.32129</c:v>
                </c:pt>
                <c:pt idx="14">
                  <c:v>5441621822.1641102</c:v>
                </c:pt>
                <c:pt idx="15">
                  <c:v>5412337285.0897903</c:v>
                </c:pt>
                <c:pt idx="16">
                  <c:v>5436526426.8485298</c:v>
                </c:pt>
                <c:pt idx="17">
                  <c:v>5431811861.3081999</c:v>
                </c:pt>
                <c:pt idx="18">
                  <c:v>5420764976.4240198</c:v>
                </c:pt>
                <c:pt idx="19">
                  <c:v>5429101217.2351704</c:v>
                </c:pt>
                <c:pt idx="20">
                  <c:v>5549020108.2345695</c:v>
                </c:pt>
                <c:pt idx="21">
                  <c:v>5572544126.0444803</c:v>
                </c:pt>
                <c:pt idx="22">
                  <c:v>5579805589.3117504</c:v>
                </c:pt>
                <c:pt idx="23">
                  <c:v>5588476995.7096596</c:v>
                </c:pt>
                <c:pt idx="24">
                  <c:v>5591030612.6885796</c:v>
                </c:pt>
                <c:pt idx="25">
                  <c:v>5739069983.8926201</c:v>
                </c:pt>
                <c:pt idx="26">
                  <c:v>5741556137.4138803</c:v>
                </c:pt>
                <c:pt idx="27">
                  <c:v>5725571952.5106697</c:v>
                </c:pt>
                <c:pt idx="28">
                  <c:v>5746953125.2376003</c:v>
                </c:pt>
                <c:pt idx="29">
                  <c:v>5819604888.8802299</c:v>
                </c:pt>
                <c:pt idx="30">
                  <c:v>5858868108.54006</c:v>
                </c:pt>
                <c:pt idx="31">
                  <c:v>5886563901.5575199</c:v>
                </c:pt>
                <c:pt idx="32">
                  <c:v>5911093984.1781797</c:v>
                </c:pt>
                <c:pt idx="33">
                  <c:v>5973247805.9969902</c:v>
                </c:pt>
                <c:pt idx="34">
                  <c:v>5970403825.1036701</c:v>
                </c:pt>
                <c:pt idx="35">
                  <c:v>5988302770.7739</c:v>
                </c:pt>
                <c:pt idx="36">
                  <c:v>5996798471.9109697</c:v>
                </c:pt>
                <c:pt idx="37">
                  <c:v>6028320517.84126</c:v>
                </c:pt>
                <c:pt idx="38">
                  <c:v>6058786953.7466602</c:v>
                </c:pt>
                <c:pt idx="39">
                  <c:v>6091233107.4716501</c:v>
                </c:pt>
                <c:pt idx="40">
                  <c:v>6154866384.9990196</c:v>
                </c:pt>
                <c:pt idx="41">
                  <c:v>6210056926.0405197</c:v>
                </c:pt>
                <c:pt idx="42">
                  <c:v>6183988290.4136105</c:v>
                </c:pt>
                <c:pt idx="43">
                  <c:v>6220198502.0447302</c:v>
                </c:pt>
                <c:pt idx="44">
                  <c:v>6279431051.1542997</c:v>
                </c:pt>
                <c:pt idx="45">
                  <c:v>6300371936.5364504</c:v>
                </c:pt>
              </c:numCache>
            </c:numRef>
          </c:val>
          <c:smooth val="0"/>
          <c:extLst>
            <c:ext xmlns:c16="http://schemas.microsoft.com/office/drawing/2014/chart" uri="{C3380CC4-5D6E-409C-BE32-E72D297353CC}">
              <c16:uniqueId val="{00000004-821A-40B3-AAF4-1C95EBB1BCD5}"/>
            </c:ext>
          </c:extLst>
        </c:ser>
        <c:ser>
          <c:idx val="3"/>
          <c:order val="3"/>
          <c:tx>
            <c:strRef>
              <c:f>Sheet3!$A$5</c:f>
              <c:strCache>
                <c:ptCount val="1"/>
                <c:pt idx="0">
                  <c:v>Curr_pol_water_consump</c:v>
                </c:pt>
              </c:strCache>
            </c:strRef>
          </c:tx>
          <c:spPr>
            <a:ln w="28575" cap="rnd">
              <a:solidFill>
                <a:srgbClr val="0070C0"/>
              </a:solidFill>
              <a:round/>
            </a:ln>
            <a:effectLst/>
          </c:spPr>
          <c:marker>
            <c:symbol val="square"/>
            <c:size val="5"/>
            <c:spPr>
              <a:solidFill>
                <a:schemeClr val="accent4"/>
              </a:solidFill>
              <a:ln w="9525">
                <a:solidFill>
                  <a:srgbClr val="0070C0"/>
                </a:solidFill>
              </a:ln>
              <a:effectLst/>
            </c:spPr>
          </c:marker>
          <c:cat>
            <c:numRef>
              <c:f>Sheet3!$B$1:$AU$1</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Sheet3!$B$5:$AU$5</c:f>
              <c:numCache>
                <c:formatCode>General</c:formatCode>
                <c:ptCount val="46"/>
                <c:pt idx="0">
                  <c:v>4826312704.9383698</c:v>
                </c:pt>
                <c:pt idx="1">
                  <c:v>4759602571.1841297</c:v>
                </c:pt>
                <c:pt idx="2">
                  <c:v>4848836852.3355198</c:v>
                </c:pt>
                <c:pt idx="3">
                  <c:v>4888858940.09268</c:v>
                </c:pt>
                <c:pt idx="4">
                  <c:v>4902429798.8568497</c:v>
                </c:pt>
                <c:pt idx="5">
                  <c:v>4880040933.0785799</c:v>
                </c:pt>
                <c:pt idx="6">
                  <c:v>5089438767.4680405</c:v>
                </c:pt>
                <c:pt idx="7">
                  <c:v>5108770464.07792</c:v>
                </c:pt>
                <c:pt idx="8">
                  <c:v>5138235308.9588203</c:v>
                </c:pt>
                <c:pt idx="9">
                  <c:v>5217455207.5437603</c:v>
                </c:pt>
                <c:pt idx="10">
                  <c:v>5308149966.1366301</c:v>
                </c:pt>
                <c:pt idx="11">
                  <c:v>5327143351.19242</c:v>
                </c:pt>
                <c:pt idx="12">
                  <c:v>5448312883.7734699</c:v>
                </c:pt>
                <c:pt idx="13">
                  <c:v>5453442538.32129</c:v>
                </c:pt>
                <c:pt idx="14">
                  <c:v>5441621822.1641102</c:v>
                </c:pt>
                <c:pt idx="15">
                  <c:v>5410917476.9654503</c:v>
                </c:pt>
                <c:pt idx="16">
                  <c:v>5432874147.3580599</c:v>
                </c:pt>
                <c:pt idx="17">
                  <c:v>5427982659.2772999</c:v>
                </c:pt>
                <c:pt idx="18">
                  <c:v>5421584002.8907499</c:v>
                </c:pt>
                <c:pt idx="19">
                  <c:v>5430768833.6738701</c:v>
                </c:pt>
                <c:pt idx="20">
                  <c:v>5550415804.7135601</c:v>
                </c:pt>
                <c:pt idx="21">
                  <c:v>5574022221.8754702</c:v>
                </c:pt>
                <c:pt idx="22">
                  <c:v>5580296169.0686998</c:v>
                </c:pt>
                <c:pt idx="23">
                  <c:v>5580678523.7630396</c:v>
                </c:pt>
                <c:pt idx="24">
                  <c:v>5575395513.2753296</c:v>
                </c:pt>
                <c:pt idx="25">
                  <c:v>5592129394.8301601</c:v>
                </c:pt>
                <c:pt idx="26">
                  <c:v>5594530689.7051096</c:v>
                </c:pt>
                <c:pt idx="27">
                  <c:v>5579654810.7069101</c:v>
                </c:pt>
                <c:pt idx="28">
                  <c:v>5594193169.6052198</c:v>
                </c:pt>
                <c:pt idx="29">
                  <c:v>5595565082.5418196</c:v>
                </c:pt>
                <c:pt idx="30">
                  <c:v>5599835834.2952404</c:v>
                </c:pt>
                <c:pt idx="31">
                  <c:v>5589080917.7222204</c:v>
                </c:pt>
                <c:pt idx="32">
                  <c:v>5577494508.6447601</c:v>
                </c:pt>
                <c:pt idx="33">
                  <c:v>5573192000.49471</c:v>
                </c:pt>
                <c:pt idx="34">
                  <c:v>5555359030.6315603</c:v>
                </c:pt>
                <c:pt idx="35">
                  <c:v>5531956686.2668505</c:v>
                </c:pt>
                <c:pt idx="36">
                  <c:v>5529027683.2335196</c:v>
                </c:pt>
                <c:pt idx="37">
                  <c:v>5546989500.62745</c:v>
                </c:pt>
                <c:pt idx="38">
                  <c:v>5547314870.9984703</c:v>
                </c:pt>
                <c:pt idx="39">
                  <c:v>5547248136.3716002</c:v>
                </c:pt>
                <c:pt idx="40">
                  <c:v>5552114586.5202198</c:v>
                </c:pt>
                <c:pt idx="41">
                  <c:v>5551419846.2051401</c:v>
                </c:pt>
                <c:pt idx="42">
                  <c:v>5547471126.5984297</c:v>
                </c:pt>
                <c:pt idx="43">
                  <c:v>5545155051.3079901</c:v>
                </c:pt>
                <c:pt idx="44">
                  <c:v>5564191460.1322002</c:v>
                </c:pt>
                <c:pt idx="45">
                  <c:v>5578313978.4661303</c:v>
                </c:pt>
              </c:numCache>
            </c:numRef>
          </c:val>
          <c:smooth val="0"/>
          <c:extLst>
            <c:ext xmlns:c16="http://schemas.microsoft.com/office/drawing/2014/chart" uri="{C3380CC4-5D6E-409C-BE32-E72D297353CC}">
              <c16:uniqueId val="{00000005-821A-40B3-AAF4-1C95EBB1BCD5}"/>
            </c:ext>
          </c:extLst>
        </c:ser>
        <c:dLbls>
          <c:showLegendKey val="0"/>
          <c:showVal val="0"/>
          <c:showCatName val="0"/>
          <c:showSerName val="0"/>
          <c:showPercent val="0"/>
          <c:showBubbleSize val="0"/>
        </c:dLbls>
        <c:marker val="1"/>
        <c:smooth val="0"/>
        <c:axId val="-1712354240"/>
        <c:axId val="-1712349472"/>
      </c:lineChart>
      <c:lineChart>
        <c:grouping val="standard"/>
        <c:varyColors val="0"/>
        <c:ser>
          <c:idx val="6"/>
          <c:order val="6"/>
          <c:tx>
            <c:strRef>
              <c:f>Sheet3!$A$8</c:f>
              <c:strCache>
                <c:ptCount val="1"/>
                <c:pt idx="0">
                  <c:v>Curr_pol_emissions</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cat>
            <c:numRef>
              <c:f>Sheet3!$B$1:$AU$1</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Sheet3!$B$8:$AU$8</c:f>
              <c:numCache>
                <c:formatCode>General</c:formatCode>
                <c:ptCount val="46"/>
                <c:pt idx="0">
                  <c:v>109375.6590727843</c:v>
                </c:pt>
                <c:pt idx="1">
                  <c:v>106703.655175755</c:v>
                </c:pt>
                <c:pt idx="2">
                  <c:v>108239.1334897445</c:v>
                </c:pt>
                <c:pt idx="3">
                  <c:v>113768.166580782</c:v>
                </c:pt>
                <c:pt idx="4">
                  <c:v>86989.528649686123</c:v>
                </c:pt>
                <c:pt idx="5">
                  <c:v>89345.149196887505</c:v>
                </c:pt>
                <c:pt idx="6">
                  <c:v>87631.134803476016</c:v>
                </c:pt>
                <c:pt idx="7">
                  <c:v>87817.151873512397</c:v>
                </c:pt>
                <c:pt idx="8">
                  <c:v>86389.410487392597</c:v>
                </c:pt>
                <c:pt idx="9">
                  <c:v>83282.005111413528</c:v>
                </c:pt>
                <c:pt idx="10">
                  <c:v>80857.523629139294</c:v>
                </c:pt>
                <c:pt idx="11">
                  <c:v>80324.461541861048</c:v>
                </c:pt>
                <c:pt idx="12">
                  <c:v>82133.046794761438</c:v>
                </c:pt>
                <c:pt idx="13">
                  <c:v>80723.273754547205</c:v>
                </c:pt>
                <c:pt idx="14">
                  <c:v>80265.279184971296</c:v>
                </c:pt>
                <c:pt idx="15">
                  <c:v>58961.998775479602</c:v>
                </c:pt>
                <c:pt idx="16">
                  <c:v>52467.188553431137</c:v>
                </c:pt>
                <c:pt idx="17">
                  <c:v>49635.995288694678</c:v>
                </c:pt>
                <c:pt idx="18">
                  <c:v>49208.756695459</c:v>
                </c:pt>
                <c:pt idx="19">
                  <c:v>48806.000460665688</c:v>
                </c:pt>
                <c:pt idx="20">
                  <c:v>49074.840847942498</c:v>
                </c:pt>
                <c:pt idx="21">
                  <c:v>47017.839380816593</c:v>
                </c:pt>
                <c:pt idx="22">
                  <c:v>46549.882341044999</c:v>
                </c:pt>
                <c:pt idx="23">
                  <c:v>42858.530686799153</c:v>
                </c:pt>
                <c:pt idx="24">
                  <c:v>42515.032838647952</c:v>
                </c:pt>
                <c:pt idx="25">
                  <c:v>40345.974531619097</c:v>
                </c:pt>
                <c:pt idx="26">
                  <c:v>40138.487043866357</c:v>
                </c:pt>
                <c:pt idx="27">
                  <c:v>39721.658038647503</c:v>
                </c:pt>
                <c:pt idx="28">
                  <c:v>39125.451901598848</c:v>
                </c:pt>
                <c:pt idx="29">
                  <c:v>38622.308397194472</c:v>
                </c:pt>
                <c:pt idx="30">
                  <c:v>38065.80457328476</c:v>
                </c:pt>
                <c:pt idx="31">
                  <c:v>37298.324688820278</c:v>
                </c:pt>
                <c:pt idx="32">
                  <c:v>34778.93945309503</c:v>
                </c:pt>
                <c:pt idx="33">
                  <c:v>33981.079500830077</c:v>
                </c:pt>
                <c:pt idx="34">
                  <c:v>32664.869150450471</c:v>
                </c:pt>
                <c:pt idx="35">
                  <c:v>31916.381428851721</c:v>
                </c:pt>
                <c:pt idx="36">
                  <c:v>31023.83650186233</c:v>
                </c:pt>
                <c:pt idx="37">
                  <c:v>27879.358625511461</c:v>
                </c:pt>
                <c:pt idx="38">
                  <c:v>27557.827863060949</c:v>
                </c:pt>
                <c:pt idx="39">
                  <c:v>27141.025578861001</c:v>
                </c:pt>
                <c:pt idx="40">
                  <c:v>26950.28260479548</c:v>
                </c:pt>
                <c:pt idx="41">
                  <c:v>27029.72898033158</c:v>
                </c:pt>
                <c:pt idx="42">
                  <c:v>26940.012147479301</c:v>
                </c:pt>
                <c:pt idx="43">
                  <c:v>26958.5000622638</c:v>
                </c:pt>
                <c:pt idx="44">
                  <c:v>26895.169471501351</c:v>
                </c:pt>
                <c:pt idx="45">
                  <c:v>27012.145925933841</c:v>
                </c:pt>
              </c:numCache>
            </c:numRef>
          </c:val>
          <c:smooth val="0"/>
          <c:extLst>
            <c:ext xmlns:c16="http://schemas.microsoft.com/office/drawing/2014/chart" uri="{C3380CC4-5D6E-409C-BE32-E72D297353CC}">
              <c16:uniqueId val="{00000006-821A-40B3-AAF4-1C95EBB1BCD5}"/>
            </c:ext>
          </c:extLst>
        </c:ser>
        <c:ser>
          <c:idx val="7"/>
          <c:order val="7"/>
          <c:tx>
            <c:strRef>
              <c:f>Sheet3!$A$9</c:f>
              <c:strCache>
                <c:ptCount val="1"/>
                <c:pt idx="0">
                  <c:v>Decarb_emissions</c:v>
                </c:pt>
              </c:strCache>
            </c:strRef>
          </c:tx>
          <c:spPr>
            <a:ln w="28575" cap="rnd">
              <a:solidFill>
                <a:schemeClr val="accent2">
                  <a:lumMod val="50000"/>
                </a:schemeClr>
              </a:solidFill>
              <a:round/>
            </a:ln>
            <a:effectLst/>
          </c:spPr>
          <c:marker>
            <c:symbol val="circle"/>
            <c:size val="5"/>
            <c:spPr>
              <a:solidFill>
                <a:schemeClr val="accent2">
                  <a:lumMod val="60000"/>
                </a:schemeClr>
              </a:solidFill>
              <a:ln w="9525">
                <a:solidFill>
                  <a:schemeClr val="accent2">
                    <a:lumMod val="50000"/>
                  </a:schemeClr>
                </a:solidFill>
              </a:ln>
              <a:effectLst/>
            </c:spPr>
          </c:marker>
          <c:cat>
            <c:numRef>
              <c:f>Sheet3!$B$1:$AU$1</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Sheet3!$B$9:$AU$9</c:f>
              <c:numCache>
                <c:formatCode>_ * #,##0.000_ ;_ * \-#,##0.000_ ;_ * ""\-""??_ ;_ @_ </c:formatCode>
                <c:ptCount val="46"/>
                <c:pt idx="0">
                  <c:v>109375.6590727843</c:v>
                </c:pt>
                <c:pt idx="1">
                  <c:v>106703.655175755</c:v>
                </c:pt>
                <c:pt idx="2">
                  <c:v>108239.1334897445</c:v>
                </c:pt>
                <c:pt idx="3">
                  <c:v>113768.1665807821</c:v>
                </c:pt>
                <c:pt idx="4">
                  <c:v>86989.528649686094</c:v>
                </c:pt>
                <c:pt idx="5">
                  <c:v>89345.149196887505</c:v>
                </c:pt>
                <c:pt idx="6">
                  <c:v>87631.134803476016</c:v>
                </c:pt>
                <c:pt idx="7">
                  <c:v>87817.151873512397</c:v>
                </c:pt>
                <c:pt idx="8">
                  <c:v>86389.410487392553</c:v>
                </c:pt>
                <c:pt idx="9">
                  <c:v>83282.005111413542</c:v>
                </c:pt>
                <c:pt idx="10">
                  <c:v>80857.523629139294</c:v>
                </c:pt>
                <c:pt idx="11">
                  <c:v>80324.461541861048</c:v>
                </c:pt>
                <c:pt idx="12">
                  <c:v>82133.046794761409</c:v>
                </c:pt>
                <c:pt idx="13">
                  <c:v>80723.273754547205</c:v>
                </c:pt>
                <c:pt idx="14">
                  <c:v>80265.279184971296</c:v>
                </c:pt>
                <c:pt idx="15">
                  <c:v>59273.628456443083</c:v>
                </c:pt>
                <c:pt idx="16">
                  <c:v>52738.894661687467</c:v>
                </c:pt>
                <c:pt idx="17">
                  <c:v>50012.885609242228</c:v>
                </c:pt>
                <c:pt idx="18">
                  <c:v>49777.576289122211</c:v>
                </c:pt>
                <c:pt idx="19">
                  <c:v>49432.133096078913</c:v>
                </c:pt>
                <c:pt idx="20">
                  <c:v>49752.219500902203</c:v>
                </c:pt>
                <c:pt idx="21">
                  <c:v>47580.329161683447</c:v>
                </c:pt>
                <c:pt idx="22">
                  <c:v>47167.760313592182</c:v>
                </c:pt>
                <c:pt idx="23">
                  <c:v>44323.470313184611</c:v>
                </c:pt>
                <c:pt idx="24">
                  <c:v>43979.762610005033</c:v>
                </c:pt>
                <c:pt idx="25">
                  <c:v>33773.252587933122</c:v>
                </c:pt>
                <c:pt idx="26">
                  <c:v>33348.296820518233</c:v>
                </c:pt>
                <c:pt idx="27">
                  <c:v>32650.774349847929</c:v>
                </c:pt>
                <c:pt idx="28">
                  <c:v>31847.30974511394</c:v>
                </c:pt>
                <c:pt idx="29">
                  <c:v>30049.4246397973</c:v>
                </c:pt>
                <c:pt idx="30">
                  <c:v>28225.998666129901</c:v>
                </c:pt>
                <c:pt idx="31">
                  <c:v>26403.417054420941</c:v>
                </c:pt>
                <c:pt idx="32">
                  <c:v>24557.841041041102</c:v>
                </c:pt>
                <c:pt idx="33">
                  <c:v>22774.515549023181</c:v>
                </c:pt>
                <c:pt idx="34">
                  <c:v>20947.81657067233</c:v>
                </c:pt>
                <c:pt idx="35">
                  <c:v>18059.685857912351</c:v>
                </c:pt>
                <c:pt idx="36">
                  <c:v>17038.050843625351</c:v>
                </c:pt>
                <c:pt idx="37">
                  <c:v>14893.80944087277</c:v>
                </c:pt>
                <c:pt idx="38">
                  <c:v>13143.27334499992</c:v>
                </c:pt>
                <c:pt idx="39">
                  <c:v>11326.75320626123</c:v>
                </c:pt>
                <c:pt idx="40">
                  <c:v>9174.2379337534949</c:v>
                </c:pt>
                <c:pt idx="41">
                  <c:v>8174.2379337535003</c:v>
                </c:pt>
                <c:pt idx="42">
                  <c:v>6174.2379337535003</c:v>
                </c:pt>
                <c:pt idx="43">
                  <c:v>4174.2379337535003</c:v>
                </c:pt>
                <c:pt idx="44">
                  <c:v>2174.2379337534999</c:v>
                </c:pt>
                <c:pt idx="45">
                  <c:v>500</c:v>
                </c:pt>
              </c:numCache>
            </c:numRef>
          </c:val>
          <c:smooth val="0"/>
          <c:extLst>
            <c:ext xmlns:c16="http://schemas.microsoft.com/office/drawing/2014/chart" uri="{C3380CC4-5D6E-409C-BE32-E72D297353CC}">
              <c16:uniqueId val="{00000007-821A-40B3-AAF4-1C95EBB1BCD5}"/>
            </c:ext>
          </c:extLst>
        </c:ser>
        <c:dLbls>
          <c:showLegendKey val="0"/>
          <c:showVal val="0"/>
          <c:showCatName val="0"/>
          <c:showSerName val="0"/>
          <c:showPercent val="0"/>
          <c:showBubbleSize val="0"/>
        </c:dLbls>
        <c:marker val="1"/>
        <c:smooth val="0"/>
        <c:axId val="-1716038208"/>
        <c:axId val="-1739344112"/>
      </c:lineChart>
      <c:dateAx>
        <c:axId val="-17123542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12349472"/>
        <c:crosses val="autoZero"/>
        <c:auto val="0"/>
        <c:lblOffset val="100"/>
        <c:baseTimeUnit val="days"/>
        <c:majorUnit val="5"/>
        <c:majorTimeUnit val="days"/>
      </c:dateAx>
      <c:valAx>
        <c:axId val="-1712349472"/>
        <c:scaling>
          <c:orientation val="minMax"/>
          <c:min val="260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t>Water consumption (millions m</a:t>
                </a:r>
                <a:r>
                  <a:rPr lang="en-US" baseline="30000" dirty="0"/>
                  <a:t>3</a:t>
                </a:r>
                <a:r>
                  <a:rPr lang="en-US" dirty="0"/>
                  <a:t>)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12354240"/>
        <c:crosses val="autoZero"/>
        <c:crossBetween val="between"/>
        <c:dispUnits>
          <c:builtInUnit val="millions"/>
        </c:dispUnits>
      </c:valAx>
      <c:valAx>
        <c:axId val="-1739344112"/>
        <c:scaling>
          <c:orientation val="minMax"/>
          <c:min val="10000"/>
        </c:scaling>
        <c:delete val="0"/>
        <c:axPos val="r"/>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t>GHG emissions (thousand tonnes of CO</a:t>
                </a:r>
                <a:r>
                  <a:rPr lang="en-US" baseline="-25000" dirty="0"/>
                  <a:t>2</a:t>
                </a:r>
                <a:r>
                  <a:rPr lang="en-US" baseline="0" dirty="0"/>
                  <a:t>e</a:t>
                </a:r>
                <a:r>
                  <a:rPr lang="en-US" dirty="0"/>
                  <a:t>)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16038208"/>
        <c:crosses val="max"/>
        <c:crossBetween val="between"/>
        <c:dispUnits>
          <c:builtInUnit val="thousands"/>
        </c:dispUnits>
      </c:valAx>
      <c:catAx>
        <c:axId val="-1716038208"/>
        <c:scaling>
          <c:orientation val="minMax"/>
        </c:scaling>
        <c:delete val="1"/>
        <c:axPos val="b"/>
        <c:numFmt formatCode="General" sourceLinked="1"/>
        <c:majorTickMark val="out"/>
        <c:minorTickMark val="none"/>
        <c:tickLblPos val="nextTo"/>
        <c:crossAx val="-1739344112"/>
        <c:crosses val="autoZero"/>
        <c:auto val="1"/>
        <c:lblAlgn val="ctr"/>
        <c:lblOffset val="100"/>
        <c:noMultiLvlLbl val="0"/>
      </c:catAx>
      <c:spPr>
        <a:noFill/>
        <a:ln>
          <a:noFill/>
        </a:ln>
        <a:effectLst/>
      </c:spPr>
    </c:plotArea>
    <c:legend>
      <c:legendPos val="b"/>
      <c:legendEntry>
        <c:idx val="0"/>
        <c:delete val="1"/>
      </c:legendEntry>
      <c:legendEntry>
        <c:idx val="1"/>
        <c:delete val="1"/>
      </c:legendEntry>
      <c:legendEntry>
        <c:idx val="2"/>
        <c:delete val="1"/>
      </c:legendEntry>
      <c:legendEntry>
        <c:idx val="3"/>
        <c:delete val="1"/>
      </c:legendEntry>
      <c:layout>
        <c:manualLayout>
          <c:xMode val="edge"/>
          <c:yMode val="edge"/>
          <c:x val="8.7729405915070197E-2"/>
          <c:y val="0.86790270930753999"/>
          <c:w val="0.833397684340064"/>
          <c:h val="0.1163055002681700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1" i="0" u="none" strike="noStrike" kern="1200" spc="0" baseline="0">
                <a:solidFill>
                  <a:srgbClr val="0070C0"/>
                </a:solidFill>
                <a:latin typeface="+mn-lt"/>
                <a:ea typeface="+mn-ea"/>
                <a:cs typeface="+mn-cs"/>
              </a:defRPr>
            </a:pPr>
            <a:r>
              <a:rPr lang="en-US" sz="3200" b="1" dirty="0">
                <a:solidFill>
                  <a:srgbClr val="0070C0"/>
                </a:solidFill>
              </a:rPr>
              <a:t>Oil and gas water</a:t>
            </a:r>
            <a:r>
              <a:rPr lang="en-US" sz="3200" b="1" baseline="0" dirty="0">
                <a:solidFill>
                  <a:srgbClr val="0070C0"/>
                </a:solidFill>
              </a:rPr>
              <a:t> c</a:t>
            </a:r>
            <a:r>
              <a:rPr lang="en-US" sz="3200" b="1" dirty="0">
                <a:solidFill>
                  <a:srgbClr val="0070C0"/>
                </a:solidFill>
              </a:rPr>
              <a:t>onsumption by province</a:t>
            </a:r>
          </a:p>
        </c:rich>
      </c:tx>
      <c:layout>
        <c:manualLayout>
          <c:xMode val="edge"/>
          <c:yMode val="edge"/>
          <c:x val="0.17903862017247801"/>
          <c:y val="4.2895457882474702E-2"/>
        </c:manualLayout>
      </c:layout>
      <c:overlay val="0"/>
      <c:spPr>
        <a:noFill/>
        <a:ln>
          <a:noFill/>
        </a:ln>
        <a:effectLst/>
      </c:spPr>
      <c:txPr>
        <a:bodyPr rot="0" spcFirstLastPara="1" vertOverflow="ellipsis" vert="horz" wrap="square" anchor="ctr" anchorCtr="1"/>
        <a:lstStyle/>
        <a:p>
          <a:pPr>
            <a:defRPr sz="3200" b="1" i="0" u="none" strike="noStrike" kern="1200" spc="0" baseline="0">
              <a:solidFill>
                <a:srgbClr val="0070C0"/>
              </a:solidFill>
              <a:latin typeface="+mn-lt"/>
              <a:ea typeface="+mn-ea"/>
              <a:cs typeface="+mn-cs"/>
            </a:defRPr>
          </a:pPr>
          <a:endParaRPr lang="en-US"/>
        </a:p>
      </c:txPr>
    </c:title>
    <c:autoTitleDeleted val="0"/>
    <c:plotArea>
      <c:layout/>
      <c:areaChart>
        <c:grouping val="stacked"/>
        <c:varyColors val="0"/>
        <c:ser>
          <c:idx val="0"/>
          <c:order val="0"/>
          <c:tx>
            <c:v>BC</c:v>
          </c:tx>
          <c:spPr>
            <a:solidFill>
              <a:schemeClr val="accent1"/>
            </a:solidFill>
            <a:ln>
              <a:noFill/>
            </a:ln>
            <a:effectLst/>
          </c:spPr>
          <c:cat>
            <c:strRef>
              <c:f>Consumption!$D$1:$AW$1</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Consumption!$D$64:$AW$64</c:f>
              <c:numCache>
                <c:formatCode>_(* #,##0_);_(* \(#,##0\);_(* "-"??_);_(@_)</c:formatCode>
                <c:ptCount val="46"/>
                <c:pt idx="0">
                  <c:v>20.753940444953241</c:v>
                </c:pt>
                <c:pt idx="1">
                  <c:v>19.375373075136</c:v>
                </c:pt>
                <c:pt idx="2">
                  <c:v>15.466359263053359</c:v>
                </c:pt>
                <c:pt idx="3">
                  <c:v>13.038766459277401</c:v>
                </c:pt>
                <c:pt idx="4">
                  <c:v>6.2427539954116797</c:v>
                </c:pt>
                <c:pt idx="5">
                  <c:v>7.32092123471456</c:v>
                </c:pt>
                <c:pt idx="6">
                  <c:v>4.2106567572826403</c:v>
                </c:pt>
                <c:pt idx="7">
                  <c:v>2.5818605162042401</c:v>
                </c:pt>
                <c:pt idx="8">
                  <c:v>2.94718594976184</c:v>
                </c:pt>
                <c:pt idx="9">
                  <c:v>4.2158610830010002</c:v>
                </c:pt>
                <c:pt idx="10">
                  <c:v>4.1428652302483986</c:v>
                </c:pt>
                <c:pt idx="11">
                  <c:v>5.0659165822915204</c:v>
                </c:pt>
                <c:pt idx="12">
                  <c:v>9.1784206028025199</c:v>
                </c:pt>
                <c:pt idx="13">
                  <c:v>11.23388554580108</c:v>
                </c:pt>
                <c:pt idx="14">
                  <c:v>12.66344035230172</c:v>
                </c:pt>
                <c:pt idx="15">
                  <c:v>12.783127464794161</c:v>
                </c:pt>
                <c:pt idx="16">
                  <c:v>13.20691964501796</c:v>
                </c:pt>
                <c:pt idx="17">
                  <c:v>13.591776592423439</c:v>
                </c:pt>
                <c:pt idx="18">
                  <c:v>13.712017284397399</c:v>
                </c:pt>
                <c:pt idx="19">
                  <c:v>14.102679424025681</c:v>
                </c:pt>
                <c:pt idx="20">
                  <c:v>15.2169936360162</c:v>
                </c:pt>
                <c:pt idx="21">
                  <c:v>15.781947022030719</c:v>
                </c:pt>
                <c:pt idx="22">
                  <c:v>14.21120581103556</c:v>
                </c:pt>
                <c:pt idx="23">
                  <c:v>14.10563398039632</c:v>
                </c:pt>
                <c:pt idx="24">
                  <c:v>13.884834451302121</c:v>
                </c:pt>
                <c:pt idx="25">
                  <c:v>15.98779030901248</c:v>
                </c:pt>
                <c:pt idx="26">
                  <c:v>16.73217623622844</c:v>
                </c:pt>
                <c:pt idx="27">
                  <c:v>16.329509212154559</c:v>
                </c:pt>
                <c:pt idx="28">
                  <c:v>16.687851493261238</c:v>
                </c:pt>
                <c:pt idx="29">
                  <c:v>17.07207770222216</c:v>
                </c:pt>
                <c:pt idx="30">
                  <c:v>17.337801116616721</c:v>
                </c:pt>
                <c:pt idx="31">
                  <c:v>17.70503464631684</c:v>
                </c:pt>
                <c:pt idx="32">
                  <c:v>17.88916522077804</c:v>
                </c:pt>
                <c:pt idx="33">
                  <c:v>18.378853760378199</c:v>
                </c:pt>
                <c:pt idx="34">
                  <c:v>18.837598997827399</c:v>
                </c:pt>
                <c:pt idx="35">
                  <c:v>19.286425367460879</c:v>
                </c:pt>
                <c:pt idx="36">
                  <c:v>19.683547000608151</c:v>
                </c:pt>
                <c:pt idx="37">
                  <c:v>20.06365395449464</c:v>
                </c:pt>
                <c:pt idx="38">
                  <c:v>20.460775587641908</c:v>
                </c:pt>
                <c:pt idx="39">
                  <c:v>20.841014041528389</c:v>
                </c:pt>
                <c:pt idx="40">
                  <c:v>21.23800417467568</c:v>
                </c:pt>
                <c:pt idx="41">
                  <c:v>21.61127831711708</c:v>
                </c:pt>
                <c:pt idx="42">
                  <c:v>22.01536426170944</c:v>
                </c:pt>
                <c:pt idx="43">
                  <c:v>22.405390083411639</c:v>
                </c:pt>
                <c:pt idx="44">
                  <c:v>22.79259284874319</c:v>
                </c:pt>
                <c:pt idx="45">
                  <c:v>23.182750170445399</c:v>
                </c:pt>
              </c:numCache>
            </c:numRef>
          </c:val>
          <c:extLst>
            <c:ext xmlns:c16="http://schemas.microsoft.com/office/drawing/2014/chart" uri="{C3380CC4-5D6E-409C-BE32-E72D297353CC}">
              <c16:uniqueId val="{00000000-E408-493F-8D28-E7B2F5EB351C}"/>
            </c:ext>
          </c:extLst>
        </c:ser>
        <c:ser>
          <c:idx val="1"/>
          <c:order val="1"/>
          <c:tx>
            <c:v>AB</c:v>
          </c:tx>
          <c:spPr>
            <a:solidFill>
              <a:schemeClr val="accent2"/>
            </a:solidFill>
            <a:ln w="25400">
              <a:noFill/>
            </a:ln>
            <a:effectLst/>
          </c:spPr>
          <c:cat>
            <c:strRef>
              <c:f>Consumption!$D$1:$AW$1</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Consumption!$D$65:$AW$65</c:f>
              <c:numCache>
                <c:formatCode>_(* #,##0_);_(* \(#,##0\);_(* "-"??_);_(@_)</c:formatCode>
                <c:ptCount val="46"/>
                <c:pt idx="0">
                  <c:v>194.57669780176261</c:v>
                </c:pt>
                <c:pt idx="1">
                  <c:v>213.4444265714244</c:v>
                </c:pt>
                <c:pt idx="2">
                  <c:v>212.23981365141799</c:v>
                </c:pt>
                <c:pt idx="3">
                  <c:v>194.0023599371514</c:v>
                </c:pt>
                <c:pt idx="4">
                  <c:v>192.05468007322639</c:v>
                </c:pt>
                <c:pt idx="5">
                  <c:v>203.79320375796519</c:v>
                </c:pt>
                <c:pt idx="6">
                  <c:v>193.38060049217771</c:v>
                </c:pt>
                <c:pt idx="7">
                  <c:v>202.63609928828171</c:v>
                </c:pt>
                <c:pt idx="8">
                  <c:v>213.89315665148499</c:v>
                </c:pt>
                <c:pt idx="9">
                  <c:v>199.0534894604281</c:v>
                </c:pt>
                <c:pt idx="10">
                  <c:v>228.35614183772341</c:v>
                </c:pt>
                <c:pt idx="11">
                  <c:v>217.356687486282</c:v>
                </c:pt>
                <c:pt idx="12">
                  <c:v>251.37315916868261</c:v>
                </c:pt>
                <c:pt idx="13">
                  <c:v>284.91065570226448</c:v>
                </c:pt>
                <c:pt idx="14">
                  <c:v>299.95340389699322</c:v>
                </c:pt>
                <c:pt idx="15">
                  <c:v>306.48853607522119</c:v>
                </c:pt>
                <c:pt idx="16">
                  <c:v>309.69074630466139</c:v>
                </c:pt>
                <c:pt idx="17">
                  <c:v>311.63949077737948</c:v>
                </c:pt>
                <c:pt idx="18">
                  <c:v>314.00175357782882</c:v>
                </c:pt>
                <c:pt idx="19">
                  <c:v>316.77962622757133</c:v>
                </c:pt>
                <c:pt idx="20">
                  <c:v>310.39171666593069</c:v>
                </c:pt>
                <c:pt idx="21">
                  <c:v>312.4511923554175</c:v>
                </c:pt>
                <c:pt idx="22">
                  <c:v>313.36134204225908</c:v>
                </c:pt>
                <c:pt idx="23">
                  <c:v>314.33510169553711</c:v>
                </c:pt>
                <c:pt idx="24">
                  <c:v>316.05807453388678</c:v>
                </c:pt>
                <c:pt idx="25">
                  <c:v>320.00457680803771</c:v>
                </c:pt>
                <c:pt idx="26">
                  <c:v>323.88727361771481</c:v>
                </c:pt>
                <c:pt idx="27">
                  <c:v>326.54687516236532</c:v>
                </c:pt>
                <c:pt idx="28">
                  <c:v>329.13479918346371</c:v>
                </c:pt>
                <c:pt idx="29">
                  <c:v>330.83658710912317</c:v>
                </c:pt>
                <c:pt idx="30">
                  <c:v>332.72998280833639</c:v>
                </c:pt>
                <c:pt idx="31">
                  <c:v>334.22221795413861</c:v>
                </c:pt>
                <c:pt idx="32">
                  <c:v>335.6526023080263</c:v>
                </c:pt>
                <c:pt idx="33">
                  <c:v>337.28754995493722</c:v>
                </c:pt>
                <c:pt idx="34">
                  <c:v>338.76651682211298</c:v>
                </c:pt>
                <c:pt idx="35">
                  <c:v>340.20578510688489</c:v>
                </c:pt>
                <c:pt idx="36">
                  <c:v>341.72797069643462</c:v>
                </c:pt>
                <c:pt idx="37">
                  <c:v>343.21655625287428</c:v>
                </c:pt>
                <c:pt idx="38">
                  <c:v>344.75117057026108</c:v>
                </c:pt>
                <c:pt idx="39">
                  <c:v>346.24723937185468</c:v>
                </c:pt>
                <c:pt idx="40">
                  <c:v>347.78636445429419</c:v>
                </c:pt>
                <c:pt idx="41">
                  <c:v>349.29249041693322</c:v>
                </c:pt>
                <c:pt idx="42">
                  <c:v>350.84269752966151</c:v>
                </c:pt>
                <c:pt idx="43">
                  <c:v>352.58258833367029</c:v>
                </c:pt>
                <c:pt idx="44">
                  <c:v>354.33210155364799</c:v>
                </c:pt>
                <c:pt idx="45">
                  <c:v>356.1270043875441</c:v>
                </c:pt>
              </c:numCache>
            </c:numRef>
          </c:val>
          <c:extLst>
            <c:ext xmlns:c16="http://schemas.microsoft.com/office/drawing/2014/chart" uri="{C3380CC4-5D6E-409C-BE32-E72D297353CC}">
              <c16:uniqueId val="{00000001-E408-493F-8D28-E7B2F5EB351C}"/>
            </c:ext>
          </c:extLst>
        </c:ser>
        <c:ser>
          <c:idx val="2"/>
          <c:order val="2"/>
          <c:tx>
            <c:v>SK</c:v>
          </c:tx>
          <c:spPr>
            <a:solidFill>
              <a:schemeClr val="accent3"/>
            </a:solidFill>
            <a:ln w="25400">
              <a:noFill/>
            </a:ln>
            <a:effectLst/>
          </c:spPr>
          <c:cat>
            <c:strRef>
              <c:f>Consumption!$D$1:$AW$1</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Consumption!$D$66:$AW$66</c:f>
              <c:numCache>
                <c:formatCode>_(* #,##0_);_(* \(#,##0\);_(* "-"??_);_(@_)</c:formatCode>
                <c:ptCount val="46"/>
                <c:pt idx="0">
                  <c:v>19.861393068026789</c:v>
                </c:pt>
                <c:pt idx="1">
                  <c:v>20.35392057186812</c:v>
                </c:pt>
                <c:pt idx="2">
                  <c:v>20.91837634483657</c:v>
                </c:pt>
                <c:pt idx="3">
                  <c:v>19.20311721407451</c:v>
                </c:pt>
                <c:pt idx="4">
                  <c:v>20.484750967865061</c:v>
                </c:pt>
                <c:pt idx="5">
                  <c:v>19.592580627467889</c:v>
                </c:pt>
                <c:pt idx="6">
                  <c:v>19.993747741475211</c:v>
                </c:pt>
                <c:pt idx="7">
                  <c:v>20.31844054147717</c:v>
                </c:pt>
                <c:pt idx="8">
                  <c:v>19.327743500447799</c:v>
                </c:pt>
                <c:pt idx="9">
                  <c:v>17.537990568822181</c:v>
                </c:pt>
                <c:pt idx="10">
                  <c:v>18.13769523087803</c:v>
                </c:pt>
                <c:pt idx="11">
                  <c:v>18.460238534116861</c:v>
                </c:pt>
                <c:pt idx="12">
                  <c:v>19.6203734630326</c:v>
                </c:pt>
                <c:pt idx="13">
                  <c:v>19.86720467163018</c:v>
                </c:pt>
                <c:pt idx="14">
                  <c:v>20.378887951399989</c:v>
                </c:pt>
                <c:pt idx="15">
                  <c:v>21.880435804329519</c:v>
                </c:pt>
                <c:pt idx="16">
                  <c:v>21.956110643062651</c:v>
                </c:pt>
                <c:pt idx="17">
                  <c:v>22.090526090882339</c:v>
                </c:pt>
                <c:pt idx="18">
                  <c:v>22.154558646733449</c:v>
                </c:pt>
                <c:pt idx="19">
                  <c:v>22.345597924933848</c:v>
                </c:pt>
                <c:pt idx="20">
                  <c:v>23.774275778611582</c:v>
                </c:pt>
                <c:pt idx="21">
                  <c:v>23.77581572749575</c:v>
                </c:pt>
                <c:pt idx="22">
                  <c:v>23.77581572749575</c:v>
                </c:pt>
                <c:pt idx="23">
                  <c:v>23.83792699915702</c:v>
                </c:pt>
                <c:pt idx="24">
                  <c:v>24.000134948288931</c:v>
                </c:pt>
                <c:pt idx="25">
                  <c:v>25.39569544108728</c:v>
                </c:pt>
                <c:pt idx="26">
                  <c:v>25.396692167115059</c:v>
                </c:pt>
                <c:pt idx="27">
                  <c:v>25.396692167115059</c:v>
                </c:pt>
                <c:pt idx="28">
                  <c:v>25.396692167115059</c:v>
                </c:pt>
                <c:pt idx="29">
                  <c:v>25.396692167115059</c:v>
                </c:pt>
                <c:pt idx="30">
                  <c:v>25.396692167115059</c:v>
                </c:pt>
                <c:pt idx="31">
                  <c:v>25.396692167115059</c:v>
                </c:pt>
                <c:pt idx="32">
                  <c:v>25.396692167115059</c:v>
                </c:pt>
                <c:pt idx="33">
                  <c:v>25.396692167115059</c:v>
                </c:pt>
                <c:pt idx="34">
                  <c:v>25.396692167115059</c:v>
                </c:pt>
                <c:pt idx="35">
                  <c:v>25.396692167115059</c:v>
                </c:pt>
                <c:pt idx="36">
                  <c:v>25.396692167115059</c:v>
                </c:pt>
                <c:pt idx="37">
                  <c:v>25.396692167115059</c:v>
                </c:pt>
                <c:pt idx="38">
                  <c:v>25.396692167115059</c:v>
                </c:pt>
                <c:pt idx="39">
                  <c:v>25.396692167115059</c:v>
                </c:pt>
                <c:pt idx="40">
                  <c:v>25.396692167115059</c:v>
                </c:pt>
                <c:pt idx="41">
                  <c:v>25.396692167115059</c:v>
                </c:pt>
                <c:pt idx="42">
                  <c:v>25.396692167115059</c:v>
                </c:pt>
                <c:pt idx="43">
                  <c:v>25.396692167115059</c:v>
                </c:pt>
                <c:pt idx="44">
                  <c:v>25.396692167115059</c:v>
                </c:pt>
                <c:pt idx="45">
                  <c:v>25.396692167115059</c:v>
                </c:pt>
              </c:numCache>
            </c:numRef>
          </c:val>
          <c:extLst>
            <c:ext xmlns:c16="http://schemas.microsoft.com/office/drawing/2014/chart" uri="{C3380CC4-5D6E-409C-BE32-E72D297353CC}">
              <c16:uniqueId val="{00000002-E408-493F-8D28-E7B2F5EB351C}"/>
            </c:ext>
          </c:extLst>
        </c:ser>
        <c:ser>
          <c:idx val="3"/>
          <c:order val="3"/>
          <c:tx>
            <c:v>MT</c:v>
          </c:tx>
          <c:spPr>
            <a:solidFill>
              <a:schemeClr val="accent4"/>
            </a:solidFill>
            <a:ln w="25400">
              <a:noFill/>
            </a:ln>
            <a:effectLst/>
          </c:spPr>
          <c:cat>
            <c:strRef>
              <c:f>Consumption!$D$1:$AW$1</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Consumption!$D$67:$AW$67</c:f>
              <c:numCache>
                <c:formatCode>_(* #,##0_);_(* \(#,##0\);_(* "-"??_);_(@_)</c:formatCode>
                <c:ptCount val="46"/>
                <c:pt idx="0">
                  <c:v>0.28260464966289001</c:v>
                </c:pt>
                <c:pt idx="1">
                  <c:v>0.25213797739440003</c:v>
                </c:pt>
                <c:pt idx="2">
                  <c:v>0.19540693248065999</c:v>
                </c:pt>
                <c:pt idx="3">
                  <c:v>0.25739085192345001</c:v>
                </c:pt>
                <c:pt idx="4">
                  <c:v>0.23953107852468</c:v>
                </c:pt>
                <c:pt idx="5">
                  <c:v>0.39501616458456001</c:v>
                </c:pt>
                <c:pt idx="6">
                  <c:v>0.39291501477294</c:v>
                </c:pt>
                <c:pt idx="7">
                  <c:v>0.30886902230814001</c:v>
                </c:pt>
                <c:pt idx="8">
                  <c:v>0.41392651288914001</c:v>
                </c:pt>
                <c:pt idx="9">
                  <c:v>0.58306907272455</c:v>
                </c:pt>
                <c:pt idx="10">
                  <c:v>0.48011224840830002</c:v>
                </c:pt>
                <c:pt idx="11">
                  <c:v>1.01980435230552</c:v>
                </c:pt>
                <c:pt idx="12">
                  <c:v>1.1147793919325699</c:v>
                </c:pt>
                <c:pt idx="13">
                  <c:v>1.3816244228205301</c:v>
                </c:pt>
                <c:pt idx="14">
                  <c:v>1.5101476249433701</c:v>
                </c:pt>
                <c:pt idx="15">
                  <c:v>1.4780168244126599</c:v>
                </c:pt>
                <c:pt idx="16">
                  <c:v>1.5009673962203101</c:v>
                </c:pt>
                <c:pt idx="17">
                  <c:v>1.6432609414277399</c:v>
                </c:pt>
                <c:pt idx="18">
                  <c:v>1.7671940291890491</c:v>
                </c:pt>
                <c:pt idx="19">
                  <c:v>2.0471910052423801</c:v>
                </c:pt>
                <c:pt idx="20">
                  <c:v>2.5475134706491489</c:v>
                </c:pt>
                <c:pt idx="21">
                  <c:v>2.8642313615947201</c:v>
                </c:pt>
                <c:pt idx="22">
                  <c:v>2.0517811196039091</c:v>
                </c:pt>
                <c:pt idx="23">
                  <c:v>2.0380107765193198</c:v>
                </c:pt>
                <c:pt idx="24">
                  <c:v>2.015060204711669</c:v>
                </c:pt>
                <c:pt idx="25">
                  <c:v>3.011115021163679</c:v>
                </c:pt>
                <c:pt idx="26">
                  <c:v>3.089146965309689</c:v>
                </c:pt>
                <c:pt idx="27">
                  <c:v>2.5337431275645601</c:v>
                </c:pt>
                <c:pt idx="28">
                  <c:v>2.446530954695489</c:v>
                </c:pt>
                <c:pt idx="29">
                  <c:v>2.4878419839492589</c:v>
                </c:pt>
                <c:pt idx="30">
                  <c:v>2.4511210690570202</c:v>
                </c:pt>
                <c:pt idx="31">
                  <c:v>2.4924320983107888</c:v>
                </c:pt>
                <c:pt idx="32">
                  <c:v>2.446530954695489</c:v>
                </c:pt>
                <c:pt idx="33">
                  <c:v>2.5016123270338491</c:v>
                </c:pt>
                <c:pt idx="34">
                  <c:v>2.5475134706491489</c:v>
                </c:pt>
                <c:pt idx="35">
                  <c:v>2.59800472862598</c:v>
                </c:pt>
                <c:pt idx="36">
                  <c:v>2.6255454147951589</c:v>
                </c:pt>
                <c:pt idx="37">
                  <c:v>2.6530861009643401</c:v>
                </c:pt>
                <c:pt idx="38">
                  <c:v>2.6806267871335199</c:v>
                </c:pt>
                <c:pt idx="39">
                  <c:v>2.7081674733027001</c:v>
                </c:pt>
                <c:pt idx="40">
                  <c:v>2.7357081594718791</c:v>
                </c:pt>
                <c:pt idx="41">
                  <c:v>2.758658731279529</c:v>
                </c:pt>
                <c:pt idx="42">
                  <c:v>2.79078953181024</c:v>
                </c:pt>
                <c:pt idx="43">
                  <c:v>2.8137401036178891</c:v>
                </c:pt>
                <c:pt idx="44">
                  <c:v>2.8458709041485979</c:v>
                </c:pt>
                <c:pt idx="45">
                  <c:v>2.8688214759562491</c:v>
                </c:pt>
              </c:numCache>
            </c:numRef>
          </c:val>
          <c:extLst>
            <c:ext xmlns:c16="http://schemas.microsoft.com/office/drawing/2014/chart" uri="{C3380CC4-5D6E-409C-BE32-E72D297353CC}">
              <c16:uniqueId val="{00000003-E408-493F-8D28-E7B2F5EB351C}"/>
            </c:ext>
          </c:extLst>
        </c:ser>
        <c:ser>
          <c:idx val="4"/>
          <c:order val="4"/>
          <c:tx>
            <c:v>ON</c:v>
          </c:tx>
          <c:spPr>
            <a:solidFill>
              <a:schemeClr val="accent5"/>
            </a:solidFill>
            <a:ln w="25400">
              <a:noFill/>
            </a:ln>
            <a:effectLst/>
          </c:spPr>
          <c:cat>
            <c:strRef>
              <c:f>Consumption!$D$1:$AW$1</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Consumption!$D$68:$AW$68</c:f>
              <c:numCache>
                <c:formatCode>_(* #,##0_);_(* \(#,##0\);_(* "-"??_);_(@_)</c:formatCode>
                <c:ptCount val="46"/>
                <c:pt idx="0">
                  <c:v>17.09700306037686</c:v>
                </c:pt>
                <c:pt idx="1">
                  <c:v>14.87288078786373</c:v>
                </c:pt>
                <c:pt idx="2">
                  <c:v>14.29692521427846</c:v>
                </c:pt>
                <c:pt idx="3">
                  <c:v>14.651760429289361</c:v>
                </c:pt>
                <c:pt idx="4">
                  <c:v>6.1030102267553863</c:v>
                </c:pt>
                <c:pt idx="5">
                  <c:v>4.4485349934259313</c:v>
                </c:pt>
                <c:pt idx="6">
                  <c:v>3.9784511917366978</c:v>
                </c:pt>
                <c:pt idx="7">
                  <c:v>3.7316625782655</c:v>
                </c:pt>
                <c:pt idx="8">
                  <c:v>3.295253971811225</c:v>
                </c:pt>
                <c:pt idx="9">
                  <c:v>2.6901466766342801</c:v>
                </c:pt>
                <c:pt idx="10">
                  <c:v>2.8449042915311691</c:v>
                </c:pt>
                <c:pt idx="11">
                  <c:v>2.7420464418336281</c:v>
                </c:pt>
                <c:pt idx="12">
                  <c:v>4.4948775785522468</c:v>
                </c:pt>
                <c:pt idx="13">
                  <c:v>4.831314611068616</c:v>
                </c:pt>
                <c:pt idx="14">
                  <c:v>4.925121775836435</c:v>
                </c:pt>
                <c:pt idx="15">
                  <c:v>4.831314611068616</c:v>
                </c:pt>
                <c:pt idx="16">
                  <c:v>4.7375074463007936</c:v>
                </c:pt>
                <c:pt idx="17">
                  <c:v>4.6437002815329764</c:v>
                </c:pt>
                <c:pt idx="18">
                  <c:v>4.9641389525536734</c:v>
                </c:pt>
                <c:pt idx="19">
                  <c:v>4.9172353701697613</c:v>
                </c:pt>
                <c:pt idx="20">
                  <c:v>4.9641389525536734</c:v>
                </c:pt>
                <c:pt idx="21">
                  <c:v>4.9641389525536734</c:v>
                </c:pt>
                <c:pt idx="22">
                  <c:v>4.9172353701697604</c:v>
                </c:pt>
                <c:pt idx="23">
                  <c:v>5.2376740413009024</c:v>
                </c:pt>
                <c:pt idx="24">
                  <c:v>5.2376740413009024</c:v>
                </c:pt>
                <c:pt idx="25">
                  <c:v>5.2845776236848128</c:v>
                </c:pt>
                <c:pt idx="26">
                  <c:v>5.3783847884526317</c:v>
                </c:pt>
                <c:pt idx="27">
                  <c:v>5.4252883708365411</c:v>
                </c:pt>
                <c:pt idx="28">
                  <c:v>5.5190955356043627</c:v>
                </c:pt>
                <c:pt idx="29">
                  <c:v>5.5659991179882704</c:v>
                </c:pt>
                <c:pt idx="30">
                  <c:v>5.6129027003721816</c:v>
                </c:pt>
                <c:pt idx="31">
                  <c:v>5.6598062827560911</c:v>
                </c:pt>
                <c:pt idx="32">
                  <c:v>5.7071543651400001</c:v>
                </c:pt>
                <c:pt idx="33">
                  <c:v>5.7540579475239086</c:v>
                </c:pt>
                <c:pt idx="34">
                  <c:v>5.8009615299078208</c:v>
                </c:pt>
                <c:pt idx="35">
                  <c:v>5.8478651122917311</c:v>
                </c:pt>
                <c:pt idx="36">
                  <c:v>5.8938796946756424</c:v>
                </c:pt>
                <c:pt idx="37">
                  <c:v>5.9407832770595501</c:v>
                </c:pt>
                <c:pt idx="38">
                  <c:v>5.9876868594434596</c:v>
                </c:pt>
                <c:pt idx="39">
                  <c:v>6.0345904418273717</c:v>
                </c:pt>
                <c:pt idx="40">
                  <c:v>6.081494024211282</c:v>
                </c:pt>
                <c:pt idx="41">
                  <c:v>6.1283976065951906</c:v>
                </c:pt>
                <c:pt idx="42">
                  <c:v>6.175301188979101</c:v>
                </c:pt>
                <c:pt idx="43">
                  <c:v>6.2222047713630104</c:v>
                </c:pt>
                <c:pt idx="44">
                  <c:v>6.2691083537469217</c:v>
                </c:pt>
                <c:pt idx="45">
                  <c:v>6.3160119361308311</c:v>
                </c:pt>
              </c:numCache>
            </c:numRef>
          </c:val>
          <c:extLst>
            <c:ext xmlns:c16="http://schemas.microsoft.com/office/drawing/2014/chart" uri="{C3380CC4-5D6E-409C-BE32-E72D297353CC}">
              <c16:uniqueId val="{00000004-E408-493F-8D28-E7B2F5EB351C}"/>
            </c:ext>
          </c:extLst>
        </c:ser>
        <c:ser>
          <c:idx val="5"/>
          <c:order val="5"/>
          <c:tx>
            <c:v>QC</c:v>
          </c:tx>
          <c:spPr>
            <a:solidFill>
              <a:schemeClr val="accent6"/>
            </a:solidFill>
            <a:ln w="25400">
              <a:noFill/>
            </a:ln>
            <a:effectLst/>
          </c:spPr>
          <c:cat>
            <c:strRef>
              <c:f>Consumption!$D$1:$AW$1</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Consumption!$D$69:$AW$69</c:f>
              <c:numCache>
                <c:formatCode>_(* #,##0_);_(* \(#,##0\);_(* "-"??_);_(@_)</c:formatCode>
                <c:ptCount val="46"/>
                <c:pt idx="0">
                  <c:v>0.65662312367497599</c:v>
                </c:pt>
                <c:pt idx="1">
                  <c:v>0.64153792809461296</c:v>
                </c:pt>
                <c:pt idx="2">
                  <c:v>0.65188399909786299</c:v>
                </c:pt>
                <c:pt idx="3">
                  <c:v>0.58824231886100098</c:v>
                </c:pt>
                <c:pt idx="4">
                  <c:v>0.61939900975732698</c:v>
                </c:pt>
                <c:pt idx="5">
                  <c:v>0.57656611728389895</c:v>
                </c:pt>
                <c:pt idx="6">
                  <c:v>0.55338593495287303</c:v>
                </c:pt>
                <c:pt idx="7">
                  <c:v>0.56662464292790204</c:v>
                </c:pt>
                <c:pt idx="8">
                  <c:v>0.50933894713260397</c:v>
                </c:pt>
                <c:pt idx="9">
                  <c:v>0.41563924672540897</c:v>
                </c:pt>
                <c:pt idx="10">
                  <c:v>0.43986069291005597</c:v>
                </c:pt>
                <c:pt idx="11">
                  <c:v>0.42415138244898198</c:v>
                </c:pt>
                <c:pt idx="12">
                  <c:v>0.42938781926934</c:v>
                </c:pt>
                <c:pt idx="13">
                  <c:v>0.42938781926934</c:v>
                </c:pt>
                <c:pt idx="14">
                  <c:v>0.42938781926934</c:v>
                </c:pt>
                <c:pt idx="15">
                  <c:v>0.42938781926934</c:v>
                </c:pt>
                <c:pt idx="16">
                  <c:v>0.42938781926934</c:v>
                </c:pt>
                <c:pt idx="17">
                  <c:v>0.42938781926934</c:v>
                </c:pt>
                <c:pt idx="18">
                  <c:v>0.42938781926934</c:v>
                </c:pt>
                <c:pt idx="19">
                  <c:v>0.42938781926934</c:v>
                </c:pt>
                <c:pt idx="20">
                  <c:v>0.42938781926934</c:v>
                </c:pt>
                <c:pt idx="21">
                  <c:v>0.42938781926934</c:v>
                </c:pt>
                <c:pt idx="22">
                  <c:v>0.42938781926934</c:v>
                </c:pt>
                <c:pt idx="23">
                  <c:v>0.42938781926934</c:v>
                </c:pt>
                <c:pt idx="24">
                  <c:v>0.42938781926934</c:v>
                </c:pt>
                <c:pt idx="25">
                  <c:v>0.42938781926934</c:v>
                </c:pt>
                <c:pt idx="26">
                  <c:v>0.42938781926934</c:v>
                </c:pt>
                <c:pt idx="27">
                  <c:v>0.42938781926934</c:v>
                </c:pt>
                <c:pt idx="28">
                  <c:v>0.42938781926934</c:v>
                </c:pt>
                <c:pt idx="29">
                  <c:v>0.42938781926934</c:v>
                </c:pt>
                <c:pt idx="30">
                  <c:v>0.42938781926934</c:v>
                </c:pt>
                <c:pt idx="31">
                  <c:v>0.42938781926934</c:v>
                </c:pt>
                <c:pt idx="32">
                  <c:v>0.42938781926934</c:v>
                </c:pt>
                <c:pt idx="33">
                  <c:v>0.42938781926934</c:v>
                </c:pt>
                <c:pt idx="34">
                  <c:v>0.42938781926934</c:v>
                </c:pt>
                <c:pt idx="35">
                  <c:v>0.42938781926934</c:v>
                </c:pt>
                <c:pt idx="36">
                  <c:v>0.42938781926934</c:v>
                </c:pt>
                <c:pt idx="37">
                  <c:v>0.42938781926934</c:v>
                </c:pt>
                <c:pt idx="38">
                  <c:v>0.42938781926934</c:v>
                </c:pt>
                <c:pt idx="39">
                  <c:v>0.42938781926934</c:v>
                </c:pt>
                <c:pt idx="40">
                  <c:v>0.42938781926934</c:v>
                </c:pt>
                <c:pt idx="41">
                  <c:v>0.42938781926934</c:v>
                </c:pt>
                <c:pt idx="42">
                  <c:v>0.42938781926934</c:v>
                </c:pt>
                <c:pt idx="43">
                  <c:v>0.42938781926934</c:v>
                </c:pt>
                <c:pt idx="44">
                  <c:v>0.42938781926934</c:v>
                </c:pt>
                <c:pt idx="45">
                  <c:v>0.42938781926934</c:v>
                </c:pt>
              </c:numCache>
            </c:numRef>
          </c:val>
          <c:extLst>
            <c:ext xmlns:c16="http://schemas.microsoft.com/office/drawing/2014/chart" uri="{C3380CC4-5D6E-409C-BE32-E72D297353CC}">
              <c16:uniqueId val="{00000005-E408-493F-8D28-E7B2F5EB351C}"/>
            </c:ext>
          </c:extLst>
        </c:ser>
        <c:ser>
          <c:idx val="6"/>
          <c:order val="6"/>
          <c:tx>
            <c:v>Atlantic</c:v>
          </c:tx>
          <c:spPr>
            <a:solidFill>
              <a:schemeClr val="accent1">
                <a:lumMod val="60000"/>
              </a:schemeClr>
            </a:solidFill>
            <a:ln w="25400">
              <a:noFill/>
            </a:ln>
            <a:effectLst/>
          </c:spPr>
          <c:cat>
            <c:strRef>
              <c:f>Consumption!$D$1:$AW$1</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Consumption!$D$70:$AW$70</c:f>
              <c:numCache>
                <c:formatCode>_(* #,##0_);_(* \(#,##0\);_(* "-"??_);_(@_)</c:formatCode>
                <c:ptCount val="46"/>
                <c:pt idx="0">
                  <c:v>2.8538696883530692</c:v>
                </c:pt>
                <c:pt idx="1">
                  <c:v>2.5565220212071988</c:v>
                </c:pt>
                <c:pt idx="2">
                  <c:v>1.91792027893558</c:v>
                </c:pt>
                <c:pt idx="3">
                  <c:v>2.46720063623235</c:v>
                </c:pt>
                <c:pt idx="4">
                  <c:v>2.2069472451468402</c:v>
                </c:pt>
                <c:pt idx="5">
                  <c:v>3.5780836498912798</c:v>
                </c:pt>
                <c:pt idx="6">
                  <c:v>3.5356231038812189</c:v>
                </c:pt>
                <c:pt idx="7">
                  <c:v>2.7800252634788198</c:v>
                </c:pt>
                <c:pt idx="8">
                  <c:v>3.7221245639818199</c:v>
                </c:pt>
                <c:pt idx="9">
                  <c:v>5.2397937677916504</c:v>
                </c:pt>
                <c:pt idx="10">
                  <c:v>4.3110316724928976</c:v>
                </c:pt>
                <c:pt idx="11">
                  <c:v>9.1549063925357608</c:v>
                </c:pt>
                <c:pt idx="12">
                  <c:v>10.009395414934909</c:v>
                </c:pt>
                <c:pt idx="13">
                  <c:v>12.404085324400389</c:v>
                </c:pt>
                <c:pt idx="14">
                  <c:v>13.558230087135311</c:v>
                </c:pt>
                <c:pt idx="15">
                  <c:v>13.26979152145157</c:v>
                </c:pt>
                <c:pt idx="16">
                  <c:v>13.47581906836853</c:v>
                </c:pt>
                <c:pt idx="17">
                  <c:v>14.75318985925362</c:v>
                </c:pt>
                <c:pt idx="18">
                  <c:v>15.86573861260516</c:v>
                </c:pt>
                <c:pt idx="19">
                  <c:v>18.37927468499193</c:v>
                </c:pt>
                <c:pt idx="20">
                  <c:v>22.870675207781449</c:v>
                </c:pt>
                <c:pt idx="21">
                  <c:v>25.71385535523536</c:v>
                </c:pt>
                <c:pt idx="22">
                  <c:v>18.420480194375319</c:v>
                </c:pt>
                <c:pt idx="23">
                  <c:v>18.29686366622515</c:v>
                </c:pt>
                <c:pt idx="24">
                  <c:v>18.090836119308211</c:v>
                </c:pt>
                <c:pt idx="25">
                  <c:v>27.032431655503832</c:v>
                </c:pt>
                <c:pt idx="26">
                  <c:v>27.732925315021479</c:v>
                </c:pt>
                <c:pt idx="27">
                  <c:v>22.747058679631269</c:v>
                </c:pt>
                <c:pt idx="28">
                  <c:v>21.96415400134687</c:v>
                </c:pt>
                <c:pt idx="29">
                  <c:v>22.335394085797368</c:v>
                </c:pt>
                <c:pt idx="30">
                  <c:v>22.005750010730249</c:v>
                </c:pt>
                <c:pt idx="31">
                  <c:v>22.37659959518076</c:v>
                </c:pt>
                <c:pt idx="32">
                  <c:v>21.96460000134687</c:v>
                </c:pt>
                <c:pt idx="33">
                  <c:v>22.45906611394755</c:v>
                </c:pt>
                <c:pt idx="34">
                  <c:v>22.871121207781449</c:v>
                </c:pt>
                <c:pt idx="35">
                  <c:v>23.32438181099873</c:v>
                </c:pt>
                <c:pt idx="36">
                  <c:v>23.571503867299079</c:v>
                </c:pt>
                <c:pt idx="37">
                  <c:v>23.81873692359941</c:v>
                </c:pt>
                <c:pt idx="38">
                  <c:v>24.065969979899769</c:v>
                </c:pt>
                <c:pt idx="39">
                  <c:v>24.3132030362001</c:v>
                </c:pt>
                <c:pt idx="40">
                  <c:v>24.560436092500439</c:v>
                </c:pt>
                <c:pt idx="41">
                  <c:v>24.766463639417381</c:v>
                </c:pt>
                <c:pt idx="42">
                  <c:v>25.054902205101119</c:v>
                </c:pt>
                <c:pt idx="43">
                  <c:v>25.260929752018061</c:v>
                </c:pt>
                <c:pt idx="44">
                  <c:v>25.549368317701809</c:v>
                </c:pt>
                <c:pt idx="45">
                  <c:v>25.755395864618741</c:v>
                </c:pt>
              </c:numCache>
            </c:numRef>
          </c:val>
          <c:extLst>
            <c:ext xmlns:c16="http://schemas.microsoft.com/office/drawing/2014/chart" uri="{C3380CC4-5D6E-409C-BE32-E72D297353CC}">
              <c16:uniqueId val="{00000006-E408-493F-8D28-E7B2F5EB351C}"/>
            </c:ext>
          </c:extLst>
        </c:ser>
        <c:ser>
          <c:idx val="7"/>
          <c:order val="7"/>
          <c:tx>
            <c:v>Territories</c:v>
          </c:tx>
          <c:spPr>
            <a:solidFill>
              <a:schemeClr val="accent2">
                <a:lumMod val="60000"/>
              </a:schemeClr>
            </a:solidFill>
            <a:ln w="25400">
              <a:noFill/>
            </a:ln>
            <a:effectLst/>
          </c:spPr>
          <c:cat>
            <c:strRef>
              <c:f>Consumption!$D$1:$AW$1</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Consumption!$D$71:$AW$71</c:f>
              <c:numCache>
                <c:formatCode>_(* #,##0_);_(* \(#,##0\);_(* "-"??_);_(@_)</c:formatCode>
                <c:ptCount val="46"/>
                <c:pt idx="0">
                  <c:v>1.5843394114032601</c:v>
                </c:pt>
                <c:pt idx="1">
                  <c:v>1.3243040088548399</c:v>
                </c:pt>
                <c:pt idx="2">
                  <c:v>1.2519230205166201</c:v>
                </c:pt>
                <c:pt idx="3">
                  <c:v>1.3457502276217199</c:v>
                </c:pt>
                <c:pt idx="4">
                  <c:v>0.26137579122135002</c:v>
                </c:pt>
                <c:pt idx="5">
                  <c:v>8.9806041086310004E-2</c:v>
                </c:pt>
                <c:pt idx="6">
                  <c:v>4.959438089841E-2</c:v>
                </c:pt>
                <c:pt idx="7">
                  <c:v>8.0423320375799991E-3</c:v>
                </c:pt>
                <c:pt idx="8">
                  <c:v>0</c:v>
                </c:pt>
                <c:pt idx="9">
                  <c:v>0</c:v>
                </c:pt>
                <c:pt idx="10">
                  <c:v>0</c:v>
                </c:pt>
                <c:pt idx="11">
                  <c:v>0</c:v>
                </c:pt>
                <c:pt idx="12">
                  <c:v>0.21468750814056001</c:v>
                </c:pt>
                <c:pt idx="13">
                  <c:v>0.21668505382532999</c:v>
                </c:pt>
                <c:pt idx="14">
                  <c:v>0.22839775943751001</c:v>
                </c:pt>
                <c:pt idx="15">
                  <c:v>0.21668505382532999</c:v>
                </c:pt>
                <c:pt idx="16">
                  <c:v>0.20497234821315</c:v>
                </c:pt>
                <c:pt idx="17">
                  <c:v>0.19325964260097001</c:v>
                </c:pt>
                <c:pt idx="18">
                  <c:v>0.19325964260097001</c:v>
                </c:pt>
                <c:pt idx="19">
                  <c:v>0.18740328979488</c:v>
                </c:pt>
                <c:pt idx="20">
                  <c:v>0.19325964260097001</c:v>
                </c:pt>
                <c:pt idx="21">
                  <c:v>0.19325964260097001</c:v>
                </c:pt>
                <c:pt idx="22">
                  <c:v>0.18740328979488</c:v>
                </c:pt>
                <c:pt idx="23">
                  <c:v>0.18740328979488</c:v>
                </c:pt>
                <c:pt idx="24">
                  <c:v>0.18740328979488</c:v>
                </c:pt>
                <c:pt idx="25">
                  <c:v>0.19325964260097001</c:v>
                </c:pt>
                <c:pt idx="26">
                  <c:v>0.20497234821315</c:v>
                </c:pt>
                <c:pt idx="27">
                  <c:v>0.21082870101924001</c:v>
                </c:pt>
                <c:pt idx="28">
                  <c:v>0.22254140663142</c:v>
                </c:pt>
                <c:pt idx="29">
                  <c:v>0.22839775943751001</c:v>
                </c:pt>
                <c:pt idx="30">
                  <c:v>0.23425411224359999</c:v>
                </c:pt>
                <c:pt idx="31">
                  <c:v>0.24011046504969</c:v>
                </c:pt>
                <c:pt idx="32">
                  <c:v>0.24596681785578001</c:v>
                </c:pt>
                <c:pt idx="33">
                  <c:v>0.25182317066186999</c:v>
                </c:pt>
                <c:pt idx="34">
                  <c:v>0.25767952346796003</c:v>
                </c:pt>
                <c:pt idx="35">
                  <c:v>0.26353587627405001</c:v>
                </c:pt>
                <c:pt idx="36">
                  <c:v>0.26939222908013999</c:v>
                </c:pt>
                <c:pt idx="37">
                  <c:v>0.27524858188623003</c:v>
                </c:pt>
                <c:pt idx="38">
                  <c:v>0.28110493469232001</c:v>
                </c:pt>
                <c:pt idx="39">
                  <c:v>0.28696128749840999</c:v>
                </c:pt>
                <c:pt idx="40">
                  <c:v>0.29281764030450003</c:v>
                </c:pt>
                <c:pt idx="41">
                  <c:v>0.29867399311059001</c:v>
                </c:pt>
                <c:pt idx="42">
                  <c:v>0.30453034591667999</c:v>
                </c:pt>
                <c:pt idx="43">
                  <c:v>0.31038669872277003</c:v>
                </c:pt>
                <c:pt idx="44">
                  <c:v>0.31624305152886001</c:v>
                </c:pt>
                <c:pt idx="45">
                  <c:v>0.32209940433494999</c:v>
                </c:pt>
              </c:numCache>
            </c:numRef>
          </c:val>
          <c:extLst>
            <c:ext xmlns:c16="http://schemas.microsoft.com/office/drawing/2014/chart" uri="{C3380CC4-5D6E-409C-BE32-E72D297353CC}">
              <c16:uniqueId val="{00000007-E408-493F-8D28-E7B2F5EB351C}"/>
            </c:ext>
          </c:extLst>
        </c:ser>
        <c:dLbls>
          <c:showLegendKey val="0"/>
          <c:showVal val="0"/>
          <c:showCatName val="0"/>
          <c:showSerName val="0"/>
          <c:showPercent val="0"/>
          <c:showBubbleSize val="0"/>
        </c:dLbls>
        <c:axId val="-1718498304"/>
        <c:axId val="-1756343360"/>
      </c:areaChart>
      <c:catAx>
        <c:axId val="-17184983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56343360"/>
        <c:crosses val="autoZero"/>
        <c:auto val="1"/>
        <c:lblAlgn val="ctr"/>
        <c:lblOffset val="100"/>
        <c:noMultiLvlLbl val="0"/>
      </c:catAx>
      <c:valAx>
        <c:axId val="-1756343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Water consumption (MCM)</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18498304"/>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1" i="0" u="none" strike="noStrike" kern="1200" spc="0" baseline="0">
                <a:solidFill>
                  <a:srgbClr val="0070C0"/>
                </a:solidFill>
                <a:latin typeface="+mn-lt"/>
                <a:ea typeface="+mn-ea"/>
                <a:cs typeface="+mn-cs"/>
              </a:defRPr>
            </a:pPr>
            <a:r>
              <a:rPr lang="en-US" sz="3200" b="1" dirty="0">
                <a:solidFill>
                  <a:srgbClr val="0070C0"/>
                </a:solidFill>
              </a:rPr>
              <a:t>Oil and gas water consumption by subsector</a:t>
            </a:r>
          </a:p>
        </c:rich>
      </c:tx>
      <c:overlay val="0"/>
      <c:spPr>
        <a:noFill/>
        <a:ln>
          <a:noFill/>
        </a:ln>
        <a:effectLst/>
      </c:spPr>
      <c:txPr>
        <a:bodyPr rot="0" spcFirstLastPara="1" vertOverflow="ellipsis" vert="horz" wrap="square" anchor="ctr" anchorCtr="1"/>
        <a:lstStyle/>
        <a:p>
          <a:pPr>
            <a:defRPr sz="3200" b="1" i="0" u="none" strike="noStrike" kern="1200" spc="0" baseline="0">
              <a:solidFill>
                <a:srgbClr val="0070C0"/>
              </a:solidFill>
              <a:latin typeface="+mn-lt"/>
              <a:ea typeface="+mn-ea"/>
              <a:cs typeface="+mn-cs"/>
            </a:defRPr>
          </a:pPr>
          <a:endParaRPr lang="en-US"/>
        </a:p>
      </c:txPr>
    </c:title>
    <c:autoTitleDeleted val="0"/>
    <c:plotArea>
      <c:layout/>
      <c:areaChart>
        <c:grouping val="stacked"/>
        <c:varyColors val="0"/>
        <c:ser>
          <c:idx val="0"/>
          <c:order val="0"/>
          <c:tx>
            <c:strRef>
              <c:f>Consumption!$A$73</c:f>
              <c:strCache>
                <c:ptCount val="1"/>
                <c:pt idx="0">
                  <c:v>NGext</c:v>
                </c:pt>
              </c:strCache>
            </c:strRef>
          </c:tx>
          <c:spPr>
            <a:solidFill>
              <a:schemeClr val="accent6"/>
            </a:solidFill>
            <a:ln>
              <a:noFill/>
            </a:ln>
            <a:effectLst/>
          </c:spPr>
          <c:cat>
            <c:strRef>
              <c:f>Consumption!$D$1:$AW$1</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Consumption!$D$73:$AW$73</c:f>
              <c:numCache>
                <c:formatCode>_(* #,##0_);_(* \(#,##0\);_(* "-"??_);_(@_)</c:formatCode>
                <c:ptCount val="46"/>
                <c:pt idx="0">
                  <c:v>82.263354887200947</c:v>
                </c:pt>
                <c:pt idx="1">
                  <c:v>75.112422455562083</c:v>
                </c:pt>
                <c:pt idx="2">
                  <c:v>61.555904262507241</c:v>
                </c:pt>
                <c:pt idx="3">
                  <c:v>55.129004434729737</c:v>
                </c:pt>
                <c:pt idx="4">
                  <c:v>23.66370532333924</c:v>
                </c:pt>
                <c:pt idx="5">
                  <c:v>26.527955874171528</c:v>
                </c:pt>
                <c:pt idx="6">
                  <c:v>16.35204101655026</c:v>
                </c:pt>
                <c:pt idx="7">
                  <c:v>10.26624155498884</c:v>
                </c:pt>
                <c:pt idx="8">
                  <c:v>12.048049377083711</c:v>
                </c:pt>
                <c:pt idx="9">
                  <c:v>17.159619228113542</c:v>
                </c:pt>
                <c:pt idx="10">
                  <c:v>16.197553383679221</c:v>
                </c:pt>
                <c:pt idx="11">
                  <c:v>22.713208786499461</c:v>
                </c:pt>
                <c:pt idx="12">
                  <c:v>38.14033885181825</c:v>
                </c:pt>
                <c:pt idx="13">
                  <c:v>46.374155231817397</c:v>
                </c:pt>
                <c:pt idx="14">
                  <c:v>51.812569581118517</c:v>
                </c:pt>
                <c:pt idx="15">
                  <c:v>51.863303416956597</c:v>
                </c:pt>
                <c:pt idx="16">
                  <c:v>53.236345753387248</c:v>
                </c:pt>
                <c:pt idx="17">
                  <c:v>55.293955126445347</c:v>
                </c:pt>
                <c:pt idx="18">
                  <c:v>56.506645675556108</c:v>
                </c:pt>
                <c:pt idx="19">
                  <c:v>59.565328936446498</c:v>
                </c:pt>
                <c:pt idx="20">
                  <c:v>66.478269987697502</c:v>
                </c:pt>
                <c:pt idx="21">
                  <c:v>70.382241392081525</c:v>
                </c:pt>
                <c:pt idx="22">
                  <c:v>59.935330923165338</c:v>
                </c:pt>
                <c:pt idx="23">
                  <c:v>59.5125162413213</c:v>
                </c:pt>
                <c:pt idx="24">
                  <c:v>58.667938637568398</c:v>
                </c:pt>
                <c:pt idx="25">
                  <c:v>72.017352642906729</c:v>
                </c:pt>
                <c:pt idx="26">
                  <c:v>74.974951895944713</c:v>
                </c:pt>
                <c:pt idx="27">
                  <c:v>70.018142229769751</c:v>
                </c:pt>
                <c:pt idx="28">
                  <c:v>70.653727413929246</c:v>
                </c:pt>
                <c:pt idx="29">
                  <c:v>72.185760595670658</c:v>
                </c:pt>
                <c:pt idx="30">
                  <c:v>72.820374879181998</c:v>
                </c:pt>
                <c:pt idx="31">
                  <c:v>74.299200885668625</c:v>
                </c:pt>
                <c:pt idx="32">
                  <c:v>74.617467097780747</c:v>
                </c:pt>
                <c:pt idx="33">
                  <c:v>76.571814961366201</c:v>
                </c:pt>
                <c:pt idx="34">
                  <c:v>78.367436279316863</c:v>
                </c:pt>
                <c:pt idx="35">
                  <c:v>80.163110357202683</c:v>
                </c:pt>
                <c:pt idx="36">
                  <c:v>81.641277583883678</c:v>
                </c:pt>
                <c:pt idx="37">
                  <c:v>83.06723813530985</c:v>
                </c:pt>
                <c:pt idx="38">
                  <c:v>84.546405361990907</c:v>
                </c:pt>
                <c:pt idx="39">
                  <c:v>85.972865413417068</c:v>
                </c:pt>
                <c:pt idx="40">
                  <c:v>87.451533140098107</c:v>
                </c:pt>
                <c:pt idx="41">
                  <c:v>88.825233256334286</c:v>
                </c:pt>
                <c:pt idx="42">
                  <c:v>90.357160418205297</c:v>
                </c:pt>
                <c:pt idx="43">
                  <c:v>91.78306820969631</c:v>
                </c:pt>
                <c:pt idx="44">
                  <c:v>93.262288196312511</c:v>
                </c:pt>
                <c:pt idx="45">
                  <c:v>94.6886954878035</c:v>
                </c:pt>
              </c:numCache>
            </c:numRef>
          </c:val>
          <c:extLst>
            <c:ext xmlns:c16="http://schemas.microsoft.com/office/drawing/2014/chart" uri="{C3380CC4-5D6E-409C-BE32-E72D297353CC}">
              <c16:uniqueId val="{00000000-8349-436F-9D15-613307C5D481}"/>
            </c:ext>
          </c:extLst>
        </c:ser>
        <c:ser>
          <c:idx val="1"/>
          <c:order val="1"/>
          <c:tx>
            <c:strRef>
              <c:f>Consumption!$A$74</c:f>
              <c:strCache>
                <c:ptCount val="1"/>
                <c:pt idx="0">
                  <c:v>Bmining</c:v>
                </c:pt>
              </c:strCache>
            </c:strRef>
          </c:tx>
          <c:spPr>
            <a:solidFill>
              <a:schemeClr val="accent5"/>
            </a:solidFill>
            <a:ln>
              <a:noFill/>
            </a:ln>
            <a:effectLst/>
          </c:spPr>
          <c:cat>
            <c:strRef>
              <c:f>Consumption!$D$1:$AW$1</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Consumption!$D$74:$AW$74</c:f>
              <c:numCache>
                <c:formatCode>_(* #,##0_);_(* \(#,##0\);_(* "-"??_);_(@_)</c:formatCode>
                <c:ptCount val="46"/>
                <c:pt idx="0">
                  <c:v>99.283874622090579</c:v>
                </c:pt>
                <c:pt idx="1">
                  <c:v>120.51626949609189</c:v>
                </c:pt>
                <c:pt idx="2">
                  <c:v>124.30420848769781</c:v>
                </c:pt>
                <c:pt idx="3">
                  <c:v>114.3359479834718</c:v>
                </c:pt>
                <c:pt idx="4">
                  <c:v>129.416484624086</c:v>
                </c:pt>
                <c:pt idx="5">
                  <c:v>137.47701801351181</c:v>
                </c:pt>
                <c:pt idx="6">
                  <c:v>139.135929609149</c:v>
                </c:pt>
                <c:pt idx="7">
                  <c:v>146.44831598023731</c:v>
                </c:pt>
                <c:pt idx="8">
                  <c:v>156.5706070653473</c:v>
                </c:pt>
                <c:pt idx="9">
                  <c:v>137.74749050862391</c:v>
                </c:pt>
                <c:pt idx="10">
                  <c:v>168.27286751181919</c:v>
                </c:pt>
                <c:pt idx="11">
                  <c:v>157.02544847668</c:v>
                </c:pt>
                <c:pt idx="12">
                  <c:v>177.64586859723551</c:v>
                </c:pt>
                <c:pt idx="13">
                  <c:v>205.65649317932591</c:v>
                </c:pt>
                <c:pt idx="14">
                  <c:v>213.49770472631619</c:v>
                </c:pt>
                <c:pt idx="15">
                  <c:v>218.08417572020059</c:v>
                </c:pt>
                <c:pt idx="16">
                  <c:v>219.26019392376071</c:v>
                </c:pt>
                <c:pt idx="17">
                  <c:v>219.94060445582059</c:v>
                </c:pt>
                <c:pt idx="18">
                  <c:v>219.94060445582059</c:v>
                </c:pt>
                <c:pt idx="19">
                  <c:v>219.94060445582059</c:v>
                </c:pt>
                <c:pt idx="20">
                  <c:v>210.3185070947433</c:v>
                </c:pt>
                <c:pt idx="21">
                  <c:v>210.3185070947433</c:v>
                </c:pt>
                <c:pt idx="22">
                  <c:v>210.31850709474341</c:v>
                </c:pt>
                <c:pt idx="23">
                  <c:v>210.31850709474341</c:v>
                </c:pt>
                <c:pt idx="24">
                  <c:v>210.3185070947433</c:v>
                </c:pt>
                <c:pt idx="25">
                  <c:v>210.31850709474341</c:v>
                </c:pt>
                <c:pt idx="26">
                  <c:v>210.31850709474341</c:v>
                </c:pt>
                <c:pt idx="27">
                  <c:v>210.31850709474341</c:v>
                </c:pt>
                <c:pt idx="28">
                  <c:v>210.31850709474341</c:v>
                </c:pt>
                <c:pt idx="29">
                  <c:v>210.3185070947433</c:v>
                </c:pt>
                <c:pt idx="30">
                  <c:v>210.31850709474341</c:v>
                </c:pt>
                <c:pt idx="31">
                  <c:v>210.31850709474341</c:v>
                </c:pt>
                <c:pt idx="32">
                  <c:v>210.31850709474341</c:v>
                </c:pt>
                <c:pt idx="33">
                  <c:v>210.3185070947433</c:v>
                </c:pt>
                <c:pt idx="34">
                  <c:v>210.3185070947433</c:v>
                </c:pt>
                <c:pt idx="35">
                  <c:v>210.31850709474341</c:v>
                </c:pt>
                <c:pt idx="36">
                  <c:v>210.3185070947433</c:v>
                </c:pt>
                <c:pt idx="37">
                  <c:v>210.31850709474341</c:v>
                </c:pt>
                <c:pt idx="38">
                  <c:v>210.3185070947433</c:v>
                </c:pt>
                <c:pt idx="39">
                  <c:v>210.31850709474341</c:v>
                </c:pt>
                <c:pt idx="40">
                  <c:v>210.31850709474341</c:v>
                </c:pt>
                <c:pt idx="41">
                  <c:v>210.3185070947433</c:v>
                </c:pt>
                <c:pt idx="42">
                  <c:v>210.3185070947433</c:v>
                </c:pt>
                <c:pt idx="43">
                  <c:v>210.3185070947433</c:v>
                </c:pt>
                <c:pt idx="44">
                  <c:v>210.31850709474341</c:v>
                </c:pt>
                <c:pt idx="45">
                  <c:v>210.3185070947433</c:v>
                </c:pt>
              </c:numCache>
            </c:numRef>
          </c:val>
          <c:extLst>
            <c:ext xmlns:c16="http://schemas.microsoft.com/office/drawing/2014/chart" uri="{C3380CC4-5D6E-409C-BE32-E72D297353CC}">
              <c16:uniqueId val="{00000001-8349-436F-9D15-613307C5D481}"/>
            </c:ext>
          </c:extLst>
        </c:ser>
        <c:ser>
          <c:idx val="2"/>
          <c:order val="2"/>
          <c:tx>
            <c:strRef>
              <c:f>Consumption!$A$75</c:f>
              <c:strCache>
                <c:ptCount val="1"/>
                <c:pt idx="0">
                  <c:v>Binsitu</c:v>
                </c:pt>
              </c:strCache>
            </c:strRef>
          </c:tx>
          <c:spPr>
            <a:solidFill>
              <a:schemeClr val="accent4"/>
            </a:solidFill>
            <a:ln>
              <a:noFill/>
            </a:ln>
            <a:effectLst/>
          </c:spPr>
          <c:cat>
            <c:strRef>
              <c:f>Consumption!$D$1:$AW$1</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Consumption!$D$75:$AW$75</c:f>
              <c:numCache>
                <c:formatCode>_(* #,##0_);_(* \(#,##0\);_(* "-"??_);_(@_)</c:formatCode>
                <c:ptCount val="46"/>
                <c:pt idx="0">
                  <c:v>6.9206966616908581</c:v>
                </c:pt>
                <c:pt idx="1">
                  <c:v>7.9888269393840812</c:v>
                </c:pt>
                <c:pt idx="2">
                  <c:v>9.1674817530680652</c:v>
                </c:pt>
                <c:pt idx="3">
                  <c:v>10.467213044703559</c:v>
                </c:pt>
                <c:pt idx="4">
                  <c:v>12.432769266835001</c:v>
                </c:pt>
                <c:pt idx="5">
                  <c:v>13.89604659146068</c:v>
                </c:pt>
                <c:pt idx="6">
                  <c:v>15.49376225531903</c:v>
                </c:pt>
                <c:pt idx="7">
                  <c:v>18.970896360706469</c:v>
                </c:pt>
                <c:pt idx="8">
                  <c:v>21.080003271090689</c:v>
                </c:pt>
                <c:pt idx="9">
                  <c:v>24.989767090356239</c:v>
                </c:pt>
                <c:pt idx="10">
                  <c:v>27.218774875738571</c:v>
                </c:pt>
                <c:pt idx="11">
                  <c:v>28.841372991806249</c:v>
                </c:pt>
                <c:pt idx="12">
                  <c:v>33.36187607048582</c:v>
                </c:pt>
                <c:pt idx="13">
                  <c:v>34.520568684109612</c:v>
                </c:pt>
                <c:pt idx="14">
                  <c:v>38.203448723385122</c:v>
                </c:pt>
                <c:pt idx="15">
                  <c:v>39.767485180613008</c:v>
                </c:pt>
                <c:pt idx="16">
                  <c:v>40.500834753333898</c:v>
                </c:pt>
                <c:pt idx="17">
                  <c:v>41.187193871950157</c:v>
                </c:pt>
                <c:pt idx="18">
                  <c:v>43.140193173706713</c:v>
                </c:pt>
                <c:pt idx="19">
                  <c:v>45.695666804661911</c:v>
                </c:pt>
                <c:pt idx="20">
                  <c:v>47.955539507364129</c:v>
                </c:pt>
                <c:pt idx="21">
                  <c:v>49.848862072987572</c:v>
                </c:pt>
                <c:pt idx="22">
                  <c:v>51.398879605033287</c:v>
                </c:pt>
                <c:pt idx="23">
                  <c:v>52.326390348682239</c:v>
                </c:pt>
                <c:pt idx="24">
                  <c:v>54.065696229721482</c:v>
                </c:pt>
                <c:pt idx="25">
                  <c:v>56.447795163986648</c:v>
                </c:pt>
                <c:pt idx="26">
                  <c:v>58.859049326692642</c:v>
                </c:pt>
                <c:pt idx="27">
                  <c:v>60.532767514051848</c:v>
                </c:pt>
                <c:pt idx="28">
                  <c:v>61.821569768876238</c:v>
                </c:pt>
                <c:pt idx="29">
                  <c:v>62.437990223146137</c:v>
                </c:pt>
                <c:pt idx="30">
                  <c:v>63.155394095791003</c:v>
                </c:pt>
                <c:pt idx="31">
                  <c:v>63.646860398705947</c:v>
                </c:pt>
                <c:pt idx="32">
                  <c:v>64.24707736585178</c:v>
                </c:pt>
                <c:pt idx="33">
                  <c:v>64.824175246056257</c:v>
                </c:pt>
                <c:pt idx="34">
                  <c:v>65.281446905068321</c:v>
                </c:pt>
                <c:pt idx="35">
                  <c:v>65.74250719480186</c:v>
                </c:pt>
                <c:pt idx="36">
                  <c:v>66.271201061002898</c:v>
                </c:pt>
                <c:pt idx="37">
                  <c:v>66.803764092943553</c:v>
                </c:pt>
                <c:pt idx="38">
                  <c:v>67.342331007888404</c:v>
                </c:pt>
                <c:pt idx="39">
                  <c:v>67.882005464834393</c:v>
                </c:pt>
                <c:pt idx="40">
                  <c:v>68.429284026780707</c:v>
                </c:pt>
                <c:pt idx="41">
                  <c:v>68.976477029007256</c:v>
                </c:pt>
                <c:pt idx="42">
                  <c:v>69.531901972351548</c:v>
                </c:pt>
                <c:pt idx="43">
                  <c:v>70.089466539589239</c:v>
                </c:pt>
                <c:pt idx="44">
                  <c:v>70.649890769811094</c:v>
                </c:pt>
                <c:pt idx="45">
                  <c:v>71.216075495751809</c:v>
                </c:pt>
              </c:numCache>
            </c:numRef>
          </c:val>
          <c:extLst>
            <c:ext xmlns:c16="http://schemas.microsoft.com/office/drawing/2014/chart" uri="{C3380CC4-5D6E-409C-BE32-E72D297353CC}">
              <c16:uniqueId val="{00000002-8349-436F-9D15-613307C5D481}"/>
            </c:ext>
          </c:extLst>
        </c:ser>
        <c:ser>
          <c:idx val="3"/>
          <c:order val="3"/>
          <c:tx>
            <c:strRef>
              <c:f>Consumption!$A$76</c:f>
              <c:strCache>
                <c:ptCount val="1"/>
                <c:pt idx="0">
                  <c:v>ConvOil</c:v>
                </c:pt>
              </c:strCache>
            </c:strRef>
          </c:tx>
          <c:spPr>
            <a:solidFill>
              <a:schemeClr val="accent6">
                <a:lumMod val="60000"/>
              </a:schemeClr>
            </a:solidFill>
            <a:ln>
              <a:noFill/>
            </a:ln>
            <a:effectLst/>
          </c:spPr>
          <c:cat>
            <c:strRef>
              <c:f>Consumption!$D$1:$AW$1</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Consumption!$D$76:$AW$76</c:f>
              <c:numCache>
                <c:formatCode>_(* #,##0_);_(* \(#,##0\);_(* "-"??_);_(@_)</c:formatCode>
                <c:ptCount val="46"/>
                <c:pt idx="0">
                  <c:v>44.436979444409481</c:v>
                </c:pt>
                <c:pt idx="1">
                  <c:v>44.062067000563978</c:v>
                </c:pt>
                <c:pt idx="2">
                  <c:v>46.127831893034553</c:v>
                </c:pt>
                <c:pt idx="3">
                  <c:v>42.0294373461996</c:v>
                </c:pt>
                <c:pt idx="4">
                  <c:v>37.592357535899332</c:v>
                </c:pt>
                <c:pt idx="5">
                  <c:v>37.998379261221608</c:v>
                </c:pt>
                <c:pt idx="6">
                  <c:v>30.989748211406251</c:v>
                </c:pt>
                <c:pt idx="7">
                  <c:v>32.699187636120342</c:v>
                </c:pt>
                <c:pt idx="8">
                  <c:v>31.281289964595889</c:v>
                </c:pt>
                <c:pt idx="9">
                  <c:v>29.199337056851679</c:v>
                </c:pt>
                <c:pt idx="10">
                  <c:v>25.60317771763593</c:v>
                </c:pt>
                <c:pt idx="11">
                  <c:v>24.018173558429261</c:v>
                </c:pt>
                <c:pt idx="12">
                  <c:v>24.46223725377309</c:v>
                </c:pt>
                <c:pt idx="13">
                  <c:v>25.33159600206362</c:v>
                </c:pt>
                <c:pt idx="14">
                  <c:v>26.229580902963821</c:v>
                </c:pt>
                <c:pt idx="15">
                  <c:v>26.257069670139479</c:v>
                </c:pt>
                <c:pt idx="16">
                  <c:v>26.72412021543613</c:v>
                </c:pt>
                <c:pt idx="17">
                  <c:v>26.94748707753822</c:v>
                </c:pt>
                <c:pt idx="18">
                  <c:v>27.500782560207021</c:v>
                </c:pt>
                <c:pt idx="19">
                  <c:v>27.795933570982388</c:v>
                </c:pt>
                <c:pt idx="20">
                  <c:v>28.01610475184264</c:v>
                </c:pt>
                <c:pt idx="21">
                  <c:v>28.003137895735779</c:v>
                </c:pt>
                <c:pt idx="22">
                  <c:v>28.08085397041204</c:v>
                </c:pt>
                <c:pt idx="23">
                  <c:v>28.306958860011029</c:v>
                </c:pt>
                <c:pt idx="24">
                  <c:v>28.685425773255581</c:v>
                </c:pt>
                <c:pt idx="25">
                  <c:v>28.993781253350949</c:v>
                </c:pt>
                <c:pt idx="26">
                  <c:v>29.136056048543601</c:v>
                </c:pt>
                <c:pt idx="27">
                  <c:v>29.18757150999075</c:v>
                </c:pt>
                <c:pt idx="28">
                  <c:v>29.444853392438361</c:v>
                </c:pt>
                <c:pt idx="29">
                  <c:v>29.84772493994187</c:v>
                </c:pt>
                <c:pt idx="30">
                  <c:v>30.34122084262394</c:v>
                </c:pt>
                <c:pt idx="31">
                  <c:v>30.695317757619179</c:v>
                </c:pt>
                <c:pt idx="32">
                  <c:v>30.98665320445086</c:v>
                </c:pt>
                <c:pt idx="33">
                  <c:v>31.182151067300939</c:v>
                </c:pt>
                <c:pt idx="34">
                  <c:v>31.3776863676026</c:v>
                </c:pt>
                <c:pt idx="35">
                  <c:v>31.56555845077267</c:v>
                </c:pt>
                <c:pt idx="36">
                  <c:v>31.804538258247049</c:v>
                </c:pt>
                <c:pt idx="37">
                  <c:v>32.042240862866159</c:v>
                </c:pt>
                <c:pt idx="38">
                  <c:v>32.283776349433779</c:v>
                </c:pt>
                <c:pt idx="39">
                  <c:v>32.521482774200997</c:v>
                </c:pt>
                <c:pt idx="40">
                  <c:v>32.759185378820128</c:v>
                </c:pt>
                <c:pt idx="41">
                  <c:v>32.999430419352308</c:v>
                </c:pt>
                <c:pt idx="42">
                  <c:v>33.239700672862107</c:v>
                </c:pt>
                <c:pt idx="43">
                  <c:v>33.667882993758987</c:v>
                </c:pt>
                <c:pt idx="44">
                  <c:v>34.138284063634657</c:v>
                </c:pt>
                <c:pt idx="45">
                  <c:v>34.612490255715848</c:v>
                </c:pt>
              </c:numCache>
            </c:numRef>
          </c:val>
          <c:extLst>
            <c:ext xmlns:c16="http://schemas.microsoft.com/office/drawing/2014/chart" uri="{C3380CC4-5D6E-409C-BE32-E72D297353CC}">
              <c16:uniqueId val="{00000003-8349-436F-9D15-613307C5D481}"/>
            </c:ext>
          </c:extLst>
        </c:ser>
        <c:ser>
          <c:idx val="4"/>
          <c:order val="4"/>
          <c:tx>
            <c:strRef>
              <c:f>Consumption!$A$77</c:f>
              <c:strCache>
                <c:ptCount val="1"/>
                <c:pt idx="0">
                  <c:v>Upgrader</c:v>
                </c:pt>
              </c:strCache>
            </c:strRef>
          </c:tx>
          <c:spPr>
            <a:solidFill>
              <a:schemeClr val="accent5">
                <a:lumMod val="60000"/>
              </a:schemeClr>
            </a:solidFill>
            <a:ln>
              <a:noFill/>
            </a:ln>
            <a:effectLst/>
          </c:spPr>
          <c:cat>
            <c:strRef>
              <c:f>Consumption!$D$1:$AW$1</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Consumption!$D$77:$AW$77</c:f>
              <c:numCache>
                <c:formatCode>_(* #,##0_);_(* \(#,##0\);_(* "-"??_);_(@_)</c:formatCode>
                <c:ptCount val="46"/>
                <c:pt idx="0">
                  <c:v>6.7093299033744573</c:v>
                </c:pt>
                <c:pt idx="1">
                  <c:v>7.5040116231892782</c:v>
                </c:pt>
                <c:pt idx="2">
                  <c:v>7.8612371381382466</c:v>
                </c:pt>
                <c:pt idx="3">
                  <c:v>7.4207113638489206</c:v>
                </c:pt>
                <c:pt idx="4">
                  <c:v>8.0782812491960172</c:v>
                </c:pt>
                <c:pt idx="5">
                  <c:v>8.0440473521308906</c:v>
                </c:pt>
                <c:pt idx="6">
                  <c:v>8.9095100585315272</c:v>
                </c:pt>
                <c:pt idx="7">
                  <c:v>8.9690335137021862</c:v>
                </c:pt>
                <c:pt idx="8">
                  <c:v>9.1257604094267677</c:v>
                </c:pt>
                <c:pt idx="9">
                  <c:v>9.2127984920549029</c:v>
                </c:pt>
                <c:pt idx="10">
                  <c:v>9.3273512021405214</c:v>
                </c:pt>
                <c:pt idx="11">
                  <c:v>9.9645496492628496</c:v>
                </c:pt>
                <c:pt idx="12">
                  <c:v>11.01979953021741</c:v>
                </c:pt>
                <c:pt idx="13">
                  <c:v>11.26663073881501</c:v>
                </c:pt>
                <c:pt idx="14">
                  <c:v>11.778314018584799</c:v>
                </c:pt>
                <c:pt idx="15">
                  <c:v>13.279861871514351</c:v>
                </c:pt>
                <c:pt idx="16">
                  <c:v>13.355536710247479</c:v>
                </c:pt>
                <c:pt idx="17">
                  <c:v>13.48995215806716</c:v>
                </c:pt>
                <c:pt idx="18">
                  <c:v>13.55398471391827</c:v>
                </c:pt>
                <c:pt idx="19">
                  <c:v>13.74502399211867</c:v>
                </c:pt>
                <c:pt idx="20">
                  <c:v>15.173701845796399</c:v>
                </c:pt>
                <c:pt idx="21">
                  <c:v>15.175241794680559</c:v>
                </c:pt>
                <c:pt idx="22">
                  <c:v>15.175241794680559</c:v>
                </c:pt>
                <c:pt idx="23">
                  <c:v>15.23735306634183</c:v>
                </c:pt>
                <c:pt idx="24">
                  <c:v>15.399561015473759</c:v>
                </c:pt>
                <c:pt idx="25">
                  <c:v>16.795121508272089</c:v>
                </c:pt>
                <c:pt idx="26">
                  <c:v>16.796118234299879</c:v>
                </c:pt>
                <c:pt idx="27">
                  <c:v>16.796118234299879</c:v>
                </c:pt>
                <c:pt idx="28">
                  <c:v>16.796118234299879</c:v>
                </c:pt>
                <c:pt idx="29">
                  <c:v>16.796118234299879</c:v>
                </c:pt>
                <c:pt idx="30">
                  <c:v>16.796118234299879</c:v>
                </c:pt>
                <c:pt idx="31">
                  <c:v>16.796118234299879</c:v>
                </c:pt>
                <c:pt idx="32">
                  <c:v>16.796118234299879</c:v>
                </c:pt>
                <c:pt idx="33">
                  <c:v>16.796118234299879</c:v>
                </c:pt>
                <c:pt idx="34">
                  <c:v>16.796118234299879</c:v>
                </c:pt>
                <c:pt idx="35">
                  <c:v>16.796118234299879</c:v>
                </c:pt>
                <c:pt idx="36">
                  <c:v>16.796118234299879</c:v>
                </c:pt>
                <c:pt idx="37">
                  <c:v>16.796118234299879</c:v>
                </c:pt>
                <c:pt idx="38">
                  <c:v>16.796118234299879</c:v>
                </c:pt>
                <c:pt idx="39">
                  <c:v>16.796118234299879</c:v>
                </c:pt>
                <c:pt idx="40">
                  <c:v>16.796118234299879</c:v>
                </c:pt>
                <c:pt idx="41">
                  <c:v>16.796118234299879</c:v>
                </c:pt>
                <c:pt idx="42">
                  <c:v>16.796118234299879</c:v>
                </c:pt>
                <c:pt idx="43">
                  <c:v>16.796118234299879</c:v>
                </c:pt>
                <c:pt idx="44">
                  <c:v>16.796118234299879</c:v>
                </c:pt>
                <c:pt idx="45">
                  <c:v>16.796118234299879</c:v>
                </c:pt>
              </c:numCache>
            </c:numRef>
          </c:val>
          <c:extLst>
            <c:ext xmlns:c16="http://schemas.microsoft.com/office/drawing/2014/chart" uri="{C3380CC4-5D6E-409C-BE32-E72D297353CC}">
              <c16:uniqueId val="{00000004-8349-436F-9D15-613307C5D481}"/>
            </c:ext>
          </c:extLst>
        </c:ser>
        <c:ser>
          <c:idx val="5"/>
          <c:order val="5"/>
          <c:tx>
            <c:strRef>
              <c:f>Consumption!$A$78</c:f>
              <c:strCache>
                <c:ptCount val="1"/>
                <c:pt idx="0">
                  <c:v>Refining</c:v>
                </c:pt>
              </c:strCache>
            </c:strRef>
          </c:tx>
          <c:spPr>
            <a:solidFill>
              <a:schemeClr val="accent4">
                <a:lumMod val="60000"/>
              </a:schemeClr>
            </a:solidFill>
            <a:ln>
              <a:noFill/>
            </a:ln>
            <a:effectLst/>
          </c:spPr>
          <c:cat>
            <c:strRef>
              <c:f>Consumption!$D$1:$AW$1</c:f>
              <c:strCach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strCache>
            </c:strRef>
          </c:cat>
          <c:val>
            <c:numRef>
              <c:f>Consumption!$D$78:$AW$78</c:f>
              <c:numCache>
                <c:formatCode>_(* #,##0_);_(* \(#,##0\);_(* "-"??_);_(@_)</c:formatCode>
                <c:ptCount val="46"/>
                <c:pt idx="0">
                  <c:v>18.052235729447421</c:v>
                </c:pt>
                <c:pt idx="1">
                  <c:v>17.63750542705203</c:v>
                </c:pt>
                <c:pt idx="2">
                  <c:v>17.921945170171259</c:v>
                </c:pt>
                <c:pt idx="3">
                  <c:v>16.172273901477681</c:v>
                </c:pt>
                <c:pt idx="4">
                  <c:v>17.02885038855311</c:v>
                </c:pt>
                <c:pt idx="5">
                  <c:v>15.85126549392314</c:v>
                </c:pt>
                <c:pt idx="6">
                  <c:v>15.21398346622167</c:v>
                </c:pt>
                <c:pt idx="7">
                  <c:v>15.57794913922598</c:v>
                </c:pt>
                <c:pt idx="8">
                  <c:v>14.003020009964869</c:v>
                </c:pt>
                <c:pt idx="9">
                  <c:v>11.42697750012697</c:v>
                </c:pt>
                <c:pt idx="10">
                  <c:v>12.092886513178721</c:v>
                </c:pt>
                <c:pt idx="11">
                  <c:v>11.66099770913663</c:v>
                </c:pt>
                <c:pt idx="12">
                  <c:v>11.804960643817321</c:v>
                </c:pt>
                <c:pt idx="13">
                  <c:v>12.125399314948471</c:v>
                </c:pt>
                <c:pt idx="14">
                  <c:v>12.12539931494846</c:v>
                </c:pt>
                <c:pt idx="15">
                  <c:v>12.12539931494846</c:v>
                </c:pt>
                <c:pt idx="16">
                  <c:v>12.12539931494846</c:v>
                </c:pt>
                <c:pt idx="17">
                  <c:v>12.12539931494846</c:v>
                </c:pt>
                <c:pt idx="18">
                  <c:v>12.44583798596916</c:v>
                </c:pt>
                <c:pt idx="19">
                  <c:v>12.44583798596916</c:v>
                </c:pt>
                <c:pt idx="20">
                  <c:v>12.44583798596916</c:v>
                </c:pt>
                <c:pt idx="21">
                  <c:v>12.44583798596916</c:v>
                </c:pt>
                <c:pt idx="22">
                  <c:v>12.44583798596916</c:v>
                </c:pt>
                <c:pt idx="23">
                  <c:v>12.766276657100301</c:v>
                </c:pt>
                <c:pt idx="24">
                  <c:v>12.766276657100301</c:v>
                </c:pt>
                <c:pt idx="25">
                  <c:v>12.766276657100301</c:v>
                </c:pt>
                <c:pt idx="26">
                  <c:v>12.766276657100301</c:v>
                </c:pt>
                <c:pt idx="27">
                  <c:v>12.766276657100301</c:v>
                </c:pt>
                <c:pt idx="28">
                  <c:v>12.766276657100301</c:v>
                </c:pt>
                <c:pt idx="29">
                  <c:v>12.766276657100301</c:v>
                </c:pt>
                <c:pt idx="30">
                  <c:v>12.766276657100301</c:v>
                </c:pt>
                <c:pt idx="31">
                  <c:v>12.766276657100301</c:v>
                </c:pt>
                <c:pt idx="32">
                  <c:v>12.766276657100301</c:v>
                </c:pt>
                <c:pt idx="33">
                  <c:v>12.766276657100301</c:v>
                </c:pt>
                <c:pt idx="34">
                  <c:v>12.766276657100301</c:v>
                </c:pt>
                <c:pt idx="35">
                  <c:v>12.766276657100301</c:v>
                </c:pt>
                <c:pt idx="36">
                  <c:v>12.766276657100301</c:v>
                </c:pt>
                <c:pt idx="37">
                  <c:v>12.766276657100301</c:v>
                </c:pt>
                <c:pt idx="38">
                  <c:v>12.766276657100301</c:v>
                </c:pt>
                <c:pt idx="39">
                  <c:v>12.766276657100301</c:v>
                </c:pt>
                <c:pt idx="40">
                  <c:v>12.766276657100301</c:v>
                </c:pt>
                <c:pt idx="41">
                  <c:v>12.766276657100301</c:v>
                </c:pt>
                <c:pt idx="42">
                  <c:v>12.766276657100301</c:v>
                </c:pt>
                <c:pt idx="43">
                  <c:v>12.766276657100301</c:v>
                </c:pt>
                <c:pt idx="44">
                  <c:v>12.766276657100301</c:v>
                </c:pt>
                <c:pt idx="45">
                  <c:v>12.766276657100301</c:v>
                </c:pt>
              </c:numCache>
            </c:numRef>
          </c:val>
          <c:extLst>
            <c:ext xmlns:c16="http://schemas.microsoft.com/office/drawing/2014/chart" uri="{C3380CC4-5D6E-409C-BE32-E72D297353CC}">
              <c16:uniqueId val="{00000005-8349-436F-9D15-613307C5D481}"/>
            </c:ext>
          </c:extLst>
        </c:ser>
        <c:dLbls>
          <c:showLegendKey val="0"/>
          <c:showVal val="0"/>
          <c:showCatName val="0"/>
          <c:showSerName val="0"/>
          <c:showPercent val="0"/>
          <c:showBubbleSize val="0"/>
        </c:dLbls>
        <c:axId val="-1716305312"/>
        <c:axId val="-1716300464"/>
      </c:areaChart>
      <c:catAx>
        <c:axId val="-17163053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16300464"/>
        <c:crosses val="autoZero"/>
        <c:auto val="1"/>
        <c:lblAlgn val="ctr"/>
        <c:lblOffset val="100"/>
        <c:noMultiLvlLbl val="0"/>
      </c:catAx>
      <c:valAx>
        <c:axId val="-1716300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Water consumption (MCM)</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16305312"/>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Low Price ($20/</a:t>
            </a:r>
            <a:r>
              <a:rPr lang="en-US" dirty="0" err="1"/>
              <a:t>bbl</a:t>
            </a:r>
            <a:r>
              <a:rPr lang="en-US" dirty="0"/>
              <a:t>)</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v>Mined bitumen</c:v>
          </c:tx>
          <c:spPr>
            <a:solidFill>
              <a:schemeClr val="accent1"/>
            </a:solidFill>
            <a:ln>
              <a:noFill/>
            </a:ln>
            <a:effectLst/>
          </c:spPr>
          <c:cat>
            <c:numRef>
              <c:f>Comparisons!$P$3:$P$48</c:f>
              <c:numCache>
                <c:formatCode>0</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Comparisons!$G$3:$G$48</c:f>
              <c:numCache>
                <c:formatCode>General</c:formatCode>
                <c:ptCount val="33"/>
                <c:pt idx="0">
                  <c:v>1.4768920000000001</c:v>
                </c:pt>
                <c:pt idx="1">
                  <c:v>1.5889169000000001</c:v>
                </c:pt>
                <c:pt idx="2">
                  <c:v>1.6052709000000001</c:v>
                </c:pt>
                <c:pt idx="3">
                  <c:v>1.6053337999999999</c:v>
                </c:pt>
                <c:pt idx="4">
                  <c:v>1.6053337999999999</c:v>
                </c:pt>
                <c:pt idx="5">
                  <c:v>1.6053337999999999</c:v>
                </c:pt>
                <c:pt idx="6">
                  <c:v>1.6053337999999999</c:v>
                </c:pt>
                <c:pt idx="7">
                  <c:v>1.6053337999999999</c:v>
                </c:pt>
                <c:pt idx="8">
                  <c:v>1.6023775</c:v>
                </c:pt>
                <c:pt idx="9">
                  <c:v>1.5970939</c:v>
                </c:pt>
                <c:pt idx="10">
                  <c:v>1.5918102999999999</c:v>
                </c:pt>
                <c:pt idx="11">
                  <c:v>1.5865895999999999</c:v>
                </c:pt>
                <c:pt idx="12">
                  <c:v>1.5814318000000001</c:v>
                </c:pt>
                <c:pt idx="13">
                  <c:v>1.573129</c:v>
                </c:pt>
                <c:pt idx="14">
                  <c:v>1.5622472999999999</c:v>
                </c:pt>
                <c:pt idx="15">
                  <c:v>1.5514914</c:v>
                </c:pt>
                <c:pt idx="16">
                  <c:v>1.5407983999999999</c:v>
                </c:pt>
                <c:pt idx="17">
                  <c:v>1.5302941000000001</c:v>
                </c:pt>
                <c:pt idx="18">
                  <c:v>1.5199156</c:v>
                </c:pt>
                <c:pt idx="19">
                  <c:v>1.5096628999999999</c:v>
                </c:pt>
                <c:pt idx="20">
                  <c:v>1.499536</c:v>
                </c:pt>
                <c:pt idx="21">
                  <c:v>1.4895349</c:v>
                </c:pt>
                <c:pt idx="22">
                  <c:v>1.479596699999999</c:v>
                </c:pt>
                <c:pt idx="23">
                  <c:v>1.4694608142857151</c:v>
                </c:pt>
                <c:pt idx="24">
                  <c:v>1.459324928571428</c:v>
                </c:pt>
                <c:pt idx="25">
                  <c:v>1.449189042857143</c:v>
                </c:pt>
                <c:pt idx="26">
                  <c:v>1.439053157142856</c:v>
                </c:pt>
                <c:pt idx="27">
                  <c:v>1.4289172714285709</c:v>
                </c:pt>
                <c:pt idx="28">
                  <c:v>1.4187813857142859</c:v>
                </c:pt>
                <c:pt idx="29">
                  <c:v>1.4086454999999991</c:v>
                </c:pt>
                <c:pt idx="30">
                  <c:v>1.3985096142857141</c:v>
                </c:pt>
                <c:pt idx="31">
                  <c:v>1.3883737285714299</c:v>
                </c:pt>
                <c:pt idx="32">
                  <c:v>1.378237842857142</c:v>
                </c:pt>
              </c:numCache>
            </c:numRef>
          </c:val>
          <c:extLst>
            <c:ext xmlns:c16="http://schemas.microsoft.com/office/drawing/2014/chart" uri="{C3380CC4-5D6E-409C-BE32-E72D297353CC}">
              <c16:uniqueId val="{00000000-8F91-474C-A64B-AB7044AD55D4}"/>
            </c:ext>
          </c:extLst>
        </c:ser>
        <c:ser>
          <c:idx val="1"/>
          <c:order val="1"/>
          <c:tx>
            <c:v>In situ bitumen</c:v>
          </c:tx>
          <c:spPr>
            <a:solidFill>
              <a:schemeClr val="accent2"/>
            </a:solidFill>
            <a:ln>
              <a:noFill/>
            </a:ln>
            <a:effectLst/>
          </c:spPr>
          <c:cat>
            <c:numRef>
              <c:f>Comparisons!$P$3:$P$48</c:f>
              <c:numCache>
                <c:formatCode>0</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Comparisons!$L$3:$L$48</c:f>
              <c:numCache>
                <c:formatCode>General</c:formatCode>
                <c:ptCount val="33"/>
                <c:pt idx="0">
                  <c:v>1.6457155999999999</c:v>
                </c:pt>
                <c:pt idx="1">
                  <c:v>1.6743980000000001</c:v>
                </c:pt>
                <c:pt idx="2">
                  <c:v>1.7132073000000001</c:v>
                </c:pt>
                <c:pt idx="3">
                  <c:v>1.7479281</c:v>
                </c:pt>
                <c:pt idx="4">
                  <c:v>1.7444056999999999</c:v>
                </c:pt>
                <c:pt idx="5">
                  <c:v>1.7406946000000001</c:v>
                </c:pt>
                <c:pt idx="6">
                  <c:v>1.7357255</c:v>
                </c:pt>
                <c:pt idx="7">
                  <c:v>1.7265421000000001</c:v>
                </c:pt>
                <c:pt idx="8">
                  <c:v>1.7156604</c:v>
                </c:pt>
                <c:pt idx="9">
                  <c:v>1.7056593</c:v>
                </c:pt>
                <c:pt idx="10">
                  <c:v>1.6962242999999999</c:v>
                </c:pt>
                <c:pt idx="11">
                  <c:v>1.6872925000000001</c:v>
                </c:pt>
                <c:pt idx="12">
                  <c:v>1.6687999</c:v>
                </c:pt>
                <c:pt idx="13">
                  <c:v>1.6431366999999999</c:v>
                </c:pt>
                <c:pt idx="14">
                  <c:v>1.6185427999999999</c:v>
                </c:pt>
                <c:pt idx="15">
                  <c:v>1.5948294999999999</c:v>
                </c:pt>
                <c:pt idx="16">
                  <c:v>1.571871</c:v>
                </c:pt>
                <c:pt idx="17">
                  <c:v>1.5348229</c:v>
                </c:pt>
                <c:pt idx="18">
                  <c:v>1.4878366000000001</c:v>
                </c:pt>
                <c:pt idx="19">
                  <c:v>1.4434921000000001</c:v>
                </c:pt>
                <c:pt idx="20">
                  <c:v>1.3934865999999999</c:v>
                </c:pt>
                <c:pt idx="21">
                  <c:v>1.3395184</c:v>
                </c:pt>
                <c:pt idx="22">
                  <c:v>1.288821</c:v>
                </c:pt>
                <c:pt idx="23">
                  <c:v>1.239536154285714</c:v>
                </c:pt>
                <c:pt idx="24">
                  <c:v>1.190251308571429</c:v>
                </c:pt>
                <c:pt idx="25">
                  <c:v>1.140966462857143</c:v>
                </c:pt>
                <c:pt idx="26">
                  <c:v>1.0916816171428569</c:v>
                </c:pt>
                <c:pt idx="27">
                  <c:v>1.042396771428572</c:v>
                </c:pt>
                <c:pt idx="28">
                  <c:v>0.99311192571428497</c:v>
                </c:pt>
                <c:pt idx="29">
                  <c:v>0.94382708000000004</c:v>
                </c:pt>
                <c:pt idx="30">
                  <c:v>0.894542234285714</c:v>
                </c:pt>
                <c:pt idx="31">
                  <c:v>0.84525738857142896</c:v>
                </c:pt>
                <c:pt idx="32">
                  <c:v>0.79597254285714303</c:v>
                </c:pt>
              </c:numCache>
            </c:numRef>
          </c:val>
          <c:extLst>
            <c:ext xmlns:c16="http://schemas.microsoft.com/office/drawing/2014/chart" uri="{C3380CC4-5D6E-409C-BE32-E72D297353CC}">
              <c16:uniqueId val="{00000001-8F91-474C-A64B-AB7044AD55D4}"/>
            </c:ext>
          </c:extLst>
        </c:ser>
        <c:ser>
          <c:idx val="2"/>
          <c:order val="2"/>
          <c:tx>
            <c:v>Conventional oil</c:v>
          </c:tx>
          <c:spPr>
            <a:solidFill>
              <a:schemeClr val="accent3"/>
            </a:solidFill>
            <a:ln>
              <a:noFill/>
            </a:ln>
            <a:effectLst/>
          </c:spPr>
          <c:cat>
            <c:numRef>
              <c:f>Comparisons!$P$3:$P$48</c:f>
              <c:numCache>
                <c:formatCode>0</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Comparisons!$Q$3:$Q$48</c:f>
              <c:numCache>
                <c:formatCode>General</c:formatCode>
                <c:ptCount val="33"/>
                <c:pt idx="0">
                  <c:v>1.2524648</c:v>
                </c:pt>
                <c:pt idx="1">
                  <c:v>1.2517100000000001</c:v>
                </c:pt>
                <c:pt idx="2">
                  <c:v>1.1947855000000001</c:v>
                </c:pt>
                <c:pt idx="3">
                  <c:v>1.1752236</c:v>
                </c:pt>
                <c:pt idx="4">
                  <c:v>1.1240859000000001</c:v>
                </c:pt>
                <c:pt idx="5">
                  <c:v>1.1171669</c:v>
                </c:pt>
                <c:pt idx="6">
                  <c:v>1.0860943000000001</c:v>
                </c:pt>
                <c:pt idx="7">
                  <c:v>1.0464043999999999</c:v>
                </c:pt>
                <c:pt idx="8">
                  <c:v>0.96721330000000005</c:v>
                </c:pt>
                <c:pt idx="9">
                  <c:v>0.92060439999999999</c:v>
                </c:pt>
                <c:pt idx="10">
                  <c:v>0.87380679999999999</c:v>
                </c:pt>
                <c:pt idx="11">
                  <c:v>0.8360668</c:v>
                </c:pt>
                <c:pt idx="12">
                  <c:v>0.79197390000000001</c:v>
                </c:pt>
                <c:pt idx="13">
                  <c:v>0.75190659999999998</c:v>
                </c:pt>
                <c:pt idx="14">
                  <c:v>0.69856739999999995</c:v>
                </c:pt>
                <c:pt idx="15">
                  <c:v>0.67101719999999998</c:v>
                </c:pt>
                <c:pt idx="16">
                  <c:v>0.64629749999999997</c:v>
                </c:pt>
                <c:pt idx="17">
                  <c:v>0.62560340000000003</c:v>
                </c:pt>
                <c:pt idx="18">
                  <c:v>0.60352550000000005</c:v>
                </c:pt>
                <c:pt idx="19">
                  <c:v>0.58685699999999996</c:v>
                </c:pt>
                <c:pt idx="20">
                  <c:v>0.56754669999999996</c:v>
                </c:pt>
                <c:pt idx="21">
                  <c:v>0.54999759999999998</c:v>
                </c:pt>
                <c:pt idx="22">
                  <c:v>0.53225979999999995</c:v>
                </c:pt>
                <c:pt idx="23">
                  <c:v>0.51378517142857005</c:v>
                </c:pt>
                <c:pt idx="24">
                  <c:v>0.49531054285714299</c:v>
                </c:pt>
                <c:pt idx="25">
                  <c:v>0.47683591428571398</c:v>
                </c:pt>
                <c:pt idx="26">
                  <c:v>0.45836128571428397</c:v>
                </c:pt>
                <c:pt idx="27">
                  <c:v>0.43988665714285402</c:v>
                </c:pt>
                <c:pt idx="28">
                  <c:v>0.42141202857142701</c:v>
                </c:pt>
                <c:pt idx="29">
                  <c:v>0.402937399999998</c:v>
                </c:pt>
                <c:pt idx="30">
                  <c:v>0.38446277142857099</c:v>
                </c:pt>
                <c:pt idx="31">
                  <c:v>0.36598814285714398</c:v>
                </c:pt>
                <c:pt idx="32">
                  <c:v>0.34751351428571398</c:v>
                </c:pt>
              </c:numCache>
            </c:numRef>
          </c:val>
          <c:extLst>
            <c:ext xmlns:c16="http://schemas.microsoft.com/office/drawing/2014/chart" uri="{C3380CC4-5D6E-409C-BE32-E72D297353CC}">
              <c16:uniqueId val="{00000002-8F91-474C-A64B-AB7044AD55D4}"/>
            </c:ext>
          </c:extLst>
        </c:ser>
        <c:dLbls>
          <c:showLegendKey val="0"/>
          <c:showVal val="0"/>
          <c:showCatName val="0"/>
          <c:showSerName val="0"/>
          <c:showPercent val="0"/>
          <c:showBubbleSize val="0"/>
        </c:dLbls>
        <c:axId val="-1716551648"/>
        <c:axId val="-1716552816"/>
      </c:areaChart>
      <c:catAx>
        <c:axId val="-171655164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16552816"/>
        <c:crosses val="autoZero"/>
        <c:auto val="1"/>
        <c:lblAlgn val="ctr"/>
        <c:lblOffset val="100"/>
        <c:noMultiLvlLbl val="0"/>
      </c:catAx>
      <c:valAx>
        <c:axId val="-1716552816"/>
        <c:scaling>
          <c:orientation val="minMax"/>
          <c:max val="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Production (Mb/d)</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16551648"/>
        <c:crosses val="autoZero"/>
        <c:crossBetween val="midCat"/>
      </c:valAx>
      <c:spPr>
        <a:noFill/>
        <a:ln>
          <a:noFill/>
        </a:ln>
        <a:effectLst/>
      </c:spPr>
    </c:plotArea>
    <c:plotVisOnly val="1"/>
    <c:dispBlanksAs val="zero"/>
    <c:showDLblsOverMax val="0"/>
  </c:chart>
  <c:spPr>
    <a:noFill/>
    <a:ln>
      <a:noFill/>
    </a:ln>
    <a:effectLst/>
  </c:spPr>
  <c:txPr>
    <a:bodyPr/>
    <a:lstStyle/>
    <a:p>
      <a:pPr>
        <a:defRPr sz="16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Reference Price ($60/</a:t>
            </a:r>
            <a:r>
              <a:rPr lang="en-US" dirty="0" err="1"/>
              <a:t>bbl</a:t>
            </a:r>
            <a:r>
              <a:rPr lang="en-US" dirty="0"/>
              <a:t>)</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v>Mined bitumen</c:v>
          </c:tx>
          <c:spPr>
            <a:solidFill>
              <a:schemeClr val="accent1"/>
            </a:solidFill>
            <a:ln>
              <a:noFill/>
            </a:ln>
            <a:effectLst/>
          </c:spPr>
          <c:cat>
            <c:numRef>
              <c:f>Comparisons!$P$3:$P$48</c:f>
              <c:numCache>
                <c:formatCode>0</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Comparisons!$H$3:$H$48</c:f>
              <c:numCache>
                <c:formatCode>General</c:formatCode>
                <c:ptCount val="33"/>
                <c:pt idx="0">
                  <c:v>1.4768920000000001</c:v>
                </c:pt>
                <c:pt idx="1">
                  <c:v>1.5986663999999999</c:v>
                </c:pt>
                <c:pt idx="2">
                  <c:v>1.6330098</c:v>
                </c:pt>
                <c:pt idx="3">
                  <c:v>1.6418158</c:v>
                </c:pt>
                <c:pt idx="4">
                  <c:v>1.6469107000000001</c:v>
                </c:pt>
                <c:pt idx="5">
                  <c:v>1.6469107000000001</c:v>
                </c:pt>
                <c:pt idx="6">
                  <c:v>1.6469107000000001</c:v>
                </c:pt>
                <c:pt idx="7">
                  <c:v>1.6469107000000001</c:v>
                </c:pt>
                <c:pt idx="8">
                  <c:v>1.6469107000000001</c:v>
                </c:pt>
                <c:pt idx="9">
                  <c:v>1.6469107000000001</c:v>
                </c:pt>
                <c:pt idx="10">
                  <c:v>1.6469107000000001</c:v>
                </c:pt>
                <c:pt idx="11">
                  <c:v>1.6469107000000001</c:v>
                </c:pt>
                <c:pt idx="12">
                  <c:v>1.6469107000000001</c:v>
                </c:pt>
                <c:pt idx="13">
                  <c:v>1.6469107000000001</c:v>
                </c:pt>
                <c:pt idx="14">
                  <c:v>1.6469107000000001</c:v>
                </c:pt>
                <c:pt idx="15">
                  <c:v>1.6469107000000001</c:v>
                </c:pt>
                <c:pt idx="16">
                  <c:v>1.6469107000000001</c:v>
                </c:pt>
                <c:pt idx="17">
                  <c:v>1.6469107000000001</c:v>
                </c:pt>
                <c:pt idx="18">
                  <c:v>1.6469107000000001</c:v>
                </c:pt>
                <c:pt idx="19">
                  <c:v>1.6469107000000001</c:v>
                </c:pt>
                <c:pt idx="20">
                  <c:v>1.6469107000000001</c:v>
                </c:pt>
                <c:pt idx="21">
                  <c:v>1.6469107000000001</c:v>
                </c:pt>
                <c:pt idx="22">
                  <c:v>1.6469107000000001</c:v>
                </c:pt>
                <c:pt idx="23">
                  <c:v>1.6469107000000001</c:v>
                </c:pt>
                <c:pt idx="24">
                  <c:v>1.6469107000000001</c:v>
                </c:pt>
                <c:pt idx="25">
                  <c:v>1.6469107000000001</c:v>
                </c:pt>
                <c:pt idx="26">
                  <c:v>1.6469107000000001</c:v>
                </c:pt>
                <c:pt idx="27">
                  <c:v>1.6469107000000001</c:v>
                </c:pt>
                <c:pt idx="28">
                  <c:v>1.6469107000000001</c:v>
                </c:pt>
                <c:pt idx="29">
                  <c:v>1.6469107000000001</c:v>
                </c:pt>
                <c:pt idx="30">
                  <c:v>1.6469107000000001</c:v>
                </c:pt>
                <c:pt idx="31">
                  <c:v>1.6469107000000001</c:v>
                </c:pt>
                <c:pt idx="32">
                  <c:v>1.6469107000000001</c:v>
                </c:pt>
              </c:numCache>
            </c:numRef>
          </c:val>
          <c:extLst>
            <c:ext xmlns:c16="http://schemas.microsoft.com/office/drawing/2014/chart" uri="{C3380CC4-5D6E-409C-BE32-E72D297353CC}">
              <c16:uniqueId val="{00000000-BCCD-4839-896E-418077E11136}"/>
            </c:ext>
          </c:extLst>
        </c:ser>
        <c:ser>
          <c:idx val="1"/>
          <c:order val="1"/>
          <c:tx>
            <c:v>In situ bitumen</c:v>
          </c:tx>
          <c:spPr>
            <a:solidFill>
              <a:schemeClr val="accent2"/>
            </a:solidFill>
            <a:ln>
              <a:noFill/>
            </a:ln>
            <a:effectLst/>
          </c:spPr>
          <c:cat>
            <c:numRef>
              <c:f>Comparisons!$P$3:$P$48</c:f>
              <c:numCache>
                <c:formatCode>0</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Comparisons!$M$3:$M$48</c:f>
              <c:numCache>
                <c:formatCode>General</c:formatCode>
                <c:ptCount val="33"/>
                <c:pt idx="0">
                  <c:v>1.6457155999999999</c:v>
                </c:pt>
                <c:pt idx="1">
                  <c:v>1.7219504000000001</c:v>
                </c:pt>
                <c:pt idx="2">
                  <c:v>1.7843472</c:v>
                </c:pt>
                <c:pt idx="3">
                  <c:v>1.8135957</c:v>
                </c:pt>
                <c:pt idx="4">
                  <c:v>1.8409572000000001</c:v>
                </c:pt>
                <c:pt idx="5">
                  <c:v>1.918890299999999</c:v>
                </c:pt>
                <c:pt idx="6">
                  <c:v>2.0207883</c:v>
                </c:pt>
                <c:pt idx="7">
                  <c:v>2.1109868999999999</c:v>
                </c:pt>
                <c:pt idx="8">
                  <c:v>2.1864669000000001</c:v>
                </c:pt>
                <c:pt idx="9">
                  <c:v>2.2482975999999999</c:v>
                </c:pt>
                <c:pt idx="10">
                  <c:v>2.2852828000000001</c:v>
                </c:pt>
                <c:pt idx="11">
                  <c:v>2.3546615000000002</c:v>
                </c:pt>
                <c:pt idx="12">
                  <c:v>2.4497034000000002</c:v>
                </c:pt>
                <c:pt idx="13">
                  <c:v>2.5459404000000001</c:v>
                </c:pt>
                <c:pt idx="14">
                  <c:v>2.6126772999999992</c:v>
                </c:pt>
                <c:pt idx="15">
                  <c:v>2.6641295</c:v>
                </c:pt>
                <c:pt idx="16">
                  <c:v>2.6886605000000001</c:v>
                </c:pt>
                <c:pt idx="17">
                  <c:v>2.7172800000000001</c:v>
                </c:pt>
                <c:pt idx="18">
                  <c:v>2.7369048</c:v>
                </c:pt>
                <c:pt idx="19">
                  <c:v>2.7608068000000001</c:v>
                </c:pt>
                <c:pt idx="20">
                  <c:v>2.7838281999999999</c:v>
                </c:pt>
                <c:pt idx="21">
                  <c:v>2.8020692</c:v>
                </c:pt>
                <c:pt idx="22">
                  <c:v>2.8204989</c:v>
                </c:pt>
                <c:pt idx="23">
                  <c:v>2.8414877314285731</c:v>
                </c:pt>
                <c:pt idx="24">
                  <c:v>2.8624765628571449</c:v>
                </c:pt>
                <c:pt idx="25">
                  <c:v>2.8834653942857171</c:v>
                </c:pt>
                <c:pt idx="26">
                  <c:v>2.9044542257142898</c:v>
                </c:pt>
                <c:pt idx="27">
                  <c:v>2.9254430571428571</c:v>
                </c:pt>
                <c:pt idx="28">
                  <c:v>2.9464318885714298</c:v>
                </c:pt>
                <c:pt idx="29">
                  <c:v>2.967420720000002</c:v>
                </c:pt>
                <c:pt idx="30">
                  <c:v>2.9884095514285738</c:v>
                </c:pt>
                <c:pt idx="31">
                  <c:v>3.0093983828571469</c:v>
                </c:pt>
                <c:pt idx="32">
                  <c:v>3.03038721428572</c:v>
                </c:pt>
              </c:numCache>
            </c:numRef>
          </c:val>
          <c:extLst>
            <c:ext xmlns:c16="http://schemas.microsoft.com/office/drawing/2014/chart" uri="{C3380CC4-5D6E-409C-BE32-E72D297353CC}">
              <c16:uniqueId val="{00000001-BCCD-4839-896E-418077E11136}"/>
            </c:ext>
          </c:extLst>
        </c:ser>
        <c:ser>
          <c:idx val="2"/>
          <c:order val="2"/>
          <c:tx>
            <c:v>Conventional oil</c:v>
          </c:tx>
          <c:spPr>
            <a:solidFill>
              <a:schemeClr val="accent3"/>
            </a:solidFill>
            <a:ln>
              <a:noFill/>
            </a:ln>
            <a:effectLst/>
          </c:spPr>
          <c:cat>
            <c:numRef>
              <c:f>Comparisons!$P$3:$P$48</c:f>
              <c:numCache>
                <c:formatCode>0</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Comparisons!$R$3:$R$48</c:f>
              <c:numCache>
                <c:formatCode>General</c:formatCode>
                <c:ptCount val="33"/>
                <c:pt idx="0">
                  <c:v>1.2525906</c:v>
                </c:pt>
                <c:pt idx="1">
                  <c:v>1.2968093000000001</c:v>
                </c:pt>
                <c:pt idx="2">
                  <c:v>1.2980673</c:v>
                </c:pt>
                <c:pt idx="3">
                  <c:v>1.3210257999999999</c:v>
                </c:pt>
                <c:pt idx="4">
                  <c:v>1.3319704000000001</c:v>
                </c:pt>
                <c:pt idx="5">
                  <c:v>1.3593318999999999</c:v>
                </c:pt>
                <c:pt idx="6">
                  <c:v>1.3739876</c:v>
                </c:pt>
                <c:pt idx="7">
                  <c:v>1.3850579999999999</c:v>
                </c:pt>
                <c:pt idx="8">
                  <c:v>1.3844919</c:v>
                </c:pt>
                <c:pt idx="9">
                  <c:v>1.3885175000000001</c:v>
                </c:pt>
                <c:pt idx="10">
                  <c:v>1.3997766</c:v>
                </c:pt>
                <c:pt idx="11">
                  <c:v>1.4186466</c:v>
                </c:pt>
                <c:pt idx="12">
                  <c:v>1.4339313</c:v>
                </c:pt>
                <c:pt idx="13">
                  <c:v>1.4412277</c:v>
                </c:pt>
                <c:pt idx="14">
                  <c:v>1.443869499999999</c:v>
                </c:pt>
                <c:pt idx="15">
                  <c:v>1.4567639999999999</c:v>
                </c:pt>
                <c:pt idx="16">
                  <c:v>1.4766404</c:v>
                </c:pt>
                <c:pt idx="17">
                  <c:v>1.5012342999999999</c:v>
                </c:pt>
                <c:pt idx="18">
                  <c:v>1.5188463000000001</c:v>
                </c:pt>
                <c:pt idx="19">
                  <c:v>1.5333762</c:v>
                </c:pt>
                <c:pt idx="20">
                  <c:v>1.5431885999999999</c:v>
                </c:pt>
                <c:pt idx="21">
                  <c:v>1.5530638999999999</c:v>
                </c:pt>
                <c:pt idx="22">
                  <c:v>1.5624359999999999</c:v>
                </c:pt>
                <c:pt idx="23">
                  <c:v>1.5743923914285709</c:v>
                </c:pt>
                <c:pt idx="24">
                  <c:v>1.586348782857143</c:v>
                </c:pt>
                <c:pt idx="25">
                  <c:v>1.5983051742857151</c:v>
                </c:pt>
                <c:pt idx="26">
                  <c:v>1.610261565714286</c:v>
                </c:pt>
                <c:pt idx="27">
                  <c:v>1.622217957142857</c:v>
                </c:pt>
                <c:pt idx="28">
                  <c:v>1.6341743485714291</c:v>
                </c:pt>
                <c:pt idx="29">
                  <c:v>1.64613074</c:v>
                </c:pt>
                <c:pt idx="30">
                  <c:v>1.6580871314285719</c:v>
                </c:pt>
                <c:pt idx="31">
                  <c:v>1.6700435228571431</c:v>
                </c:pt>
                <c:pt idx="32">
                  <c:v>1.681999914285714</c:v>
                </c:pt>
              </c:numCache>
            </c:numRef>
          </c:val>
          <c:extLst>
            <c:ext xmlns:c16="http://schemas.microsoft.com/office/drawing/2014/chart" uri="{C3380CC4-5D6E-409C-BE32-E72D297353CC}">
              <c16:uniqueId val="{00000002-BCCD-4839-896E-418077E11136}"/>
            </c:ext>
          </c:extLst>
        </c:ser>
        <c:dLbls>
          <c:showLegendKey val="0"/>
          <c:showVal val="0"/>
          <c:showCatName val="0"/>
          <c:showSerName val="0"/>
          <c:showPercent val="0"/>
          <c:showBubbleSize val="0"/>
        </c:dLbls>
        <c:axId val="-1716440048"/>
        <c:axId val="-1722076160"/>
      </c:areaChart>
      <c:catAx>
        <c:axId val="-171644004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22076160"/>
        <c:crosses val="autoZero"/>
        <c:auto val="1"/>
        <c:lblAlgn val="ctr"/>
        <c:lblOffset val="100"/>
        <c:noMultiLvlLbl val="0"/>
      </c:catAx>
      <c:valAx>
        <c:axId val="-1722076160"/>
        <c:scaling>
          <c:orientation val="minMax"/>
          <c:max val="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Production (Mb/d)</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16440048"/>
        <c:crosses val="autoZero"/>
        <c:crossBetween val="midCat"/>
      </c:valAx>
      <c:spPr>
        <a:noFill/>
        <a:ln>
          <a:noFill/>
        </a:ln>
        <a:effectLst/>
      </c:spPr>
    </c:plotArea>
    <c:plotVisOnly val="1"/>
    <c:dispBlanksAs val="zero"/>
    <c:showDLblsOverMax val="0"/>
  </c:chart>
  <c:spPr>
    <a:noFill/>
    <a:ln>
      <a:noFill/>
    </a:ln>
    <a:effectLst/>
  </c:spPr>
  <c:txPr>
    <a:bodyPr/>
    <a:lstStyle/>
    <a:p>
      <a:pPr>
        <a:defRPr sz="16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High Price ($100/</a:t>
            </a:r>
            <a:r>
              <a:rPr lang="en-US" dirty="0" err="1"/>
              <a:t>bbl</a:t>
            </a:r>
            <a:r>
              <a:rPr lang="en-US" dirty="0"/>
              <a:t>)</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v>Mined bitumen</c:v>
          </c:tx>
          <c:spPr>
            <a:solidFill>
              <a:schemeClr val="accent1"/>
            </a:solidFill>
            <a:ln>
              <a:noFill/>
            </a:ln>
            <a:effectLst/>
          </c:spPr>
          <c:cat>
            <c:numRef>
              <c:f>Comparisons!$P$3:$P$48</c:f>
              <c:numCache>
                <c:formatCode>0</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Comparisons!$I$3:$I$48</c:f>
              <c:numCache>
                <c:formatCode>General</c:formatCode>
                <c:ptCount val="33"/>
                <c:pt idx="0">
                  <c:v>1.4768920000000001</c:v>
                </c:pt>
                <c:pt idx="1">
                  <c:v>1.6070949999999999</c:v>
                </c:pt>
                <c:pt idx="2">
                  <c:v>1.6615035</c:v>
                </c:pt>
                <c:pt idx="3">
                  <c:v>1.6716304</c:v>
                </c:pt>
                <c:pt idx="4">
                  <c:v>1.7027658999999999</c:v>
                </c:pt>
                <c:pt idx="5">
                  <c:v>1.7469846</c:v>
                </c:pt>
                <c:pt idx="6">
                  <c:v>1.7556647999999999</c:v>
                </c:pt>
                <c:pt idx="7">
                  <c:v>1.7725219999999999</c:v>
                </c:pt>
                <c:pt idx="8">
                  <c:v>1.8053558000000001</c:v>
                </c:pt>
                <c:pt idx="9">
                  <c:v>1.8304529</c:v>
                </c:pt>
                <c:pt idx="10">
                  <c:v>1.8306416000000001</c:v>
                </c:pt>
                <c:pt idx="11">
                  <c:v>1.8306416000000001</c:v>
                </c:pt>
                <c:pt idx="12">
                  <c:v>1.8644189</c:v>
                </c:pt>
                <c:pt idx="13">
                  <c:v>1.8846727000000001</c:v>
                </c:pt>
                <c:pt idx="14">
                  <c:v>1.8846727000000001</c:v>
                </c:pt>
                <c:pt idx="15">
                  <c:v>1.8846727000000001</c:v>
                </c:pt>
                <c:pt idx="16">
                  <c:v>1.8846727000000001</c:v>
                </c:pt>
                <c:pt idx="17">
                  <c:v>1.8846727000000001</c:v>
                </c:pt>
                <c:pt idx="18">
                  <c:v>1.8846727000000001</c:v>
                </c:pt>
                <c:pt idx="19">
                  <c:v>1.8846727000000001</c:v>
                </c:pt>
                <c:pt idx="20">
                  <c:v>1.8846727000000001</c:v>
                </c:pt>
                <c:pt idx="21">
                  <c:v>1.8846727000000001</c:v>
                </c:pt>
                <c:pt idx="22">
                  <c:v>1.8846727000000001</c:v>
                </c:pt>
                <c:pt idx="23">
                  <c:v>1.8846727000000001</c:v>
                </c:pt>
                <c:pt idx="24">
                  <c:v>1.8846727000000001</c:v>
                </c:pt>
                <c:pt idx="25">
                  <c:v>1.8846727000000001</c:v>
                </c:pt>
                <c:pt idx="26">
                  <c:v>1.8846727000000001</c:v>
                </c:pt>
                <c:pt idx="27">
                  <c:v>1.8846727000000001</c:v>
                </c:pt>
                <c:pt idx="28">
                  <c:v>1.8846727000000001</c:v>
                </c:pt>
                <c:pt idx="29">
                  <c:v>1.8846727000000001</c:v>
                </c:pt>
                <c:pt idx="30">
                  <c:v>1.8846727000000001</c:v>
                </c:pt>
                <c:pt idx="31">
                  <c:v>1.8846727000000001</c:v>
                </c:pt>
                <c:pt idx="32">
                  <c:v>1.8846727000000001</c:v>
                </c:pt>
              </c:numCache>
            </c:numRef>
          </c:val>
          <c:extLst>
            <c:ext xmlns:c16="http://schemas.microsoft.com/office/drawing/2014/chart" uri="{C3380CC4-5D6E-409C-BE32-E72D297353CC}">
              <c16:uniqueId val="{00000000-FD9D-4AD3-94D5-8855EF7D7A1A}"/>
            </c:ext>
          </c:extLst>
        </c:ser>
        <c:ser>
          <c:idx val="1"/>
          <c:order val="1"/>
          <c:tx>
            <c:v>In situ bitumen</c:v>
          </c:tx>
          <c:spPr>
            <a:solidFill>
              <a:schemeClr val="accent2"/>
            </a:solidFill>
            <a:ln>
              <a:noFill/>
            </a:ln>
            <a:effectLst/>
          </c:spPr>
          <c:cat>
            <c:numRef>
              <c:f>Comparisons!$P$3:$P$48</c:f>
              <c:numCache>
                <c:formatCode>0</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Comparisons!$N$3:$N$48</c:f>
              <c:numCache>
                <c:formatCode>General</c:formatCode>
                <c:ptCount val="33"/>
                <c:pt idx="0">
                  <c:v>1.6457155999999999</c:v>
                </c:pt>
                <c:pt idx="1">
                  <c:v>1.7873664</c:v>
                </c:pt>
                <c:pt idx="2">
                  <c:v>1.8610852</c:v>
                </c:pt>
                <c:pt idx="3">
                  <c:v>1.9627945</c:v>
                </c:pt>
                <c:pt idx="4">
                  <c:v>2.075699999999999</c:v>
                </c:pt>
                <c:pt idx="5">
                  <c:v>2.2691804000000002</c:v>
                </c:pt>
                <c:pt idx="6">
                  <c:v>2.4268706999999989</c:v>
                </c:pt>
                <c:pt idx="7">
                  <c:v>2.5192708000000001</c:v>
                </c:pt>
                <c:pt idx="8">
                  <c:v>2.6679035</c:v>
                </c:pt>
                <c:pt idx="9">
                  <c:v>2.7377853999999999</c:v>
                </c:pt>
                <c:pt idx="10">
                  <c:v>2.8229519999999999</c:v>
                </c:pt>
                <c:pt idx="11">
                  <c:v>2.8784926999999989</c:v>
                </c:pt>
                <c:pt idx="12">
                  <c:v>2.9826550999999988</c:v>
                </c:pt>
                <c:pt idx="13">
                  <c:v>3.099145899999999</c:v>
                </c:pt>
                <c:pt idx="14">
                  <c:v>3.1610394999999998</c:v>
                </c:pt>
                <c:pt idx="15">
                  <c:v>3.2221782999999999</c:v>
                </c:pt>
                <c:pt idx="16">
                  <c:v>3.268095300000001</c:v>
                </c:pt>
                <c:pt idx="17">
                  <c:v>3.2992308000000001</c:v>
                </c:pt>
                <c:pt idx="18">
                  <c:v>3.352444199999999</c:v>
                </c:pt>
                <c:pt idx="19">
                  <c:v>3.4164763999999992</c:v>
                </c:pt>
                <c:pt idx="20">
                  <c:v>3.4585564999999998</c:v>
                </c:pt>
                <c:pt idx="21">
                  <c:v>3.4727719000000001</c:v>
                </c:pt>
                <c:pt idx="22">
                  <c:v>3.4808230999999998</c:v>
                </c:pt>
                <c:pt idx="23">
                  <c:v>3.5182809485714301</c:v>
                </c:pt>
                <c:pt idx="24">
                  <c:v>3.55573879714286</c:v>
                </c:pt>
                <c:pt idx="25">
                  <c:v>3.593196645714289</c:v>
                </c:pt>
                <c:pt idx="26">
                  <c:v>3.6306544942857069</c:v>
                </c:pt>
                <c:pt idx="27">
                  <c:v>3.6681123428571372</c:v>
                </c:pt>
                <c:pt idx="28">
                  <c:v>3.705570191428567</c:v>
                </c:pt>
                <c:pt idx="29">
                  <c:v>3.7430280399999978</c:v>
                </c:pt>
                <c:pt idx="30">
                  <c:v>3.7804858885714272</c:v>
                </c:pt>
                <c:pt idx="31">
                  <c:v>3.8179437371428571</c:v>
                </c:pt>
                <c:pt idx="32">
                  <c:v>3.8554015857142869</c:v>
                </c:pt>
              </c:numCache>
            </c:numRef>
          </c:val>
          <c:extLst>
            <c:ext xmlns:c16="http://schemas.microsoft.com/office/drawing/2014/chart" uri="{C3380CC4-5D6E-409C-BE32-E72D297353CC}">
              <c16:uniqueId val="{00000001-FD9D-4AD3-94D5-8855EF7D7A1A}"/>
            </c:ext>
          </c:extLst>
        </c:ser>
        <c:ser>
          <c:idx val="2"/>
          <c:order val="2"/>
          <c:tx>
            <c:v>Conventional oil</c:v>
          </c:tx>
          <c:spPr>
            <a:solidFill>
              <a:schemeClr val="accent3"/>
            </a:solidFill>
            <a:ln>
              <a:noFill/>
            </a:ln>
            <a:effectLst/>
          </c:spPr>
          <c:cat>
            <c:numRef>
              <c:f>Comparisons!$P$3:$P$48</c:f>
              <c:numCache>
                <c:formatCode>0</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Comparisons!$S$3:$S$48</c:f>
              <c:numCache>
                <c:formatCode>General</c:formatCode>
                <c:ptCount val="33"/>
                <c:pt idx="0">
                  <c:v>1.2526535000000001</c:v>
                </c:pt>
                <c:pt idx="1">
                  <c:v>1.3168743999999999</c:v>
                </c:pt>
                <c:pt idx="2">
                  <c:v>1.3574449</c:v>
                </c:pt>
                <c:pt idx="3">
                  <c:v>1.4431147</c:v>
                </c:pt>
                <c:pt idx="4">
                  <c:v>1.5066436999999999</c:v>
                </c:pt>
                <c:pt idx="5">
                  <c:v>1.6347081000000001</c:v>
                </c:pt>
                <c:pt idx="6">
                  <c:v>1.7556019</c:v>
                </c:pt>
                <c:pt idx="7">
                  <c:v>1.8680041999999999</c:v>
                </c:pt>
                <c:pt idx="8">
                  <c:v>1.9617880999999999</c:v>
                </c:pt>
                <c:pt idx="9">
                  <c:v>2.0591572999999999</c:v>
                </c:pt>
                <c:pt idx="10">
                  <c:v>2.1245733000000002</c:v>
                </c:pt>
                <c:pt idx="11">
                  <c:v>2.1913730999999999</c:v>
                </c:pt>
                <c:pt idx="12">
                  <c:v>2.2470395999999999</c:v>
                </c:pt>
                <c:pt idx="13">
                  <c:v>2.2975482999999999</c:v>
                </c:pt>
                <c:pt idx="14">
                  <c:v>2.3486859999999989</c:v>
                </c:pt>
                <c:pt idx="15">
                  <c:v>2.4113343999999999</c:v>
                </c:pt>
                <c:pt idx="16">
                  <c:v>2.4554901999999998</c:v>
                </c:pt>
                <c:pt idx="17">
                  <c:v>2.5053698999999998</c:v>
                </c:pt>
                <c:pt idx="18">
                  <c:v>2.5531739</c:v>
                </c:pt>
                <c:pt idx="19">
                  <c:v>2.5906623</c:v>
                </c:pt>
                <c:pt idx="20">
                  <c:v>2.6002230999999991</c:v>
                </c:pt>
                <c:pt idx="21">
                  <c:v>2.6134949999999999</c:v>
                </c:pt>
                <c:pt idx="22">
                  <c:v>2.6168916000000002</c:v>
                </c:pt>
                <c:pt idx="23">
                  <c:v>2.6382668171428558</c:v>
                </c:pt>
                <c:pt idx="24">
                  <c:v>2.659642034285711</c:v>
                </c:pt>
                <c:pt idx="25">
                  <c:v>2.6810172514285711</c:v>
                </c:pt>
                <c:pt idx="26">
                  <c:v>2.7023924685714258</c:v>
                </c:pt>
                <c:pt idx="27">
                  <c:v>2.723767685714285</c:v>
                </c:pt>
                <c:pt idx="28">
                  <c:v>2.745142902857141</c:v>
                </c:pt>
                <c:pt idx="29">
                  <c:v>2.7665181200000002</c:v>
                </c:pt>
                <c:pt idx="30">
                  <c:v>2.7878933371428558</c:v>
                </c:pt>
                <c:pt idx="31">
                  <c:v>2.809268554285711</c:v>
                </c:pt>
                <c:pt idx="32">
                  <c:v>2.8306437714285702</c:v>
                </c:pt>
              </c:numCache>
            </c:numRef>
          </c:val>
          <c:extLst>
            <c:ext xmlns:c16="http://schemas.microsoft.com/office/drawing/2014/chart" uri="{C3380CC4-5D6E-409C-BE32-E72D297353CC}">
              <c16:uniqueId val="{00000002-FD9D-4AD3-94D5-8855EF7D7A1A}"/>
            </c:ext>
          </c:extLst>
        </c:ser>
        <c:dLbls>
          <c:showLegendKey val="0"/>
          <c:showVal val="0"/>
          <c:showCatName val="0"/>
          <c:showSerName val="0"/>
          <c:showPercent val="0"/>
          <c:showBubbleSize val="0"/>
        </c:dLbls>
        <c:axId val="-1757192128"/>
        <c:axId val="-1756344672"/>
      </c:areaChart>
      <c:catAx>
        <c:axId val="-175719212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56344672"/>
        <c:crosses val="autoZero"/>
        <c:auto val="1"/>
        <c:lblAlgn val="ctr"/>
        <c:lblOffset val="100"/>
        <c:noMultiLvlLbl val="0"/>
      </c:catAx>
      <c:valAx>
        <c:axId val="-1756344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Production (Mb/d)</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57192128"/>
        <c:crosses val="autoZero"/>
        <c:crossBetween val="midCat"/>
      </c:valAx>
      <c:spPr>
        <a:noFill/>
        <a:ln>
          <a:noFill/>
        </a:ln>
        <a:effectLst/>
      </c:spPr>
    </c:plotArea>
    <c:plotVisOnly val="1"/>
    <c:dispBlanksAs val="zero"/>
    <c:showDLblsOverMax val="0"/>
  </c:chart>
  <c:spPr>
    <a:noFill/>
    <a:ln>
      <a:noFill/>
    </a:ln>
    <a:effectLst/>
  </c:spPr>
  <c:txPr>
    <a:bodyPr/>
    <a:lstStyle/>
    <a:p>
      <a:pPr>
        <a:defRPr sz="160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b="1" dirty="0">
                <a:solidFill>
                  <a:srgbClr val="0070C0"/>
                </a:solidFill>
              </a:rPr>
              <a:t>WEAP-Canada water withdrawals, all oil and gas subsectors </a:t>
            </a:r>
          </a:p>
        </c:rich>
      </c:tx>
      <c:layout>
        <c:manualLayout>
          <c:xMode val="edge"/>
          <c:yMode val="edge"/>
          <c:x val="0.12378442608239899"/>
          <c:y val="2.0323914385910701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Reference</c:v>
          </c:tx>
          <c:spPr>
            <a:ln w="57150" cap="rnd">
              <a:solidFill>
                <a:schemeClr val="accent1"/>
              </a:solidFill>
              <a:round/>
            </a:ln>
            <a:effectLst/>
          </c:spPr>
          <c:marker>
            <c:symbol val="none"/>
          </c:marker>
          <c:xVal>
            <c:numRef>
              <c:f>'WEAP Export'!$B$23:$B$55</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xVal>
          <c:yVal>
            <c:numRef>
              <c:f>'WEAP Export'!$E$23:$E$55</c:f>
              <c:numCache>
                <c:formatCode>General</c:formatCode>
                <c:ptCount val="33"/>
                <c:pt idx="0">
                  <c:v>572.56567712386038</c:v>
                </c:pt>
                <c:pt idx="1">
                  <c:v>589.97657831818765</c:v>
                </c:pt>
                <c:pt idx="2">
                  <c:v>597.60328083850004</c:v>
                </c:pt>
                <c:pt idx="3">
                  <c:v>601.2240698385956</c:v>
                </c:pt>
                <c:pt idx="4">
                  <c:v>604.77101515101572</c:v>
                </c:pt>
                <c:pt idx="5">
                  <c:v>613.69866864874803</c:v>
                </c:pt>
                <c:pt idx="6">
                  <c:v>618.60148787327012</c:v>
                </c:pt>
                <c:pt idx="7">
                  <c:v>618.12348246455076</c:v>
                </c:pt>
                <c:pt idx="8">
                  <c:v>622.97778316995812</c:v>
                </c:pt>
                <c:pt idx="9">
                  <c:v>613.40270808941511</c:v>
                </c:pt>
                <c:pt idx="10">
                  <c:v>619.81646458971989</c:v>
                </c:pt>
                <c:pt idx="11">
                  <c:v>620.45788684541526</c:v>
                </c:pt>
                <c:pt idx="12">
                  <c:v>636.99392663406138</c:v>
                </c:pt>
                <c:pt idx="13">
                  <c:v>641.33267021755444</c:v>
                </c:pt>
                <c:pt idx="14">
                  <c:v>637.28272840092939</c:v>
                </c:pt>
                <c:pt idx="15">
                  <c:v>638.85195798205075</c:v>
                </c:pt>
                <c:pt idx="16">
                  <c:v>641.1353692644492</c:v>
                </c:pt>
                <c:pt idx="17">
                  <c:v>642.67130274619103</c:v>
                </c:pt>
                <c:pt idx="18">
                  <c:v>644.78498282466103</c:v>
                </c:pt>
                <c:pt idx="19">
                  <c:v>645.72491957976263</c:v>
                </c:pt>
                <c:pt idx="20">
                  <c:v>648.18496146786538</c:v>
                </c:pt>
                <c:pt idx="21">
                  <c:v>650.42615616352862</c:v>
                </c:pt>
                <c:pt idx="22">
                  <c:v>652.65971655475835</c:v>
                </c:pt>
                <c:pt idx="23">
                  <c:v>654.66600844859613</c:v>
                </c:pt>
                <c:pt idx="24">
                  <c:v>656.62097717687868</c:v>
                </c:pt>
                <c:pt idx="25">
                  <c:v>658.63661684471288</c:v>
                </c:pt>
                <c:pt idx="26">
                  <c:v>660.59488990778698</c:v>
                </c:pt>
                <c:pt idx="27">
                  <c:v>662.61157102620928</c:v>
                </c:pt>
                <c:pt idx="28">
                  <c:v>664.52300789745038</c:v>
                </c:pt>
                <c:pt idx="29">
                  <c:v>666.59924325016561</c:v>
                </c:pt>
                <c:pt idx="30">
                  <c:v>668.77412084462276</c:v>
                </c:pt>
                <c:pt idx="31">
                  <c:v>671.04826882050349</c:v>
                </c:pt>
                <c:pt idx="32">
                  <c:v>673.27836977702339</c:v>
                </c:pt>
              </c:numCache>
            </c:numRef>
          </c:yVal>
          <c:smooth val="0"/>
          <c:extLst>
            <c:ext xmlns:c16="http://schemas.microsoft.com/office/drawing/2014/chart" uri="{C3380CC4-5D6E-409C-BE32-E72D297353CC}">
              <c16:uniqueId val="{00000000-016C-42EF-96EC-407280C66D20}"/>
            </c:ext>
          </c:extLst>
        </c:ser>
        <c:ser>
          <c:idx val="1"/>
          <c:order val="1"/>
          <c:tx>
            <c:v>Low price</c:v>
          </c:tx>
          <c:spPr>
            <a:ln w="57150" cap="rnd">
              <a:solidFill>
                <a:schemeClr val="accent2"/>
              </a:solidFill>
              <a:round/>
            </a:ln>
            <a:effectLst/>
          </c:spPr>
          <c:marker>
            <c:symbol val="none"/>
          </c:marker>
          <c:xVal>
            <c:numRef>
              <c:f>'WEAP Export'!$B$23:$B$55</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xVal>
          <c:yVal>
            <c:numRef>
              <c:f>'WEAP Export'!$D$23:$D$55</c:f>
              <c:numCache>
                <c:formatCode>General</c:formatCode>
                <c:ptCount val="33"/>
                <c:pt idx="0">
                  <c:v>574.04926140327859</c:v>
                </c:pt>
                <c:pt idx="1">
                  <c:v>572.60389240418078</c:v>
                </c:pt>
                <c:pt idx="2">
                  <c:v>574.37894122194859</c:v>
                </c:pt>
                <c:pt idx="3">
                  <c:v>572.16661951969911</c:v>
                </c:pt>
                <c:pt idx="4">
                  <c:v>571.99040749452843</c:v>
                </c:pt>
                <c:pt idx="5">
                  <c:v>579.05435730525232</c:v>
                </c:pt>
                <c:pt idx="6">
                  <c:v>582.21995467502256</c:v>
                </c:pt>
                <c:pt idx="7">
                  <c:v>576.62546310767027</c:v>
                </c:pt>
                <c:pt idx="8">
                  <c:v>577.59137660910244</c:v>
                </c:pt>
                <c:pt idx="9">
                  <c:v>564.81262507703696</c:v>
                </c:pt>
                <c:pt idx="10">
                  <c:v>567.64941865852018</c:v>
                </c:pt>
                <c:pt idx="11">
                  <c:v>564.43216092325315</c:v>
                </c:pt>
                <c:pt idx="12">
                  <c:v>575.36934314192138</c:v>
                </c:pt>
                <c:pt idx="13">
                  <c:v>572.84268203817589</c:v>
                </c:pt>
                <c:pt idx="14">
                  <c:v>562.14473584483756</c:v>
                </c:pt>
                <c:pt idx="15">
                  <c:v>557.91252423425658</c:v>
                </c:pt>
                <c:pt idx="16">
                  <c:v>556.22739324831696</c:v>
                </c:pt>
                <c:pt idx="17">
                  <c:v>552.18482886270294</c:v>
                </c:pt>
                <c:pt idx="18">
                  <c:v>548.30042135430347</c:v>
                </c:pt>
                <c:pt idx="19">
                  <c:v>544.85724114032223</c:v>
                </c:pt>
                <c:pt idx="20">
                  <c:v>542.76143760915102</c:v>
                </c:pt>
                <c:pt idx="21">
                  <c:v>540.29756563662124</c:v>
                </c:pt>
                <c:pt idx="22">
                  <c:v>537.94612383504909</c:v>
                </c:pt>
                <c:pt idx="23">
                  <c:v>535.20913333841577</c:v>
                </c:pt>
                <c:pt idx="24">
                  <c:v>532.36758753982235</c:v>
                </c:pt>
                <c:pt idx="25">
                  <c:v>529.64045334581454</c:v>
                </c:pt>
                <c:pt idx="26">
                  <c:v>526.90879005106228</c:v>
                </c:pt>
                <c:pt idx="27">
                  <c:v>524.18580579225227</c:v>
                </c:pt>
                <c:pt idx="28">
                  <c:v>521.36050233166259</c:v>
                </c:pt>
                <c:pt idx="29">
                  <c:v>518.69970250487324</c:v>
                </c:pt>
                <c:pt idx="30">
                  <c:v>515.88407952443652</c:v>
                </c:pt>
                <c:pt idx="31">
                  <c:v>513.11926592819702</c:v>
                </c:pt>
                <c:pt idx="32">
                  <c:v>510.41657653539812</c:v>
                </c:pt>
              </c:numCache>
            </c:numRef>
          </c:yVal>
          <c:smooth val="0"/>
          <c:extLst>
            <c:ext xmlns:c16="http://schemas.microsoft.com/office/drawing/2014/chart" uri="{C3380CC4-5D6E-409C-BE32-E72D297353CC}">
              <c16:uniqueId val="{00000001-016C-42EF-96EC-407280C66D20}"/>
            </c:ext>
          </c:extLst>
        </c:ser>
        <c:ser>
          <c:idx val="2"/>
          <c:order val="2"/>
          <c:tx>
            <c:v>High price</c:v>
          </c:tx>
          <c:spPr>
            <a:ln w="57150" cap="rnd">
              <a:solidFill>
                <a:schemeClr val="accent3"/>
              </a:solidFill>
              <a:round/>
            </a:ln>
            <a:effectLst/>
          </c:spPr>
          <c:marker>
            <c:symbol val="none"/>
          </c:marker>
          <c:xVal>
            <c:numRef>
              <c:f>'WEAP Export'!$B$23:$B$55</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xVal>
          <c:yVal>
            <c:numRef>
              <c:f>'WEAP Export'!$C$23:$C$55</c:f>
              <c:numCache>
                <c:formatCode>General</c:formatCode>
                <c:ptCount val="33"/>
                <c:pt idx="0">
                  <c:v>574.05203516300128</c:v>
                </c:pt>
                <c:pt idx="1">
                  <c:v>594.03601783071633</c:v>
                </c:pt>
                <c:pt idx="2">
                  <c:v>606.69457954446784</c:v>
                </c:pt>
                <c:pt idx="3">
                  <c:v>614.71745196834343</c:v>
                </c:pt>
                <c:pt idx="4">
                  <c:v>626.63635504528997</c:v>
                </c:pt>
                <c:pt idx="5">
                  <c:v>651.02709905023607</c:v>
                </c:pt>
                <c:pt idx="6">
                  <c:v>662.14183551794451</c:v>
                </c:pt>
                <c:pt idx="7">
                  <c:v>666.91621716040345</c:v>
                </c:pt>
                <c:pt idx="8">
                  <c:v>682.99495531276273</c:v>
                </c:pt>
                <c:pt idx="9">
                  <c:v>680.29578742946399</c:v>
                </c:pt>
                <c:pt idx="10">
                  <c:v>689.10780412101826</c:v>
                </c:pt>
                <c:pt idx="11">
                  <c:v>691.03019420936903</c:v>
                </c:pt>
                <c:pt idx="12">
                  <c:v>715.26183444920275</c:v>
                </c:pt>
                <c:pt idx="13">
                  <c:v>725.09829176439098</c:v>
                </c:pt>
                <c:pt idx="14">
                  <c:v>722.32177023985957</c:v>
                </c:pt>
                <c:pt idx="15">
                  <c:v>725.89304052823718</c:v>
                </c:pt>
                <c:pt idx="16">
                  <c:v>730.21672409679775</c:v>
                </c:pt>
                <c:pt idx="17">
                  <c:v>733.4126430013896</c:v>
                </c:pt>
                <c:pt idx="18">
                  <c:v>737.97955248810615</c:v>
                </c:pt>
                <c:pt idx="19">
                  <c:v>740.94406626600721</c:v>
                </c:pt>
                <c:pt idx="20">
                  <c:v>743.80839520935206</c:v>
                </c:pt>
                <c:pt idx="21">
                  <c:v>746.40486668916162</c:v>
                </c:pt>
                <c:pt idx="22">
                  <c:v>748.56897016383743</c:v>
                </c:pt>
                <c:pt idx="23">
                  <c:v>751.52630052145503</c:v>
                </c:pt>
                <c:pt idx="24">
                  <c:v>754.53634134653851</c:v>
                </c:pt>
                <c:pt idx="25">
                  <c:v>757.4928757147178</c:v>
                </c:pt>
                <c:pt idx="26">
                  <c:v>760.44398571774627</c:v>
                </c:pt>
                <c:pt idx="27">
                  <c:v>763.34648716781862</c:v>
                </c:pt>
                <c:pt idx="28">
                  <c:v>766.29374757988046</c:v>
                </c:pt>
                <c:pt idx="29">
                  <c:v>769.29788569486004</c:v>
                </c:pt>
                <c:pt idx="30">
                  <c:v>772.24491987406361</c:v>
                </c:pt>
                <c:pt idx="31">
                  <c:v>775.24446124488304</c:v>
                </c:pt>
                <c:pt idx="32">
                  <c:v>778.187645979065</c:v>
                </c:pt>
              </c:numCache>
            </c:numRef>
          </c:yVal>
          <c:smooth val="0"/>
          <c:extLst>
            <c:ext xmlns:c16="http://schemas.microsoft.com/office/drawing/2014/chart" uri="{C3380CC4-5D6E-409C-BE32-E72D297353CC}">
              <c16:uniqueId val="{00000002-016C-42EF-96EC-407280C66D20}"/>
            </c:ext>
          </c:extLst>
        </c:ser>
        <c:dLbls>
          <c:showLegendKey val="0"/>
          <c:showVal val="0"/>
          <c:showCatName val="0"/>
          <c:showSerName val="0"/>
          <c:showPercent val="0"/>
          <c:showBubbleSize val="0"/>
        </c:dLbls>
        <c:axId val="-1717667088"/>
        <c:axId val="-1740900976"/>
      </c:scatterChart>
      <c:valAx>
        <c:axId val="-17176670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40900976"/>
        <c:crosses val="autoZero"/>
        <c:crossBetween val="midCat"/>
      </c:valAx>
      <c:valAx>
        <c:axId val="-1740900976"/>
        <c:scaling>
          <c:orientation val="minMax"/>
          <c:min val="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Water withdrawals (MCM)</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17667088"/>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Sheet1!$B$15</c:f>
              <c:strCache>
                <c:ptCount val="1"/>
                <c:pt idx="0">
                  <c:v>Water withdrawal</c:v>
                </c:pt>
              </c:strCache>
            </c:strRef>
          </c:tx>
          <c:spPr>
            <a:solidFill>
              <a:schemeClr val="bg1"/>
            </a:solidFill>
            <a:ln w="19050">
              <a:solidFill>
                <a:schemeClr val="tx1"/>
              </a:solidFill>
            </a:ln>
            <a:effectLst/>
          </c:spPr>
          <c:invertIfNegative val="0"/>
          <c:cat>
            <c:strRef>
              <c:f>Sheet1!$A$16:$A$22</c:f>
              <c:strCache>
                <c:ptCount val="7"/>
                <c:pt idx="0">
                  <c:v>Thermal power </c:v>
                </c:pt>
                <c:pt idx="1">
                  <c:v>Manufacturing</c:v>
                </c:pt>
                <c:pt idx="2">
                  <c:v>Households</c:v>
                </c:pt>
                <c:pt idx="3">
                  <c:v>Commercial </c:v>
                </c:pt>
                <c:pt idx="4">
                  <c:v>Agriculture</c:v>
                </c:pt>
                <c:pt idx="5">
                  <c:v>Mining</c:v>
                </c:pt>
                <c:pt idx="6">
                  <c:v>Oil and gas</c:v>
                </c:pt>
              </c:strCache>
            </c:strRef>
          </c:cat>
          <c:val>
            <c:numRef>
              <c:f>Sheet1!$B$16:$B$22</c:f>
              <c:numCache>
                <c:formatCode>_(* #,##0_);_(* \(#,##0\);_(* "-"??_);_(@_)</c:formatCode>
                <c:ptCount val="7"/>
                <c:pt idx="0">
                  <c:v>25635</c:v>
                </c:pt>
                <c:pt idx="1">
                  <c:v>3954</c:v>
                </c:pt>
                <c:pt idx="2">
                  <c:v>3239</c:v>
                </c:pt>
                <c:pt idx="3">
                  <c:v>2074</c:v>
                </c:pt>
                <c:pt idx="4">
                  <c:v>2007</c:v>
                </c:pt>
                <c:pt idx="5">
                  <c:v>976</c:v>
                </c:pt>
                <c:pt idx="6">
                  <c:v>402</c:v>
                </c:pt>
              </c:numCache>
            </c:numRef>
          </c:val>
          <c:extLst>
            <c:ext xmlns:c16="http://schemas.microsoft.com/office/drawing/2014/chart" uri="{C3380CC4-5D6E-409C-BE32-E72D297353CC}">
              <c16:uniqueId val="{00000000-5B7A-4908-91BB-856A4F7FCAA3}"/>
            </c:ext>
          </c:extLst>
        </c:ser>
        <c:ser>
          <c:idx val="1"/>
          <c:order val="1"/>
          <c:tx>
            <c:strRef>
              <c:f>Sheet1!$C$15</c:f>
              <c:strCache>
                <c:ptCount val="1"/>
                <c:pt idx="0">
                  <c:v>Water consumption</c:v>
                </c:pt>
              </c:strCache>
            </c:strRef>
          </c:tx>
          <c:spPr>
            <a:solidFill>
              <a:schemeClr val="tx1"/>
            </a:solidFill>
            <a:ln w="19050">
              <a:solidFill>
                <a:schemeClr val="tx1"/>
              </a:solidFill>
            </a:ln>
            <a:effectLst/>
          </c:spPr>
          <c:invertIfNegative val="0"/>
          <c:cat>
            <c:strRef>
              <c:f>Sheet1!$A$16:$A$22</c:f>
              <c:strCache>
                <c:ptCount val="7"/>
                <c:pt idx="0">
                  <c:v>Thermal power </c:v>
                </c:pt>
                <c:pt idx="1">
                  <c:v>Manufacturing</c:v>
                </c:pt>
                <c:pt idx="2">
                  <c:v>Households</c:v>
                </c:pt>
                <c:pt idx="3">
                  <c:v>Commercial </c:v>
                </c:pt>
                <c:pt idx="4">
                  <c:v>Agriculture</c:v>
                </c:pt>
                <c:pt idx="5">
                  <c:v>Mining</c:v>
                </c:pt>
                <c:pt idx="6">
                  <c:v>Oil and gas</c:v>
                </c:pt>
              </c:strCache>
            </c:strRef>
          </c:cat>
          <c:val>
            <c:numRef>
              <c:f>Sheet1!$C$16:$C$22</c:f>
              <c:numCache>
                <c:formatCode>_(* #,##0_);_(* \(#,##0\);_(* "-"??_);_(@_)</c:formatCode>
                <c:ptCount val="7"/>
                <c:pt idx="0">
                  <c:v>397</c:v>
                </c:pt>
                <c:pt idx="1">
                  <c:v>411</c:v>
                </c:pt>
                <c:pt idx="2">
                  <c:v>324</c:v>
                </c:pt>
                <c:pt idx="3">
                  <c:v>207</c:v>
                </c:pt>
                <c:pt idx="4">
                  <c:v>1600</c:v>
                </c:pt>
                <c:pt idx="5">
                  <c:v>300</c:v>
                </c:pt>
                <c:pt idx="6">
                  <c:v>382</c:v>
                </c:pt>
              </c:numCache>
            </c:numRef>
          </c:val>
          <c:extLst>
            <c:ext xmlns:c16="http://schemas.microsoft.com/office/drawing/2014/chart" uri="{C3380CC4-5D6E-409C-BE32-E72D297353CC}">
              <c16:uniqueId val="{00000001-5B7A-4908-91BB-856A4F7FCAA3}"/>
            </c:ext>
          </c:extLst>
        </c:ser>
        <c:dLbls>
          <c:showLegendKey val="0"/>
          <c:showVal val="0"/>
          <c:showCatName val="0"/>
          <c:showSerName val="0"/>
          <c:showPercent val="0"/>
          <c:showBubbleSize val="0"/>
        </c:dLbls>
        <c:gapWidth val="12"/>
        <c:overlap val="100"/>
        <c:axId val="-1757652064"/>
        <c:axId val="-1757654288"/>
      </c:barChart>
      <c:catAx>
        <c:axId val="-17576520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757654288"/>
        <c:crosses val="autoZero"/>
        <c:auto val="1"/>
        <c:lblAlgn val="ctr"/>
        <c:lblOffset val="100"/>
        <c:noMultiLvlLbl val="0"/>
      </c:catAx>
      <c:valAx>
        <c:axId val="-1757654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Millions m3 </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7576520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295-43A8-84B6-22964DE5CFE2}"/>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295-43A8-84B6-22964DE5CFE2}"/>
              </c:ext>
            </c:extLst>
          </c:dPt>
          <c:dPt>
            <c:idx val="2"/>
            <c:bubble3D val="0"/>
            <c:spPr>
              <a:solidFill>
                <a:schemeClr val="accent2">
                  <a:lumMod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295-43A8-84B6-22964DE5CFE2}"/>
              </c:ext>
            </c:extLst>
          </c:dPt>
          <c:dPt>
            <c:idx val="3"/>
            <c:bubble3D val="0"/>
            <c:spPr>
              <a:solidFill>
                <a:schemeClr val="bg2">
                  <a:lumMod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295-43A8-84B6-22964DE5CFE2}"/>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4295-43A8-84B6-22964DE5CFE2}"/>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4295-43A8-84B6-22964DE5CFE2}"/>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4295-43A8-84B6-22964DE5CFE2}"/>
              </c:ext>
            </c:extLst>
          </c:dPt>
          <c:dLbls>
            <c:dLbl>
              <c:idx val="0"/>
              <c:layout>
                <c:manualLayout>
                  <c:x val="9.6480487032907902E-2"/>
                  <c:y val="0.20230861767279101"/>
                </c:manualLayout>
              </c:layout>
              <c:spPr>
                <a:noFill/>
                <a:ln>
                  <a:noFill/>
                </a:ln>
                <a:effectLst/>
              </c:spPr>
              <c:txPr>
                <a:bodyPr rot="0" spcFirstLastPara="1" vertOverflow="ellipsis" vert="horz" wrap="square" anchor="ctr" anchorCtr="1"/>
                <a:lstStyle/>
                <a:p>
                  <a:pPr>
                    <a:defRPr sz="800" b="1" i="0" u="none" strike="noStrike" kern="1200" spc="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295-43A8-84B6-22964DE5CFE2}"/>
                </c:ext>
              </c:extLst>
            </c:dLbl>
            <c:dLbl>
              <c:idx val="1"/>
              <c:layout>
                <c:manualLayout>
                  <c:x val="7.6744206593061207E-2"/>
                  <c:y val="-6.376050870918E-2"/>
                </c:manualLayout>
              </c:layout>
              <c:spPr>
                <a:noFill/>
                <a:ln>
                  <a:noFill/>
                </a:ln>
                <a:effectLst/>
              </c:spPr>
              <c:txPr>
                <a:bodyPr rot="0" spcFirstLastPara="1" vertOverflow="ellipsis" vert="horz" wrap="square" anchor="ctr" anchorCtr="1"/>
                <a:lstStyle/>
                <a:p>
                  <a:pPr>
                    <a:defRPr sz="800" b="1" i="0" u="none" strike="noStrike" kern="1200" spc="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2628662249881801"/>
                      <c:h val="0.150886379039574"/>
                    </c:manualLayout>
                  </c15:layout>
                </c:ext>
                <c:ext xmlns:c16="http://schemas.microsoft.com/office/drawing/2014/chart" uri="{C3380CC4-5D6E-409C-BE32-E72D297353CC}">
                  <c16:uniqueId val="{00000003-4295-43A8-84B6-22964DE5CFE2}"/>
                </c:ext>
              </c:extLst>
            </c:dLbl>
            <c:dLbl>
              <c:idx val="2"/>
              <c:layout>
                <c:manualLayout>
                  <c:x val="-1.0413975397227999E-2"/>
                  <c:y val="5.6941475279539598E-2"/>
                </c:manualLayout>
              </c:layout>
              <c:spPr>
                <a:noFill/>
                <a:ln>
                  <a:noFill/>
                </a:ln>
                <a:effectLst/>
              </c:spPr>
              <c:txPr>
                <a:bodyPr rot="0" spcFirstLastPara="1" vertOverflow="ellipsis" vert="horz" wrap="square" anchor="ctr" anchorCtr="1"/>
                <a:lstStyle/>
                <a:p>
                  <a:pPr>
                    <a:defRPr sz="800" b="1" i="0" u="none" strike="noStrike" kern="1200" spc="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6228067373244301"/>
                      <c:h val="0.13559473410616099"/>
                    </c:manualLayout>
                  </c15:layout>
                </c:ext>
                <c:ext xmlns:c16="http://schemas.microsoft.com/office/drawing/2014/chart" uri="{C3380CC4-5D6E-409C-BE32-E72D297353CC}">
                  <c16:uniqueId val="{00000005-4295-43A8-84B6-22964DE5CFE2}"/>
                </c:ext>
              </c:extLst>
            </c:dLbl>
            <c:dLbl>
              <c:idx val="3"/>
              <c:layout>
                <c:manualLayout>
                  <c:x val="-6.8917939474433199E-2"/>
                  <c:y val="8.8288859725867599E-2"/>
                </c:manualLayout>
              </c:layout>
              <c:spPr>
                <a:noFill/>
                <a:ln>
                  <a:noFill/>
                </a:ln>
                <a:effectLst/>
              </c:spPr>
              <c:txPr>
                <a:bodyPr rot="0" spcFirstLastPara="1" vertOverflow="ellipsis" vert="horz" wrap="square" anchor="ctr" anchorCtr="1"/>
                <a:lstStyle/>
                <a:p>
                  <a:pPr>
                    <a:defRPr sz="800" b="1" i="0" u="none" strike="noStrike" kern="1200" spc="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295-43A8-84B6-22964DE5CFE2}"/>
                </c:ext>
              </c:extLst>
            </c:dLbl>
            <c:dLbl>
              <c:idx val="4"/>
              <c:layout>
                <c:manualLayout>
                  <c:x val="-4.94773018584573E-2"/>
                  <c:y val="0.10764133264593199"/>
                </c:manualLayout>
              </c:layout>
              <c:spPr>
                <a:noFill/>
                <a:ln>
                  <a:noFill/>
                </a:ln>
                <a:effectLst/>
              </c:spPr>
              <c:txPr>
                <a:bodyPr rot="0" spcFirstLastPara="1" vertOverflow="ellipsis" vert="horz" wrap="square" anchor="ctr" anchorCtr="1"/>
                <a:lstStyle/>
                <a:p>
                  <a:pPr>
                    <a:defRPr sz="800" b="1" i="0" u="none" strike="noStrike" kern="1200" spc="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64473655809909"/>
                      <c:h val="0.190176292781644"/>
                    </c:manualLayout>
                  </c15:layout>
                </c:ext>
                <c:ext xmlns:c16="http://schemas.microsoft.com/office/drawing/2014/chart" uri="{C3380CC4-5D6E-409C-BE32-E72D297353CC}">
                  <c16:uniqueId val="{00000009-4295-43A8-84B6-22964DE5CFE2}"/>
                </c:ext>
              </c:extLst>
            </c:dLbl>
            <c:dLbl>
              <c:idx val="5"/>
              <c:layout>
                <c:manualLayout>
                  <c:x val="-0.12427648665716499"/>
                  <c:y val="8.2516572813457797E-2"/>
                </c:manualLayout>
              </c:layout>
              <c:spPr>
                <a:noFill/>
                <a:ln>
                  <a:noFill/>
                </a:ln>
                <a:effectLst/>
              </c:spPr>
              <c:txPr>
                <a:bodyPr rot="0" spcFirstLastPara="1" vertOverflow="ellipsis" vert="horz" wrap="square" anchor="ctr" anchorCtr="1"/>
                <a:lstStyle/>
                <a:p>
                  <a:pPr>
                    <a:defRPr sz="800" b="1" i="0" u="none" strike="noStrike" kern="1200" spc="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295-43A8-84B6-22964DE5CFE2}"/>
                </c:ext>
              </c:extLst>
            </c:dLbl>
            <c:dLbl>
              <c:idx val="6"/>
              <c:layout>
                <c:manualLayout>
                  <c:x val="-9.0256271745101604E-2"/>
                  <c:y val="1.63870414647324E-2"/>
                </c:manualLayout>
              </c:layout>
              <c:spPr>
                <a:noFill/>
                <a:ln>
                  <a:noFill/>
                </a:ln>
                <a:effectLst/>
              </c:spPr>
              <c:txPr>
                <a:bodyPr rot="0" spcFirstLastPara="1" vertOverflow="ellipsis" vert="horz" wrap="square" anchor="ctr" anchorCtr="1"/>
                <a:lstStyle/>
                <a:p>
                  <a:pPr>
                    <a:defRPr sz="800" b="1" i="0" u="none" strike="noStrike" kern="1200" spc="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35112204724409"/>
                      <c:h val="0.183402979361383"/>
                    </c:manualLayout>
                  </c15:layout>
                </c:ext>
                <c:ext xmlns:c16="http://schemas.microsoft.com/office/drawing/2014/chart" uri="{C3380CC4-5D6E-409C-BE32-E72D297353CC}">
                  <c16:uniqueId val="{0000000D-4295-43A8-84B6-22964DE5CFE2}"/>
                </c:ext>
              </c:extLst>
            </c:dLbl>
            <c:spPr>
              <a:noFill/>
              <a:ln>
                <a:noFill/>
              </a:ln>
              <a:effectLst/>
            </c:sp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slide4!$A$9:$A$15</c:f>
              <c:strCache>
                <c:ptCount val="7"/>
                <c:pt idx="0">
                  <c:v>Oil and gas</c:v>
                </c:pt>
                <c:pt idx="1">
                  <c:v>Transportation</c:v>
                </c:pt>
                <c:pt idx="2">
                  <c:v>Buildings</c:v>
                </c:pt>
                <c:pt idx="3">
                  <c:v>Electricity</c:v>
                </c:pt>
                <c:pt idx="4">
                  <c:v>Heavy industry</c:v>
                </c:pt>
                <c:pt idx="5">
                  <c:v>Agriculture</c:v>
                </c:pt>
                <c:pt idx="6">
                  <c:v>Waste and others</c:v>
                </c:pt>
              </c:strCache>
            </c:strRef>
          </c:cat>
          <c:val>
            <c:numRef>
              <c:f>slide4!$B$9:$B$15</c:f>
              <c:numCache>
                <c:formatCode>General</c:formatCode>
                <c:ptCount val="7"/>
                <c:pt idx="0">
                  <c:v>195</c:v>
                </c:pt>
                <c:pt idx="1">
                  <c:v>174</c:v>
                </c:pt>
                <c:pt idx="2">
                  <c:v>85</c:v>
                </c:pt>
                <c:pt idx="3">
                  <c:v>74</c:v>
                </c:pt>
                <c:pt idx="4">
                  <c:v>73</c:v>
                </c:pt>
                <c:pt idx="5">
                  <c:v>72</c:v>
                </c:pt>
                <c:pt idx="6">
                  <c:v>42</c:v>
                </c:pt>
              </c:numCache>
            </c:numRef>
          </c:val>
          <c:extLst>
            <c:ext xmlns:c16="http://schemas.microsoft.com/office/drawing/2014/chart" uri="{C3380CC4-5D6E-409C-BE32-E72D297353CC}">
              <c16:uniqueId val="{0000000E-4295-43A8-84B6-22964DE5CFE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3D2ACA-71C8-4F2B-8AE5-711D17CB005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994C9A63-E24D-4603-958F-2A5A98C0EB91}">
      <dgm:prSet/>
      <dgm:spPr/>
      <dgm:t>
        <a:bodyPr/>
        <a:lstStyle/>
        <a:p>
          <a:pPr rtl="0"/>
          <a:r>
            <a:rPr lang="en-CA" b="1" dirty="0"/>
            <a:t>Modelling approach</a:t>
          </a:r>
        </a:p>
      </dgm:t>
    </dgm:pt>
    <dgm:pt modelId="{CC7E0982-9975-42FD-8AB7-339A6ECAA50E}" type="parTrans" cxnId="{9606100C-705E-4F5D-BCC2-4CD280915C17}">
      <dgm:prSet/>
      <dgm:spPr/>
      <dgm:t>
        <a:bodyPr/>
        <a:lstStyle/>
        <a:p>
          <a:endParaRPr lang="en-US" b="1"/>
        </a:p>
      </dgm:t>
    </dgm:pt>
    <dgm:pt modelId="{136ABC54-F265-4CB0-878A-53C614834F7B}" type="sibTrans" cxnId="{9606100C-705E-4F5D-BCC2-4CD280915C17}">
      <dgm:prSet/>
      <dgm:spPr/>
      <dgm:t>
        <a:bodyPr/>
        <a:lstStyle/>
        <a:p>
          <a:endParaRPr lang="en-US" b="1"/>
        </a:p>
      </dgm:t>
    </dgm:pt>
    <dgm:pt modelId="{7D6C99D2-0FD0-4DCB-B661-F8C9B37B6ACE}">
      <dgm:prSet/>
      <dgm:spPr/>
      <dgm:t>
        <a:bodyPr/>
        <a:lstStyle/>
        <a:p>
          <a:pPr rtl="0"/>
          <a:r>
            <a:rPr lang="en-CA" b="1" dirty="0"/>
            <a:t>The WEAP-Canada model </a:t>
          </a:r>
        </a:p>
      </dgm:t>
    </dgm:pt>
    <dgm:pt modelId="{1347E0D4-A41E-49ED-9DFF-F7A891C68B2C}" type="parTrans" cxnId="{D5C26129-0CA5-4C31-8ED0-709ABCECBC51}">
      <dgm:prSet/>
      <dgm:spPr/>
      <dgm:t>
        <a:bodyPr/>
        <a:lstStyle/>
        <a:p>
          <a:endParaRPr lang="en-US" b="1"/>
        </a:p>
      </dgm:t>
    </dgm:pt>
    <dgm:pt modelId="{B760F114-9AA4-4CF2-913B-98303F53DABC}" type="sibTrans" cxnId="{D5C26129-0CA5-4C31-8ED0-709ABCECBC51}">
      <dgm:prSet/>
      <dgm:spPr/>
      <dgm:t>
        <a:bodyPr/>
        <a:lstStyle/>
        <a:p>
          <a:endParaRPr lang="en-US" b="1"/>
        </a:p>
      </dgm:t>
    </dgm:pt>
    <dgm:pt modelId="{330C50AE-7218-44E2-AC18-1918B827FF1F}">
      <dgm:prSet/>
      <dgm:spPr/>
      <dgm:t>
        <a:bodyPr/>
        <a:lstStyle/>
        <a:p>
          <a:pPr rtl="0"/>
          <a:r>
            <a:rPr lang="en-CA" b="1" dirty="0"/>
            <a:t>Summary of research on integrated assessments </a:t>
          </a:r>
        </a:p>
      </dgm:t>
    </dgm:pt>
    <dgm:pt modelId="{A879AFC6-A151-4D93-BC59-F777491C98B0}" type="parTrans" cxnId="{C664D12F-F788-46C1-A06A-26FB80726F5A}">
      <dgm:prSet/>
      <dgm:spPr/>
      <dgm:t>
        <a:bodyPr/>
        <a:lstStyle/>
        <a:p>
          <a:endParaRPr lang="en-US" b="1"/>
        </a:p>
      </dgm:t>
    </dgm:pt>
    <dgm:pt modelId="{9A343555-5AD0-428A-ADA5-0205963ACC11}" type="sibTrans" cxnId="{C664D12F-F788-46C1-A06A-26FB80726F5A}">
      <dgm:prSet/>
      <dgm:spPr/>
      <dgm:t>
        <a:bodyPr/>
        <a:lstStyle/>
        <a:p>
          <a:endParaRPr lang="en-US" b="1"/>
        </a:p>
      </dgm:t>
    </dgm:pt>
    <dgm:pt modelId="{D6275485-5071-4147-8366-4F876038CA25}">
      <dgm:prSet/>
      <dgm:spPr/>
      <dgm:t>
        <a:bodyPr/>
        <a:lstStyle/>
        <a:p>
          <a:pPr rtl="0"/>
          <a:r>
            <a:rPr lang="en-CA" b="1" dirty="0"/>
            <a:t>Questions – Please type your question in the chat box or just indicate that you have a question to ask</a:t>
          </a:r>
        </a:p>
      </dgm:t>
    </dgm:pt>
    <dgm:pt modelId="{7E22F375-ED4D-468E-9565-919966D15A7F}" type="parTrans" cxnId="{A7A8BC53-36C8-4BB5-B149-E9BAACBFF8A3}">
      <dgm:prSet/>
      <dgm:spPr/>
      <dgm:t>
        <a:bodyPr/>
        <a:lstStyle/>
        <a:p>
          <a:endParaRPr lang="en-US" b="1"/>
        </a:p>
      </dgm:t>
    </dgm:pt>
    <dgm:pt modelId="{5BBF4519-D893-43AE-94A5-01CEC6EA07B9}" type="sibTrans" cxnId="{A7A8BC53-36C8-4BB5-B149-E9BAACBFF8A3}">
      <dgm:prSet/>
      <dgm:spPr/>
      <dgm:t>
        <a:bodyPr/>
        <a:lstStyle/>
        <a:p>
          <a:endParaRPr lang="en-US" b="1"/>
        </a:p>
      </dgm:t>
    </dgm:pt>
    <dgm:pt modelId="{EAA81B4D-18F6-4EAB-BA84-CBA3237795E7}">
      <dgm:prSet/>
      <dgm:spPr/>
      <dgm:t>
        <a:bodyPr/>
        <a:lstStyle/>
        <a:p>
          <a:pPr rtl="0"/>
          <a:r>
            <a:rPr lang="en-CA" b="1" dirty="0"/>
            <a:t>Long-range Energy Alternative Planning (LEAP) Model integration with WEAP</a:t>
          </a:r>
        </a:p>
      </dgm:t>
    </dgm:pt>
    <dgm:pt modelId="{8F00DEBB-7ED9-4D80-87BF-19A0E1809063}" type="parTrans" cxnId="{62AECEDA-C116-4A39-8775-A3BD03F42D13}">
      <dgm:prSet/>
      <dgm:spPr/>
      <dgm:t>
        <a:bodyPr/>
        <a:lstStyle/>
        <a:p>
          <a:endParaRPr lang="en-US" b="1"/>
        </a:p>
      </dgm:t>
    </dgm:pt>
    <dgm:pt modelId="{CA47C6F2-C533-4313-BEB3-99407EDE820D}" type="sibTrans" cxnId="{62AECEDA-C116-4A39-8775-A3BD03F42D13}">
      <dgm:prSet/>
      <dgm:spPr/>
      <dgm:t>
        <a:bodyPr/>
        <a:lstStyle/>
        <a:p>
          <a:endParaRPr lang="en-US" b="1"/>
        </a:p>
      </dgm:t>
    </dgm:pt>
    <dgm:pt modelId="{2A725B2B-1081-4E15-8E84-4C77B275C30F}">
      <dgm:prSet/>
      <dgm:spPr/>
      <dgm:t>
        <a:bodyPr/>
        <a:lstStyle/>
        <a:p>
          <a:pPr rtl="0"/>
          <a:r>
            <a:rPr lang="en-CA" b="1" dirty="0"/>
            <a:t>Water Evaluation and Planning (WEAP) Model</a:t>
          </a:r>
        </a:p>
      </dgm:t>
    </dgm:pt>
    <dgm:pt modelId="{960AA127-8E05-4359-988F-F42724F9A83A}" type="parTrans" cxnId="{DC420EC6-7D66-484B-90C2-16C3BCF4B64D}">
      <dgm:prSet/>
      <dgm:spPr/>
      <dgm:t>
        <a:bodyPr/>
        <a:lstStyle/>
        <a:p>
          <a:endParaRPr lang="en-US" b="1"/>
        </a:p>
      </dgm:t>
    </dgm:pt>
    <dgm:pt modelId="{F6955177-985E-4B8A-8E5A-0233D0148739}" type="sibTrans" cxnId="{DC420EC6-7D66-484B-90C2-16C3BCF4B64D}">
      <dgm:prSet/>
      <dgm:spPr/>
      <dgm:t>
        <a:bodyPr/>
        <a:lstStyle/>
        <a:p>
          <a:endParaRPr lang="en-US" b="1"/>
        </a:p>
      </dgm:t>
    </dgm:pt>
    <dgm:pt modelId="{D5339116-B845-4079-860F-6947B5C2F13F}">
      <dgm:prSet/>
      <dgm:spPr/>
      <dgm:t>
        <a:bodyPr/>
        <a:lstStyle/>
        <a:p>
          <a:pPr rtl="0"/>
          <a:r>
            <a:rPr lang="en-CA" b="1"/>
            <a:t>Life </a:t>
          </a:r>
          <a:r>
            <a:rPr lang="en-CA" b="1" dirty="0"/>
            <a:t>cycle water footprints</a:t>
          </a:r>
        </a:p>
      </dgm:t>
    </dgm:pt>
    <dgm:pt modelId="{CEDBB101-9D8B-4FC5-A1B5-31FD3E2CA717}" type="parTrans" cxnId="{0D1AEE51-ED3C-4C75-AAD7-EFF4E5CC03F7}">
      <dgm:prSet/>
      <dgm:spPr/>
      <dgm:t>
        <a:bodyPr/>
        <a:lstStyle/>
        <a:p>
          <a:endParaRPr lang="en-US"/>
        </a:p>
      </dgm:t>
    </dgm:pt>
    <dgm:pt modelId="{FA34127A-AC9C-4F3E-B19C-B1340B670A8D}" type="sibTrans" cxnId="{0D1AEE51-ED3C-4C75-AAD7-EFF4E5CC03F7}">
      <dgm:prSet/>
      <dgm:spPr/>
      <dgm:t>
        <a:bodyPr/>
        <a:lstStyle/>
        <a:p>
          <a:endParaRPr lang="en-US"/>
        </a:p>
      </dgm:t>
    </dgm:pt>
    <dgm:pt modelId="{8064AB8B-B1E6-42CF-A89A-7021FD46964C}" type="pres">
      <dgm:prSet presAssocID="{2C3D2ACA-71C8-4F2B-8AE5-711D17CB0054}" presName="linear" presStyleCnt="0">
        <dgm:presLayoutVars>
          <dgm:animLvl val="lvl"/>
          <dgm:resizeHandles val="exact"/>
        </dgm:presLayoutVars>
      </dgm:prSet>
      <dgm:spPr/>
    </dgm:pt>
    <dgm:pt modelId="{A8ABFDBA-84B6-4921-A905-039B9D4851A9}" type="pres">
      <dgm:prSet presAssocID="{994C9A63-E24D-4603-958F-2A5A98C0EB91}" presName="parentText" presStyleLbl="node1" presStyleIdx="0" presStyleCnt="7">
        <dgm:presLayoutVars>
          <dgm:chMax val="0"/>
          <dgm:bulletEnabled val="1"/>
        </dgm:presLayoutVars>
      </dgm:prSet>
      <dgm:spPr/>
    </dgm:pt>
    <dgm:pt modelId="{F51676F3-1B49-438D-A6DD-092B33E53F4B}" type="pres">
      <dgm:prSet presAssocID="{136ABC54-F265-4CB0-878A-53C614834F7B}" presName="spacer" presStyleCnt="0"/>
      <dgm:spPr/>
    </dgm:pt>
    <dgm:pt modelId="{D04D3FE7-B228-4687-8E57-9E4FA43993A8}" type="pres">
      <dgm:prSet presAssocID="{D5339116-B845-4079-860F-6947B5C2F13F}" presName="parentText" presStyleLbl="node1" presStyleIdx="1" presStyleCnt="7">
        <dgm:presLayoutVars>
          <dgm:chMax val="0"/>
          <dgm:bulletEnabled val="1"/>
        </dgm:presLayoutVars>
      </dgm:prSet>
      <dgm:spPr/>
    </dgm:pt>
    <dgm:pt modelId="{2A05CBA3-B92F-4C44-8297-514E1326C225}" type="pres">
      <dgm:prSet presAssocID="{FA34127A-AC9C-4F3E-B19C-B1340B670A8D}" presName="spacer" presStyleCnt="0"/>
      <dgm:spPr/>
    </dgm:pt>
    <dgm:pt modelId="{4C6F6304-D35C-4F16-B015-34BABF215D83}" type="pres">
      <dgm:prSet presAssocID="{2A725B2B-1081-4E15-8E84-4C77B275C30F}" presName="parentText" presStyleLbl="node1" presStyleIdx="2" presStyleCnt="7">
        <dgm:presLayoutVars>
          <dgm:chMax val="0"/>
          <dgm:bulletEnabled val="1"/>
        </dgm:presLayoutVars>
      </dgm:prSet>
      <dgm:spPr/>
    </dgm:pt>
    <dgm:pt modelId="{09D83EFA-93B6-482D-8D7C-310CDD1AF5C3}" type="pres">
      <dgm:prSet presAssocID="{F6955177-985E-4B8A-8E5A-0233D0148739}" presName="spacer" presStyleCnt="0"/>
      <dgm:spPr/>
    </dgm:pt>
    <dgm:pt modelId="{EB0E332D-1E1A-428B-9041-FD5514E3484A}" type="pres">
      <dgm:prSet presAssocID="{7D6C99D2-0FD0-4DCB-B661-F8C9B37B6ACE}" presName="parentText" presStyleLbl="node1" presStyleIdx="3" presStyleCnt="7">
        <dgm:presLayoutVars>
          <dgm:chMax val="0"/>
          <dgm:bulletEnabled val="1"/>
        </dgm:presLayoutVars>
      </dgm:prSet>
      <dgm:spPr/>
    </dgm:pt>
    <dgm:pt modelId="{E6B26B53-3E9F-4EED-A980-7C733547943E}" type="pres">
      <dgm:prSet presAssocID="{B760F114-9AA4-4CF2-913B-98303F53DABC}" presName="spacer" presStyleCnt="0"/>
      <dgm:spPr/>
    </dgm:pt>
    <dgm:pt modelId="{7BA6484C-6D50-498B-A1BC-9A146C7A3A7E}" type="pres">
      <dgm:prSet presAssocID="{EAA81B4D-18F6-4EAB-BA84-CBA3237795E7}" presName="parentText" presStyleLbl="node1" presStyleIdx="4" presStyleCnt="7">
        <dgm:presLayoutVars>
          <dgm:chMax val="0"/>
          <dgm:bulletEnabled val="1"/>
        </dgm:presLayoutVars>
      </dgm:prSet>
      <dgm:spPr/>
    </dgm:pt>
    <dgm:pt modelId="{CA054140-E833-43C0-A870-89325F184F16}" type="pres">
      <dgm:prSet presAssocID="{CA47C6F2-C533-4313-BEB3-99407EDE820D}" presName="spacer" presStyleCnt="0"/>
      <dgm:spPr/>
    </dgm:pt>
    <dgm:pt modelId="{537EE18B-D1F1-4BE9-A5A9-5680B6882E18}" type="pres">
      <dgm:prSet presAssocID="{330C50AE-7218-44E2-AC18-1918B827FF1F}" presName="parentText" presStyleLbl="node1" presStyleIdx="5" presStyleCnt="7">
        <dgm:presLayoutVars>
          <dgm:chMax val="0"/>
          <dgm:bulletEnabled val="1"/>
        </dgm:presLayoutVars>
      </dgm:prSet>
      <dgm:spPr/>
    </dgm:pt>
    <dgm:pt modelId="{14F2579F-5942-43E2-9734-3A0422ED3D7F}" type="pres">
      <dgm:prSet presAssocID="{9A343555-5AD0-428A-ADA5-0205963ACC11}" presName="spacer" presStyleCnt="0"/>
      <dgm:spPr/>
    </dgm:pt>
    <dgm:pt modelId="{904148E2-E7DC-4DF1-85AF-C26924E631BA}" type="pres">
      <dgm:prSet presAssocID="{D6275485-5071-4147-8366-4F876038CA25}" presName="parentText" presStyleLbl="node1" presStyleIdx="6" presStyleCnt="7">
        <dgm:presLayoutVars>
          <dgm:chMax val="0"/>
          <dgm:bulletEnabled val="1"/>
        </dgm:presLayoutVars>
      </dgm:prSet>
      <dgm:spPr/>
    </dgm:pt>
  </dgm:ptLst>
  <dgm:cxnLst>
    <dgm:cxn modelId="{9606100C-705E-4F5D-BCC2-4CD280915C17}" srcId="{2C3D2ACA-71C8-4F2B-8AE5-711D17CB0054}" destId="{994C9A63-E24D-4603-958F-2A5A98C0EB91}" srcOrd="0" destOrd="0" parTransId="{CC7E0982-9975-42FD-8AB7-339A6ECAA50E}" sibTransId="{136ABC54-F265-4CB0-878A-53C614834F7B}"/>
    <dgm:cxn modelId="{D5C26129-0CA5-4C31-8ED0-709ABCECBC51}" srcId="{2C3D2ACA-71C8-4F2B-8AE5-711D17CB0054}" destId="{7D6C99D2-0FD0-4DCB-B661-F8C9B37B6ACE}" srcOrd="3" destOrd="0" parTransId="{1347E0D4-A41E-49ED-9DFF-F7A891C68B2C}" sibTransId="{B760F114-9AA4-4CF2-913B-98303F53DABC}"/>
    <dgm:cxn modelId="{C664D12F-F788-46C1-A06A-26FB80726F5A}" srcId="{2C3D2ACA-71C8-4F2B-8AE5-711D17CB0054}" destId="{330C50AE-7218-44E2-AC18-1918B827FF1F}" srcOrd="5" destOrd="0" parTransId="{A879AFC6-A151-4D93-BC59-F777491C98B0}" sibTransId="{9A343555-5AD0-428A-ADA5-0205963ACC11}"/>
    <dgm:cxn modelId="{69728E39-D77D-4947-965F-E1A08B0E9F91}" type="presOf" srcId="{D5339116-B845-4079-860F-6947B5C2F13F}" destId="{D04D3FE7-B228-4687-8E57-9E4FA43993A8}" srcOrd="0" destOrd="0" presId="urn:microsoft.com/office/officeart/2005/8/layout/vList2"/>
    <dgm:cxn modelId="{D7BCE670-65BB-4EB0-A54A-6478B3663140}" type="presOf" srcId="{330C50AE-7218-44E2-AC18-1918B827FF1F}" destId="{537EE18B-D1F1-4BE9-A5A9-5680B6882E18}" srcOrd="0" destOrd="0" presId="urn:microsoft.com/office/officeart/2005/8/layout/vList2"/>
    <dgm:cxn modelId="{0D1AEE51-ED3C-4C75-AAD7-EFF4E5CC03F7}" srcId="{2C3D2ACA-71C8-4F2B-8AE5-711D17CB0054}" destId="{D5339116-B845-4079-860F-6947B5C2F13F}" srcOrd="1" destOrd="0" parTransId="{CEDBB101-9D8B-4FC5-A1B5-31FD3E2CA717}" sibTransId="{FA34127A-AC9C-4F3E-B19C-B1340B670A8D}"/>
    <dgm:cxn modelId="{A7A8BC53-36C8-4BB5-B149-E9BAACBFF8A3}" srcId="{2C3D2ACA-71C8-4F2B-8AE5-711D17CB0054}" destId="{D6275485-5071-4147-8366-4F876038CA25}" srcOrd="6" destOrd="0" parTransId="{7E22F375-ED4D-468E-9565-919966D15A7F}" sibTransId="{5BBF4519-D893-43AE-94A5-01CEC6EA07B9}"/>
    <dgm:cxn modelId="{756E12A3-1AFF-4D68-8EE4-05C4A544501E}" type="presOf" srcId="{2A725B2B-1081-4E15-8E84-4C77B275C30F}" destId="{4C6F6304-D35C-4F16-B015-34BABF215D83}" srcOrd="0" destOrd="0" presId="urn:microsoft.com/office/officeart/2005/8/layout/vList2"/>
    <dgm:cxn modelId="{85526DBE-2B9B-4C85-B46D-D1566CF93911}" type="presOf" srcId="{D6275485-5071-4147-8366-4F876038CA25}" destId="{904148E2-E7DC-4DF1-85AF-C26924E631BA}" srcOrd="0" destOrd="0" presId="urn:microsoft.com/office/officeart/2005/8/layout/vList2"/>
    <dgm:cxn modelId="{6319D9C1-7B89-4C84-9A4A-06635AF61BDC}" type="presOf" srcId="{EAA81B4D-18F6-4EAB-BA84-CBA3237795E7}" destId="{7BA6484C-6D50-498B-A1BC-9A146C7A3A7E}" srcOrd="0" destOrd="0" presId="urn:microsoft.com/office/officeart/2005/8/layout/vList2"/>
    <dgm:cxn modelId="{DC420EC6-7D66-484B-90C2-16C3BCF4B64D}" srcId="{2C3D2ACA-71C8-4F2B-8AE5-711D17CB0054}" destId="{2A725B2B-1081-4E15-8E84-4C77B275C30F}" srcOrd="2" destOrd="0" parTransId="{960AA127-8E05-4359-988F-F42724F9A83A}" sibTransId="{F6955177-985E-4B8A-8E5A-0233D0148739}"/>
    <dgm:cxn modelId="{BB0071D8-08F1-4015-B9C0-B69510635788}" type="presOf" srcId="{7D6C99D2-0FD0-4DCB-B661-F8C9B37B6ACE}" destId="{EB0E332D-1E1A-428B-9041-FD5514E3484A}" srcOrd="0" destOrd="0" presId="urn:microsoft.com/office/officeart/2005/8/layout/vList2"/>
    <dgm:cxn modelId="{62AECEDA-C116-4A39-8775-A3BD03F42D13}" srcId="{2C3D2ACA-71C8-4F2B-8AE5-711D17CB0054}" destId="{EAA81B4D-18F6-4EAB-BA84-CBA3237795E7}" srcOrd="4" destOrd="0" parTransId="{8F00DEBB-7ED9-4D80-87BF-19A0E1809063}" sibTransId="{CA47C6F2-C533-4313-BEB3-99407EDE820D}"/>
    <dgm:cxn modelId="{89F92CDB-4A28-4249-BDF7-65FACCF8A8AC}" type="presOf" srcId="{994C9A63-E24D-4603-958F-2A5A98C0EB91}" destId="{A8ABFDBA-84B6-4921-A905-039B9D4851A9}" srcOrd="0" destOrd="0" presId="urn:microsoft.com/office/officeart/2005/8/layout/vList2"/>
    <dgm:cxn modelId="{6F82E7F3-0CE7-4369-A077-277ADF674541}" type="presOf" srcId="{2C3D2ACA-71C8-4F2B-8AE5-711D17CB0054}" destId="{8064AB8B-B1E6-42CF-A89A-7021FD46964C}" srcOrd="0" destOrd="0" presId="urn:microsoft.com/office/officeart/2005/8/layout/vList2"/>
    <dgm:cxn modelId="{541CDE64-A363-45AE-B4E7-CDA981A6C5CD}" type="presParOf" srcId="{8064AB8B-B1E6-42CF-A89A-7021FD46964C}" destId="{A8ABFDBA-84B6-4921-A905-039B9D4851A9}" srcOrd="0" destOrd="0" presId="urn:microsoft.com/office/officeart/2005/8/layout/vList2"/>
    <dgm:cxn modelId="{85554F95-2704-4EB9-9476-F28952D6D913}" type="presParOf" srcId="{8064AB8B-B1E6-42CF-A89A-7021FD46964C}" destId="{F51676F3-1B49-438D-A6DD-092B33E53F4B}" srcOrd="1" destOrd="0" presId="urn:microsoft.com/office/officeart/2005/8/layout/vList2"/>
    <dgm:cxn modelId="{DE7CA3EF-A090-4B77-9EE3-84BF85770C8D}" type="presParOf" srcId="{8064AB8B-B1E6-42CF-A89A-7021FD46964C}" destId="{D04D3FE7-B228-4687-8E57-9E4FA43993A8}" srcOrd="2" destOrd="0" presId="urn:microsoft.com/office/officeart/2005/8/layout/vList2"/>
    <dgm:cxn modelId="{AE81F5CD-160B-4DBA-96B0-875231338CA7}" type="presParOf" srcId="{8064AB8B-B1E6-42CF-A89A-7021FD46964C}" destId="{2A05CBA3-B92F-4C44-8297-514E1326C225}" srcOrd="3" destOrd="0" presId="urn:microsoft.com/office/officeart/2005/8/layout/vList2"/>
    <dgm:cxn modelId="{FE0EA424-0206-4E2F-9DF7-DB797300291D}" type="presParOf" srcId="{8064AB8B-B1E6-42CF-A89A-7021FD46964C}" destId="{4C6F6304-D35C-4F16-B015-34BABF215D83}" srcOrd="4" destOrd="0" presId="urn:microsoft.com/office/officeart/2005/8/layout/vList2"/>
    <dgm:cxn modelId="{D117D31D-254B-4F80-AE9C-A70B625A16F2}" type="presParOf" srcId="{8064AB8B-B1E6-42CF-A89A-7021FD46964C}" destId="{09D83EFA-93B6-482D-8D7C-310CDD1AF5C3}" srcOrd="5" destOrd="0" presId="urn:microsoft.com/office/officeart/2005/8/layout/vList2"/>
    <dgm:cxn modelId="{7E5FFD12-8520-47B7-87FD-66162294C92C}" type="presParOf" srcId="{8064AB8B-B1E6-42CF-A89A-7021FD46964C}" destId="{EB0E332D-1E1A-428B-9041-FD5514E3484A}" srcOrd="6" destOrd="0" presId="urn:microsoft.com/office/officeart/2005/8/layout/vList2"/>
    <dgm:cxn modelId="{5846F1E8-7CA4-47A3-8B00-6CE14AD87282}" type="presParOf" srcId="{8064AB8B-B1E6-42CF-A89A-7021FD46964C}" destId="{E6B26B53-3E9F-4EED-A980-7C733547943E}" srcOrd="7" destOrd="0" presId="urn:microsoft.com/office/officeart/2005/8/layout/vList2"/>
    <dgm:cxn modelId="{F85FE250-AEF6-49A6-811B-7BF353FE6C0F}" type="presParOf" srcId="{8064AB8B-B1E6-42CF-A89A-7021FD46964C}" destId="{7BA6484C-6D50-498B-A1BC-9A146C7A3A7E}" srcOrd="8" destOrd="0" presId="urn:microsoft.com/office/officeart/2005/8/layout/vList2"/>
    <dgm:cxn modelId="{119FF4F6-968D-4447-9CEE-3F2F7E0D0928}" type="presParOf" srcId="{8064AB8B-B1E6-42CF-A89A-7021FD46964C}" destId="{CA054140-E833-43C0-A870-89325F184F16}" srcOrd="9" destOrd="0" presId="urn:microsoft.com/office/officeart/2005/8/layout/vList2"/>
    <dgm:cxn modelId="{26AA5E9E-871C-4592-9031-D3A00AEFEF1B}" type="presParOf" srcId="{8064AB8B-B1E6-42CF-A89A-7021FD46964C}" destId="{537EE18B-D1F1-4BE9-A5A9-5680B6882E18}" srcOrd="10" destOrd="0" presId="urn:microsoft.com/office/officeart/2005/8/layout/vList2"/>
    <dgm:cxn modelId="{9D12E955-2B81-49E9-B7E5-EC048F03459D}" type="presParOf" srcId="{8064AB8B-B1E6-42CF-A89A-7021FD46964C}" destId="{14F2579F-5942-43E2-9734-3A0422ED3D7F}" srcOrd="11" destOrd="0" presId="urn:microsoft.com/office/officeart/2005/8/layout/vList2"/>
    <dgm:cxn modelId="{47F484E1-C3CF-462C-9A9E-045C69E2E799}" type="presParOf" srcId="{8064AB8B-B1E6-42CF-A89A-7021FD46964C}" destId="{904148E2-E7DC-4DF1-85AF-C26924E631BA}"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68BCEC4-57A5-4778-8A96-05211BA65C46}"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8874099E-4A8E-4877-B24E-445287AE233E}">
      <dgm:prSet/>
      <dgm:spPr/>
      <dgm:t>
        <a:bodyPr/>
        <a:lstStyle/>
        <a:p>
          <a:pPr rtl="0"/>
          <a:r>
            <a:rPr lang="en-CA" dirty="0"/>
            <a:t>Graphical user interface (GUI)</a:t>
          </a:r>
        </a:p>
      </dgm:t>
    </dgm:pt>
    <dgm:pt modelId="{6304B98C-2934-4078-A5CE-7B0F60755B12}" type="parTrans" cxnId="{2AFCEFA2-F875-4A9B-80AC-51552DE5B2A3}">
      <dgm:prSet/>
      <dgm:spPr/>
      <dgm:t>
        <a:bodyPr/>
        <a:lstStyle/>
        <a:p>
          <a:endParaRPr lang="en-US"/>
        </a:p>
      </dgm:t>
    </dgm:pt>
    <dgm:pt modelId="{B34775D3-E466-41F0-92E1-697BCC6C8E41}" type="sibTrans" cxnId="{2AFCEFA2-F875-4A9B-80AC-51552DE5B2A3}">
      <dgm:prSet/>
      <dgm:spPr/>
      <dgm:t>
        <a:bodyPr/>
        <a:lstStyle/>
        <a:p>
          <a:endParaRPr lang="en-US"/>
        </a:p>
      </dgm:t>
    </dgm:pt>
    <dgm:pt modelId="{0712366D-EB40-4D91-8DD6-3E97BDF7AE4A}">
      <dgm:prSet/>
      <dgm:spPr/>
      <dgm:t>
        <a:bodyPr/>
        <a:lstStyle/>
        <a:p>
          <a:pPr rtl="0"/>
          <a:r>
            <a:rPr lang="en-CA"/>
            <a:t>Geographical information system (GIS)</a:t>
          </a:r>
        </a:p>
      </dgm:t>
    </dgm:pt>
    <dgm:pt modelId="{BAE5DF3B-E5FA-4C84-ADAE-5F40A42119B4}" type="parTrans" cxnId="{723013BE-4993-413F-A4CF-40F991004DD0}">
      <dgm:prSet/>
      <dgm:spPr/>
      <dgm:t>
        <a:bodyPr/>
        <a:lstStyle/>
        <a:p>
          <a:endParaRPr lang="en-US"/>
        </a:p>
      </dgm:t>
    </dgm:pt>
    <dgm:pt modelId="{509AD507-EFEE-432E-9F67-089C50873031}" type="sibTrans" cxnId="{723013BE-4993-413F-A4CF-40F991004DD0}">
      <dgm:prSet/>
      <dgm:spPr/>
      <dgm:t>
        <a:bodyPr/>
        <a:lstStyle/>
        <a:p>
          <a:endParaRPr lang="en-US"/>
        </a:p>
      </dgm:t>
    </dgm:pt>
    <dgm:pt modelId="{75870260-89AE-44CA-93BA-E4D251FC6267}">
      <dgm:prSet/>
      <dgm:spPr/>
      <dgm:t>
        <a:bodyPr/>
        <a:lstStyle/>
        <a:p>
          <a:pPr rtl="0"/>
          <a:r>
            <a:rPr lang="en-CA"/>
            <a:t>Water supply sources</a:t>
          </a:r>
        </a:p>
      </dgm:t>
    </dgm:pt>
    <dgm:pt modelId="{313A87B1-A324-4484-9B23-36B2CB90EDA8}" type="parTrans" cxnId="{FB88FB20-3295-4D4C-94A4-B35BF4FEE59F}">
      <dgm:prSet/>
      <dgm:spPr/>
      <dgm:t>
        <a:bodyPr/>
        <a:lstStyle/>
        <a:p>
          <a:endParaRPr lang="en-US"/>
        </a:p>
      </dgm:t>
    </dgm:pt>
    <dgm:pt modelId="{6672D573-8B41-4E67-9572-8DC915ED4412}" type="sibTrans" cxnId="{FB88FB20-3295-4D4C-94A4-B35BF4FEE59F}">
      <dgm:prSet/>
      <dgm:spPr/>
      <dgm:t>
        <a:bodyPr/>
        <a:lstStyle/>
        <a:p>
          <a:endParaRPr lang="en-US"/>
        </a:p>
      </dgm:t>
    </dgm:pt>
    <dgm:pt modelId="{D093F84C-D7CC-48EB-ACE7-1B0B0C99CACA}">
      <dgm:prSet/>
      <dgm:spPr/>
      <dgm:t>
        <a:bodyPr/>
        <a:lstStyle/>
        <a:p>
          <a:pPr rtl="0"/>
          <a:r>
            <a:rPr lang="en-CA"/>
            <a:t>Water demand sites</a:t>
          </a:r>
        </a:p>
      </dgm:t>
    </dgm:pt>
    <dgm:pt modelId="{8B5E1069-FB3F-433C-B126-FA0657C716D2}" type="parTrans" cxnId="{35A49BCD-BF12-41EB-A800-2086970C7864}">
      <dgm:prSet/>
      <dgm:spPr/>
      <dgm:t>
        <a:bodyPr/>
        <a:lstStyle/>
        <a:p>
          <a:endParaRPr lang="en-US"/>
        </a:p>
      </dgm:t>
    </dgm:pt>
    <dgm:pt modelId="{10C6355C-00E5-41E6-9B79-FE57F51ADA08}" type="sibTrans" cxnId="{35A49BCD-BF12-41EB-A800-2086970C7864}">
      <dgm:prSet/>
      <dgm:spPr/>
      <dgm:t>
        <a:bodyPr/>
        <a:lstStyle/>
        <a:p>
          <a:endParaRPr lang="en-US"/>
        </a:p>
      </dgm:t>
    </dgm:pt>
    <dgm:pt modelId="{03FBEB08-7CDF-48D5-B9E1-F664775319AD}">
      <dgm:prSet/>
      <dgm:spPr/>
      <dgm:t>
        <a:bodyPr/>
        <a:lstStyle/>
        <a:p>
          <a:pPr rtl="0"/>
          <a:r>
            <a:rPr lang="en-CA"/>
            <a:t>Demand site activity </a:t>
          </a:r>
        </a:p>
      </dgm:t>
    </dgm:pt>
    <dgm:pt modelId="{ECF79A2E-5D9D-428C-904E-F470249BC2F1}" type="parTrans" cxnId="{E8ADEA43-4A7B-4C88-8F45-08316072F41D}">
      <dgm:prSet/>
      <dgm:spPr/>
      <dgm:t>
        <a:bodyPr/>
        <a:lstStyle/>
        <a:p>
          <a:endParaRPr lang="en-US"/>
        </a:p>
      </dgm:t>
    </dgm:pt>
    <dgm:pt modelId="{E5DF8742-A790-4008-A775-A84A3A178C41}" type="sibTrans" cxnId="{E8ADEA43-4A7B-4C88-8F45-08316072F41D}">
      <dgm:prSet/>
      <dgm:spPr/>
      <dgm:t>
        <a:bodyPr/>
        <a:lstStyle/>
        <a:p>
          <a:endParaRPr lang="en-US"/>
        </a:p>
      </dgm:t>
    </dgm:pt>
    <dgm:pt modelId="{0256FC45-2188-4B93-AE22-5918B8672FE5}">
      <dgm:prSet/>
      <dgm:spPr/>
      <dgm:t>
        <a:bodyPr/>
        <a:lstStyle/>
        <a:p>
          <a:pPr rtl="0"/>
          <a:r>
            <a:rPr lang="en-CA"/>
            <a:t>Water-use intensities</a:t>
          </a:r>
        </a:p>
      </dgm:t>
    </dgm:pt>
    <dgm:pt modelId="{0F69EC3B-F577-4D05-8D29-442D399F0987}" type="parTrans" cxnId="{D079522A-BD97-48A2-812F-1EAAF972D021}">
      <dgm:prSet/>
      <dgm:spPr/>
      <dgm:t>
        <a:bodyPr/>
        <a:lstStyle/>
        <a:p>
          <a:endParaRPr lang="en-US"/>
        </a:p>
      </dgm:t>
    </dgm:pt>
    <dgm:pt modelId="{39DE0CCE-4E96-4618-A3A0-38C525954FBC}" type="sibTrans" cxnId="{D079522A-BD97-48A2-812F-1EAAF972D021}">
      <dgm:prSet/>
      <dgm:spPr/>
      <dgm:t>
        <a:bodyPr/>
        <a:lstStyle/>
        <a:p>
          <a:endParaRPr lang="en-US"/>
        </a:p>
      </dgm:t>
    </dgm:pt>
    <dgm:pt modelId="{7BCA8635-1F16-44D0-9255-09C4BF62E841}">
      <dgm:prSet/>
      <dgm:spPr/>
      <dgm:t>
        <a:bodyPr/>
        <a:lstStyle/>
        <a:p>
          <a:pPr rtl="0"/>
          <a:r>
            <a:rPr lang="en-CA"/>
            <a:t>Optimization</a:t>
          </a:r>
        </a:p>
      </dgm:t>
    </dgm:pt>
    <dgm:pt modelId="{43E96B2A-1CF4-4681-A2D1-50258CC5B49D}" type="parTrans" cxnId="{B5C85FEF-11C1-40EF-BE8F-D9E6FE050F6B}">
      <dgm:prSet/>
      <dgm:spPr/>
      <dgm:t>
        <a:bodyPr/>
        <a:lstStyle/>
        <a:p>
          <a:endParaRPr lang="en-US"/>
        </a:p>
      </dgm:t>
    </dgm:pt>
    <dgm:pt modelId="{BF2E0AA6-B42A-4233-A51A-EA863D35A4F6}" type="sibTrans" cxnId="{B5C85FEF-11C1-40EF-BE8F-D9E6FE050F6B}">
      <dgm:prSet/>
      <dgm:spPr/>
      <dgm:t>
        <a:bodyPr/>
        <a:lstStyle/>
        <a:p>
          <a:endParaRPr lang="en-US"/>
        </a:p>
      </dgm:t>
    </dgm:pt>
    <dgm:pt modelId="{24F8199D-843B-4BB6-BA2C-19C2743E62E4}">
      <dgm:prSet/>
      <dgm:spPr/>
      <dgm:t>
        <a:bodyPr/>
        <a:lstStyle/>
        <a:p>
          <a:pPr rtl="0"/>
          <a:r>
            <a:rPr lang="en-CA"/>
            <a:t>Scenario analysis</a:t>
          </a:r>
        </a:p>
      </dgm:t>
    </dgm:pt>
    <dgm:pt modelId="{717F423A-D34F-48BE-B35C-98A8F7C1192E}" type="parTrans" cxnId="{EE4B3341-F3E1-416C-864C-68387009ABBA}">
      <dgm:prSet/>
      <dgm:spPr/>
      <dgm:t>
        <a:bodyPr/>
        <a:lstStyle/>
        <a:p>
          <a:endParaRPr lang="en-US"/>
        </a:p>
      </dgm:t>
    </dgm:pt>
    <dgm:pt modelId="{B640B0CB-BEEB-42A9-9FE8-1B5412F3BC0A}" type="sibTrans" cxnId="{EE4B3341-F3E1-416C-864C-68387009ABBA}">
      <dgm:prSet/>
      <dgm:spPr/>
      <dgm:t>
        <a:bodyPr/>
        <a:lstStyle/>
        <a:p>
          <a:endParaRPr lang="en-US"/>
        </a:p>
      </dgm:t>
    </dgm:pt>
    <dgm:pt modelId="{D5489347-1B70-4F61-AAA9-FA09A561DAD5}" type="pres">
      <dgm:prSet presAssocID="{368BCEC4-57A5-4778-8A96-05211BA65C46}" presName="linear" presStyleCnt="0">
        <dgm:presLayoutVars>
          <dgm:animLvl val="lvl"/>
          <dgm:resizeHandles val="exact"/>
        </dgm:presLayoutVars>
      </dgm:prSet>
      <dgm:spPr/>
    </dgm:pt>
    <dgm:pt modelId="{3FB78498-B77D-46DD-8C09-8EAF7740D894}" type="pres">
      <dgm:prSet presAssocID="{8874099E-4A8E-4877-B24E-445287AE233E}" presName="parentText" presStyleLbl="node1" presStyleIdx="0" presStyleCnt="8">
        <dgm:presLayoutVars>
          <dgm:chMax val="0"/>
          <dgm:bulletEnabled val="1"/>
        </dgm:presLayoutVars>
      </dgm:prSet>
      <dgm:spPr/>
    </dgm:pt>
    <dgm:pt modelId="{FC639F43-AD51-4980-B0E9-F245CCF39A6C}" type="pres">
      <dgm:prSet presAssocID="{B34775D3-E466-41F0-92E1-697BCC6C8E41}" presName="spacer" presStyleCnt="0"/>
      <dgm:spPr/>
    </dgm:pt>
    <dgm:pt modelId="{F1213703-CFC1-463C-9FFF-51487EEB1160}" type="pres">
      <dgm:prSet presAssocID="{0712366D-EB40-4D91-8DD6-3E97BDF7AE4A}" presName="parentText" presStyleLbl="node1" presStyleIdx="1" presStyleCnt="8">
        <dgm:presLayoutVars>
          <dgm:chMax val="0"/>
          <dgm:bulletEnabled val="1"/>
        </dgm:presLayoutVars>
      </dgm:prSet>
      <dgm:spPr/>
    </dgm:pt>
    <dgm:pt modelId="{493BD1B4-CDF5-4726-941E-852C4089DFCF}" type="pres">
      <dgm:prSet presAssocID="{509AD507-EFEE-432E-9F67-089C50873031}" presName="spacer" presStyleCnt="0"/>
      <dgm:spPr/>
    </dgm:pt>
    <dgm:pt modelId="{8FF006B9-AC07-438F-95FB-13E3A067C89C}" type="pres">
      <dgm:prSet presAssocID="{75870260-89AE-44CA-93BA-E4D251FC6267}" presName="parentText" presStyleLbl="node1" presStyleIdx="2" presStyleCnt="8">
        <dgm:presLayoutVars>
          <dgm:chMax val="0"/>
          <dgm:bulletEnabled val="1"/>
        </dgm:presLayoutVars>
      </dgm:prSet>
      <dgm:spPr/>
    </dgm:pt>
    <dgm:pt modelId="{1EC89994-7D65-44E4-9180-1D26E52D57EE}" type="pres">
      <dgm:prSet presAssocID="{6672D573-8B41-4E67-9572-8DC915ED4412}" presName="spacer" presStyleCnt="0"/>
      <dgm:spPr/>
    </dgm:pt>
    <dgm:pt modelId="{0DCD3CA7-3F45-4F98-A7CD-71BEDF7867EB}" type="pres">
      <dgm:prSet presAssocID="{D093F84C-D7CC-48EB-ACE7-1B0B0C99CACA}" presName="parentText" presStyleLbl="node1" presStyleIdx="3" presStyleCnt="8">
        <dgm:presLayoutVars>
          <dgm:chMax val="0"/>
          <dgm:bulletEnabled val="1"/>
        </dgm:presLayoutVars>
      </dgm:prSet>
      <dgm:spPr/>
    </dgm:pt>
    <dgm:pt modelId="{72208367-E648-459E-9C81-C87C0316CF13}" type="pres">
      <dgm:prSet presAssocID="{10C6355C-00E5-41E6-9B79-FE57F51ADA08}" presName="spacer" presStyleCnt="0"/>
      <dgm:spPr/>
    </dgm:pt>
    <dgm:pt modelId="{710195F7-BA07-4361-B05E-12291FBAC7AE}" type="pres">
      <dgm:prSet presAssocID="{03FBEB08-7CDF-48D5-B9E1-F664775319AD}" presName="parentText" presStyleLbl="node1" presStyleIdx="4" presStyleCnt="8">
        <dgm:presLayoutVars>
          <dgm:chMax val="0"/>
          <dgm:bulletEnabled val="1"/>
        </dgm:presLayoutVars>
      </dgm:prSet>
      <dgm:spPr/>
    </dgm:pt>
    <dgm:pt modelId="{F7150E25-2226-40E1-8F22-A5AF741DD279}" type="pres">
      <dgm:prSet presAssocID="{E5DF8742-A790-4008-A775-A84A3A178C41}" presName="spacer" presStyleCnt="0"/>
      <dgm:spPr/>
    </dgm:pt>
    <dgm:pt modelId="{A0464E45-CB2E-4B07-93A9-4CDE26DFA8D9}" type="pres">
      <dgm:prSet presAssocID="{0256FC45-2188-4B93-AE22-5918B8672FE5}" presName="parentText" presStyleLbl="node1" presStyleIdx="5" presStyleCnt="8">
        <dgm:presLayoutVars>
          <dgm:chMax val="0"/>
          <dgm:bulletEnabled val="1"/>
        </dgm:presLayoutVars>
      </dgm:prSet>
      <dgm:spPr/>
    </dgm:pt>
    <dgm:pt modelId="{1F1771D8-0132-47EA-BD55-13C999B9556E}" type="pres">
      <dgm:prSet presAssocID="{39DE0CCE-4E96-4618-A3A0-38C525954FBC}" presName="spacer" presStyleCnt="0"/>
      <dgm:spPr/>
    </dgm:pt>
    <dgm:pt modelId="{6F55A21E-6A2D-4AB2-9983-97A6F7A55700}" type="pres">
      <dgm:prSet presAssocID="{7BCA8635-1F16-44D0-9255-09C4BF62E841}" presName="parentText" presStyleLbl="node1" presStyleIdx="6" presStyleCnt="8">
        <dgm:presLayoutVars>
          <dgm:chMax val="0"/>
          <dgm:bulletEnabled val="1"/>
        </dgm:presLayoutVars>
      </dgm:prSet>
      <dgm:spPr/>
    </dgm:pt>
    <dgm:pt modelId="{798CD781-4ACE-4AA3-8A3D-A3B1BE34DDD9}" type="pres">
      <dgm:prSet presAssocID="{BF2E0AA6-B42A-4233-A51A-EA863D35A4F6}" presName="spacer" presStyleCnt="0"/>
      <dgm:spPr/>
    </dgm:pt>
    <dgm:pt modelId="{FE1BF89C-B00E-425E-A7B6-4C79F60ADF2A}" type="pres">
      <dgm:prSet presAssocID="{24F8199D-843B-4BB6-BA2C-19C2743E62E4}" presName="parentText" presStyleLbl="node1" presStyleIdx="7" presStyleCnt="8">
        <dgm:presLayoutVars>
          <dgm:chMax val="0"/>
          <dgm:bulletEnabled val="1"/>
        </dgm:presLayoutVars>
      </dgm:prSet>
      <dgm:spPr/>
    </dgm:pt>
  </dgm:ptLst>
  <dgm:cxnLst>
    <dgm:cxn modelId="{0316D808-9891-4DB7-A46F-CD7D42C1BD8C}" type="presOf" srcId="{8874099E-4A8E-4877-B24E-445287AE233E}" destId="{3FB78498-B77D-46DD-8C09-8EAF7740D894}" srcOrd="0" destOrd="0" presId="urn:microsoft.com/office/officeart/2005/8/layout/vList2"/>
    <dgm:cxn modelId="{FB88FB20-3295-4D4C-94A4-B35BF4FEE59F}" srcId="{368BCEC4-57A5-4778-8A96-05211BA65C46}" destId="{75870260-89AE-44CA-93BA-E4D251FC6267}" srcOrd="2" destOrd="0" parTransId="{313A87B1-A324-4484-9B23-36B2CB90EDA8}" sibTransId="{6672D573-8B41-4E67-9572-8DC915ED4412}"/>
    <dgm:cxn modelId="{D079522A-BD97-48A2-812F-1EAAF972D021}" srcId="{368BCEC4-57A5-4778-8A96-05211BA65C46}" destId="{0256FC45-2188-4B93-AE22-5918B8672FE5}" srcOrd="5" destOrd="0" parTransId="{0F69EC3B-F577-4D05-8D29-442D399F0987}" sibTransId="{39DE0CCE-4E96-4618-A3A0-38C525954FBC}"/>
    <dgm:cxn modelId="{EE4B3341-F3E1-416C-864C-68387009ABBA}" srcId="{368BCEC4-57A5-4778-8A96-05211BA65C46}" destId="{24F8199D-843B-4BB6-BA2C-19C2743E62E4}" srcOrd="7" destOrd="0" parTransId="{717F423A-D34F-48BE-B35C-98A8F7C1192E}" sibTransId="{B640B0CB-BEEB-42A9-9FE8-1B5412F3BC0A}"/>
    <dgm:cxn modelId="{E8ADEA43-4A7B-4C88-8F45-08316072F41D}" srcId="{368BCEC4-57A5-4778-8A96-05211BA65C46}" destId="{03FBEB08-7CDF-48D5-B9E1-F664775319AD}" srcOrd="4" destOrd="0" parTransId="{ECF79A2E-5D9D-428C-904E-F470249BC2F1}" sibTransId="{E5DF8742-A790-4008-A775-A84A3A178C41}"/>
    <dgm:cxn modelId="{139C7064-2640-4B02-B463-A5C2A73A7B89}" type="presOf" srcId="{24F8199D-843B-4BB6-BA2C-19C2743E62E4}" destId="{FE1BF89C-B00E-425E-A7B6-4C79F60ADF2A}" srcOrd="0" destOrd="0" presId="urn:microsoft.com/office/officeart/2005/8/layout/vList2"/>
    <dgm:cxn modelId="{166F606B-3841-4239-BF3A-733DB5264C56}" type="presOf" srcId="{7BCA8635-1F16-44D0-9255-09C4BF62E841}" destId="{6F55A21E-6A2D-4AB2-9983-97A6F7A55700}" srcOrd="0" destOrd="0" presId="urn:microsoft.com/office/officeart/2005/8/layout/vList2"/>
    <dgm:cxn modelId="{8427A559-EFFE-4303-9DE2-417C3FDACFCC}" type="presOf" srcId="{368BCEC4-57A5-4778-8A96-05211BA65C46}" destId="{D5489347-1B70-4F61-AAA9-FA09A561DAD5}" srcOrd="0" destOrd="0" presId="urn:microsoft.com/office/officeart/2005/8/layout/vList2"/>
    <dgm:cxn modelId="{AB17CB59-F789-4F4C-9851-245BB5BAEE8C}" type="presOf" srcId="{D093F84C-D7CC-48EB-ACE7-1B0B0C99CACA}" destId="{0DCD3CA7-3F45-4F98-A7CD-71BEDF7867EB}" srcOrd="0" destOrd="0" presId="urn:microsoft.com/office/officeart/2005/8/layout/vList2"/>
    <dgm:cxn modelId="{C838C983-1DE5-4E41-AA83-3E32473BB0D9}" type="presOf" srcId="{75870260-89AE-44CA-93BA-E4D251FC6267}" destId="{8FF006B9-AC07-438F-95FB-13E3A067C89C}" srcOrd="0" destOrd="0" presId="urn:microsoft.com/office/officeart/2005/8/layout/vList2"/>
    <dgm:cxn modelId="{A03B5E8E-0CB4-4C86-8A8D-87ABD419CCCE}" type="presOf" srcId="{0712366D-EB40-4D91-8DD6-3E97BDF7AE4A}" destId="{F1213703-CFC1-463C-9FFF-51487EEB1160}" srcOrd="0" destOrd="0" presId="urn:microsoft.com/office/officeart/2005/8/layout/vList2"/>
    <dgm:cxn modelId="{E430DC9E-2E7F-4D15-A461-7157CA7FE3B6}" type="presOf" srcId="{03FBEB08-7CDF-48D5-B9E1-F664775319AD}" destId="{710195F7-BA07-4361-B05E-12291FBAC7AE}" srcOrd="0" destOrd="0" presId="urn:microsoft.com/office/officeart/2005/8/layout/vList2"/>
    <dgm:cxn modelId="{2AFCEFA2-F875-4A9B-80AC-51552DE5B2A3}" srcId="{368BCEC4-57A5-4778-8A96-05211BA65C46}" destId="{8874099E-4A8E-4877-B24E-445287AE233E}" srcOrd="0" destOrd="0" parTransId="{6304B98C-2934-4078-A5CE-7B0F60755B12}" sibTransId="{B34775D3-E466-41F0-92E1-697BCC6C8E41}"/>
    <dgm:cxn modelId="{723013BE-4993-413F-A4CF-40F991004DD0}" srcId="{368BCEC4-57A5-4778-8A96-05211BA65C46}" destId="{0712366D-EB40-4D91-8DD6-3E97BDF7AE4A}" srcOrd="1" destOrd="0" parTransId="{BAE5DF3B-E5FA-4C84-ADAE-5F40A42119B4}" sibTransId="{509AD507-EFEE-432E-9F67-089C50873031}"/>
    <dgm:cxn modelId="{35A49BCD-BF12-41EB-A800-2086970C7864}" srcId="{368BCEC4-57A5-4778-8A96-05211BA65C46}" destId="{D093F84C-D7CC-48EB-ACE7-1B0B0C99CACA}" srcOrd="3" destOrd="0" parTransId="{8B5E1069-FB3F-433C-B126-FA0657C716D2}" sibTransId="{10C6355C-00E5-41E6-9B79-FE57F51ADA08}"/>
    <dgm:cxn modelId="{B5C85FEF-11C1-40EF-BE8F-D9E6FE050F6B}" srcId="{368BCEC4-57A5-4778-8A96-05211BA65C46}" destId="{7BCA8635-1F16-44D0-9255-09C4BF62E841}" srcOrd="6" destOrd="0" parTransId="{43E96B2A-1CF4-4681-A2D1-50258CC5B49D}" sibTransId="{BF2E0AA6-B42A-4233-A51A-EA863D35A4F6}"/>
    <dgm:cxn modelId="{52DDB7FE-B0DA-46AB-BF17-5972D8ACA37A}" type="presOf" srcId="{0256FC45-2188-4B93-AE22-5918B8672FE5}" destId="{A0464E45-CB2E-4B07-93A9-4CDE26DFA8D9}" srcOrd="0" destOrd="0" presId="urn:microsoft.com/office/officeart/2005/8/layout/vList2"/>
    <dgm:cxn modelId="{AD199CBE-C71F-4473-B764-0129E7AA48D9}" type="presParOf" srcId="{D5489347-1B70-4F61-AAA9-FA09A561DAD5}" destId="{3FB78498-B77D-46DD-8C09-8EAF7740D894}" srcOrd="0" destOrd="0" presId="urn:microsoft.com/office/officeart/2005/8/layout/vList2"/>
    <dgm:cxn modelId="{D4AFD946-84C0-4306-80AE-24700D7AF460}" type="presParOf" srcId="{D5489347-1B70-4F61-AAA9-FA09A561DAD5}" destId="{FC639F43-AD51-4980-B0E9-F245CCF39A6C}" srcOrd="1" destOrd="0" presId="urn:microsoft.com/office/officeart/2005/8/layout/vList2"/>
    <dgm:cxn modelId="{F0DC2F73-62AE-454E-A463-11B0080CF67D}" type="presParOf" srcId="{D5489347-1B70-4F61-AAA9-FA09A561DAD5}" destId="{F1213703-CFC1-463C-9FFF-51487EEB1160}" srcOrd="2" destOrd="0" presId="urn:microsoft.com/office/officeart/2005/8/layout/vList2"/>
    <dgm:cxn modelId="{486B7763-DF17-48BA-89AF-78972DCED30E}" type="presParOf" srcId="{D5489347-1B70-4F61-AAA9-FA09A561DAD5}" destId="{493BD1B4-CDF5-4726-941E-852C4089DFCF}" srcOrd="3" destOrd="0" presId="urn:microsoft.com/office/officeart/2005/8/layout/vList2"/>
    <dgm:cxn modelId="{64DF88B4-9117-44A3-B3F9-BAB1A14441C6}" type="presParOf" srcId="{D5489347-1B70-4F61-AAA9-FA09A561DAD5}" destId="{8FF006B9-AC07-438F-95FB-13E3A067C89C}" srcOrd="4" destOrd="0" presId="urn:microsoft.com/office/officeart/2005/8/layout/vList2"/>
    <dgm:cxn modelId="{9044BA05-5BA7-4C6D-A6FF-648E76968D53}" type="presParOf" srcId="{D5489347-1B70-4F61-AAA9-FA09A561DAD5}" destId="{1EC89994-7D65-44E4-9180-1D26E52D57EE}" srcOrd="5" destOrd="0" presId="urn:microsoft.com/office/officeart/2005/8/layout/vList2"/>
    <dgm:cxn modelId="{32527588-A9D4-46AE-BECD-CC94E0368FE8}" type="presParOf" srcId="{D5489347-1B70-4F61-AAA9-FA09A561DAD5}" destId="{0DCD3CA7-3F45-4F98-A7CD-71BEDF7867EB}" srcOrd="6" destOrd="0" presId="urn:microsoft.com/office/officeart/2005/8/layout/vList2"/>
    <dgm:cxn modelId="{66679986-EF3E-48BA-B3BF-58C88057D8AC}" type="presParOf" srcId="{D5489347-1B70-4F61-AAA9-FA09A561DAD5}" destId="{72208367-E648-459E-9C81-C87C0316CF13}" srcOrd="7" destOrd="0" presId="urn:microsoft.com/office/officeart/2005/8/layout/vList2"/>
    <dgm:cxn modelId="{FB635B72-493B-4FC2-A0D4-55801B05BEB5}" type="presParOf" srcId="{D5489347-1B70-4F61-AAA9-FA09A561DAD5}" destId="{710195F7-BA07-4361-B05E-12291FBAC7AE}" srcOrd="8" destOrd="0" presId="urn:microsoft.com/office/officeart/2005/8/layout/vList2"/>
    <dgm:cxn modelId="{D0ACFB9C-ACED-4B6E-868B-3DBF8914BF29}" type="presParOf" srcId="{D5489347-1B70-4F61-AAA9-FA09A561DAD5}" destId="{F7150E25-2226-40E1-8F22-A5AF741DD279}" srcOrd="9" destOrd="0" presId="urn:microsoft.com/office/officeart/2005/8/layout/vList2"/>
    <dgm:cxn modelId="{92D06B22-29A3-4AAD-8BBF-6BA05E47143C}" type="presParOf" srcId="{D5489347-1B70-4F61-AAA9-FA09A561DAD5}" destId="{A0464E45-CB2E-4B07-93A9-4CDE26DFA8D9}" srcOrd="10" destOrd="0" presId="urn:microsoft.com/office/officeart/2005/8/layout/vList2"/>
    <dgm:cxn modelId="{7E8B6F2F-38D6-4D5B-8A62-D98FA5BD3A8D}" type="presParOf" srcId="{D5489347-1B70-4F61-AAA9-FA09A561DAD5}" destId="{1F1771D8-0132-47EA-BD55-13C999B9556E}" srcOrd="11" destOrd="0" presId="urn:microsoft.com/office/officeart/2005/8/layout/vList2"/>
    <dgm:cxn modelId="{33DB5676-9159-442E-97A3-C044D0DA9BA1}" type="presParOf" srcId="{D5489347-1B70-4F61-AAA9-FA09A561DAD5}" destId="{6F55A21E-6A2D-4AB2-9983-97A6F7A55700}" srcOrd="12" destOrd="0" presId="urn:microsoft.com/office/officeart/2005/8/layout/vList2"/>
    <dgm:cxn modelId="{A907E47A-5CD8-46BB-9D36-311CB1A14ED8}" type="presParOf" srcId="{D5489347-1B70-4F61-AAA9-FA09A561DAD5}" destId="{798CD781-4ACE-4AA3-8A3D-A3B1BE34DDD9}" srcOrd="13" destOrd="0" presId="urn:microsoft.com/office/officeart/2005/8/layout/vList2"/>
    <dgm:cxn modelId="{CE70BBD8-5EA9-4613-8D5E-103E44D6AE46}" type="presParOf" srcId="{D5489347-1B70-4F61-AAA9-FA09A561DAD5}" destId="{FE1BF89C-B00E-425E-A7B6-4C79F60ADF2A}"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68BCEC4-57A5-4778-8A96-05211BA65C46}"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8874099E-4A8E-4877-B24E-445287AE233E}">
      <dgm:prSet/>
      <dgm:spPr/>
      <dgm:t>
        <a:bodyPr/>
        <a:lstStyle/>
        <a:p>
          <a:pPr rtl="0"/>
          <a:r>
            <a:rPr lang="en-CA" dirty="0"/>
            <a:t>Graphical user interface (GUI)</a:t>
          </a:r>
        </a:p>
      </dgm:t>
    </dgm:pt>
    <dgm:pt modelId="{6304B98C-2934-4078-A5CE-7B0F60755B12}" type="parTrans" cxnId="{2AFCEFA2-F875-4A9B-80AC-51552DE5B2A3}">
      <dgm:prSet/>
      <dgm:spPr/>
      <dgm:t>
        <a:bodyPr/>
        <a:lstStyle/>
        <a:p>
          <a:endParaRPr lang="en-US"/>
        </a:p>
      </dgm:t>
    </dgm:pt>
    <dgm:pt modelId="{B34775D3-E466-41F0-92E1-697BCC6C8E41}" type="sibTrans" cxnId="{2AFCEFA2-F875-4A9B-80AC-51552DE5B2A3}">
      <dgm:prSet/>
      <dgm:spPr/>
      <dgm:t>
        <a:bodyPr/>
        <a:lstStyle/>
        <a:p>
          <a:endParaRPr lang="en-US"/>
        </a:p>
      </dgm:t>
    </dgm:pt>
    <dgm:pt modelId="{0712366D-EB40-4D91-8DD6-3E97BDF7AE4A}">
      <dgm:prSet/>
      <dgm:spPr/>
      <dgm:t>
        <a:bodyPr/>
        <a:lstStyle/>
        <a:p>
          <a:pPr rtl="0"/>
          <a:r>
            <a:rPr lang="en-CA"/>
            <a:t>Geographical information system (GIS)</a:t>
          </a:r>
        </a:p>
      </dgm:t>
    </dgm:pt>
    <dgm:pt modelId="{BAE5DF3B-E5FA-4C84-ADAE-5F40A42119B4}" type="parTrans" cxnId="{723013BE-4993-413F-A4CF-40F991004DD0}">
      <dgm:prSet/>
      <dgm:spPr/>
      <dgm:t>
        <a:bodyPr/>
        <a:lstStyle/>
        <a:p>
          <a:endParaRPr lang="en-US"/>
        </a:p>
      </dgm:t>
    </dgm:pt>
    <dgm:pt modelId="{509AD507-EFEE-432E-9F67-089C50873031}" type="sibTrans" cxnId="{723013BE-4993-413F-A4CF-40F991004DD0}">
      <dgm:prSet/>
      <dgm:spPr/>
      <dgm:t>
        <a:bodyPr/>
        <a:lstStyle/>
        <a:p>
          <a:endParaRPr lang="en-US"/>
        </a:p>
      </dgm:t>
    </dgm:pt>
    <dgm:pt modelId="{75870260-89AE-44CA-93BA-E4D251FC6267}">
      <dgm:prSet/>
      <dgm:spPr/>
      <dgm:t>
        <a:bodyPr/>
        <a:lstStyle/>
        <a:p>
          <a:pPr rtl="0"/>
          <a:r>
            <a:rPr lang="en-CA"/>
            <a:t>Water supply sources</a:t>
          </a:r>
        </a:p>
      </dgm:t>
    </dgm:pt>
    <dgm:pt modelId="{313A87B1-A324-4484-9B23-36B2CB90EDA8}" type="parTrans" cxnId="{FB88FB20-3295-4D4C-94A4-B35BF4FEE59F}">
      <dgm:prSet/>
      <dgm:spPr/>
      <dgm:t>
        <a:bodyPr/>
        <a:lstStyle/>
        <a:p>
          <a:endParaRPr lang="en-US"/>
        </a:p>
      </dgm:t>
    </dgm:pt>
    <dgm:pt modelId="{6672D573-8B41-4E67-9572-8DC915ED4412}" type="sibTrans" cxnId="{FB88FB20-3295-4D4C-94A4-B35BF4FEE59F}">
      <dgm:prSet/>
      <dgm:spPr/>
      <dgm:t>
        <a:bodyPr/>
        <a:lstStyle/>
        <a:p>
          <a:endParaRPr lang="en-US"/>
        </a:p>
      </dgm:t>
    </dgm:pt>
    <dgm:pt modelId="{D093F84C-D7CC-48EB-ACE7-1B0B0C99CACA}">
      <dgm:prSet/>
      <dgm:spPr/>
      <dgm:t>
        <a:bodyPr/>
        <a:lstStyle/>
        <a:p>
          <a:pPr rtl="0"/>
          <a:r>
            <a:rPr lang="en-CA"/>
            <a:t>Water demand sites</a:t>
          </a:r>
        </a:p>
      </dgm:t>
    </dgm:pt>
    <dgm:pt modelId="{8B5E1069-FB3F-433C-B126-FA0657C716D2}" type="parTrans" cxnId="{35A49BCD-BF12-41EB-A800-2086970C7864}">
      <dgm:prSet/>
      <dgm:spPr/>
      <dgm:t>
        <a:bodyPr/>
        <a:lstStyle/>
        <a:p>
          <a:endParaRPr lang="en-US"/>
        </a:p>
      </dgm:t>
    </dgm:pt>
    <dgm:pt modelId="{10C6355C-00E5-41E6-9B79-FE57F51ADA08}" type="sibTrans" cxnId="{35A49BCD-BF12-41EB-A800-2086970C7864}">
      <dgm:prSet/>
      <dgm:spPr/>
      <dgm:t>
        <a:bodyPr/>
        <a:lstStyle/>
        <a:p>
          <a:endParaRPr lang="en-US"/>
        </a:p>
      </dgm:t>
    </dgm:pt>
    <dgm:pt modelId="{03FBEB08-7CDF-48D5-B9E1-F664775319AD}">
      <dgm:prSet/>
      <dgm:spPr/>
      <dgm:t>
        <a:bodyPr/>
        <a:lstStyle/>
        <a:p>
          <a:pPr rtl="0"/>
          <a:r>
            <a:rPr lang="en-CA"/>
            <a:t>Demand site activity </a:t>
          </a:r>
        </a:p>
      </dgm:t>
    </dgm:pt>
    <dgm:pt modelId="{ECF79A2E-5D9D-428C-904E-F470249BC2F1}" type="parTrans" cxnId="{E8ADEA43-4A7B-4C88-8F45-08316072F41D}">
      <dgm:prSet/>
      <dgm:spPr/>
      <dgm:t>
        <a:bodyPr/>
        <a:lstStyle/>
        <a:p>
          <a:endParaRPr lang="en-US"/>
        </a:p>
      </dgm:t>
    </dgm:pt>
    <dgm:pt modelId="{E5DF8742-A790-4008-A775-A84A3A178C41}" type="sibTrans" cxnId="{E8ADEA43-4A7B-4C88-8F45-08316072F41D}">
      <dgm:prSet/>
      <dgm:spPr/>
      <dgm:t>
        <a:bodyPr/>
        <a:lstStyle/>
        <a:p>
          <a:endParaRPr lang="en-US"/>
        </a:p>
      </dgm:t>
    </dgm:pt>
    <dgm:pt modelId="{0256FC45-2188-4B93-AE22-5918B8672FE5}">
      <dgm:prSet/>
      <dgm:spPr/>
      <dgm:t>
        <a:bodyPr/>
        <a:lstStyle/>
        <a:p>
          <a:pPr rtl="0"/>
          <a:r>
            <a:rPr lang="en-CA"/>
            <a:t>Water-use intensities</a:t>
          </a:r>
        </a:p>
      </dgm:t>
    </dgm:pt>
    <dgm:pt modelId="{0F69EC3B-F577-4D05-8D29-442D399F0987}" type="parTrans" cxnId="{D079522A-BD97-48A2-812F-1EAAF972D021}">
      <dgm:prSet/>
      <dgm:spPr/>
      <dgm:t>
        <a:bodyPr/>
        <a:lstStyle/>
        <a:p>
          <a:endParaRPr lang="en-US"/>
        </a:p>
      </dgm:t>
    </dgm:pt>
    <dgm:pt modelId="{39DE0CCE-4E96-4618-A3A0-38C525954FBC}" type="sibTrans" cxnId="{D079522A-BD97-48A2-812F-1EAAF972D021}">
      <dgm:prSet/>
      <dgm:spPr/>
      <dgm:t>
        <a:bodyPr/>
        <a:lstStyle/>
        <a:p>
          <a:endParaRPr lang="en-US"/>
        </a:p>
      </dgm:t>
    </dgm:pt>
    <dgm:pt modelId="{7BCA8635-1F16-44D0-9255-09C4BF62E841}">
      <dgm:prSet/>
      <dgm:spPr/>
      <dgm:t>
        <a:bodyPr/>
        <a:lstStyle/>
        <a:p>
          <a:pPr rtl="0"/>
          <a:r>
            <a:rPr lang="en-CA"/>
            <a:t>Optimization</a:t>
          </a:r>
        </a:p>
      </dgm:t>
    </dgm:pt>
    <dgm:pt modelId="{43E96B2A-1CF4-4681-A2D1-50258CC5B49D}" type="parTrans" cxnId="{B5C85FEF-11C1-40EF-BE8F-D9E6FE050F6B}">
      <dgm:prSet/>
      <dgm:spPr/>
      <dgm:t>
        <a:bodyPr/>
        <a:lstStyle/>
        <a:p>
          <a:endParaRPr lang="en-US"/>
        </a:p>
      </dgm:t>
    </dgm:pt>
    <dgm:pt modelId="{BF2E0AA6-B42A-4233-A51A-EA863D35A4F6}" type="sibTrans" cxnId="{B5C85FEF-11C1-40EF-BE8F-D9E6FE050F6B}">
      <dgm:prSet/>
      <dgm:spPr/>
      <dgm:t>
        <a:bodyPr/>
        <a:lstStyle/>
        <a:p>
          <a:endParaRPr lang="en-US"/>
        </a:p>
      </dgm:t>
    </dgm:pt>
    <dgm:pt modelId="{24F8199D-843B-4BB6-BA2C-19C2743E62E4}">
      <dgm:prSet/>
      <dgm:spPr/>
      <dgm:t>
        <a:bodyPr/>
        <a:lstStyle/>
        <a:p>
          <a:pPr rtl="0"/>
          <a:r>
            <a:rPr lang="en-CA"/>
            <a:t>Scenario analysis</a:t>
          </a:r>
        </a:p>
      </dgm:t>
    </dgm:pt>
    <dgm:pt modelId="{717F423A-D34F-48BE-B35C-98A8F7C1192E}" type="parTrans" cxnId="{EE4B3341-F3E1-416C-864C-68387009ABBA}">
      <dgm:prSet/>
      <dgm:spPr/>
      <dgm:t>
        <a:bodyPr/>
        <a:lstStyle/>
        <a:p>
          <a:endParaRPr lang="en-US"/>
        </a:p>
      </dgm:t>
    </dgm:pt>
    <dgm:pt modelId="{B640B0CB-BEEB-42A9-9FE8-1B5412F3BC0A}" type="sibTrans" cxnId="{EE4B3341-F3E1-416C-864C-68387009ABBA}">
      <dgm:prSet/>
      <dgm:spPr/>
      <dgm:t>
        <a:bodyPr/>
        <a:lstStyle/>
        <a:p>
          <a:endParaRPr lang="en-US"/>
        </a:p>
      </dgm:t>
    </dgm:pt>
    <dgm:pt modelId="{D5489347-1B70-4F61-AAA9-FA09A561DAD5}" type="pres">
      <dgm:prSet presAssocID="{368BCEC4-57A5-4778-8A96-05211BA65C46}" presName="linear" presStyleCnt="0">
        <dgm:presLayoutVars>
          <dgm:animLvl val="lvl"/>
          <dgm:resizeHandles val="exact"/>
        </dgm:presLayoutVars>
      </dgm:prSet>
      <dgm:spPr/>
    </dgm:pt>
    <dgm:pt modelId="{3FB78498-B77D-46DD-8C09-8EAF7740D894}" type="pres">
      <dgm:prSet presAssocID="{8874099E-4A8E-4877-B24E-445287AE233E}" presName="parentText" presStyleLbl="node1" presStyleIdx="0" presStyleCnt="8">
        <dgm:presLayoutVars>
          <dgm:chMax val="0"/>
          <dgm:bulletEnabled val="1"/>
        </dgm:presLayoutVars>
      </dgm:prSet>
      <dgm:spPr/>
    </dgm:pt>
    <dgm:pt modelId="{FC639F43-AD51-4980-B0E9-F245CCF39A6C}" type="pres">
      <dgm:prSet presAssocID="{B34775D3-E466-41F0-92E1-697BCC6C8E41}" presName="spacer" presStyleCnt="0"/>
      <dgm:spPr/>
    </dgm:pt>
    <dgm:pt modelId="{F1213703-CFC1-463C-9FFF-51487EEB1160}" type="pres">
      <dgm:prSet presAssocID="{0712366D-EB40-4D91-8DD6-3E97BDF7AE4A}" presName="parentText" presStyleLbl="node1" presStyleIdx="1" presStyleCnt="8">
        <dgm:presLayoutVars>
          <dgm:chMax val="0"/>
          <dgm:bulletEnabled val="1"/>
        </dgm:presLayoutVars>
      </dgm:prSet>
      <dgm:spPr/>
    </dgm:pt>
    <dgm:pt modelId="{493BD1B4-CDF5-4726-941E-852C4089DFCF}" type="pres">
      <dgm:prSet presAssocID="{509AD507-EFEE-432E-9F67-089C50873031}" presName="spacer" presStyleCnt="0"/>
      <dgm:spPr/>
    </dgm:pt>
    <dgm:pt modelId="{8FF006B9-AC07-438F-95FB-13E3A067C89C}" type="pres">
      <dgm:prSet presAssocID="{75870260-89AE-44CA-93BA-E4D251FC6267}" presName="parentText" presStyleLbl="node1" presStyleIdx="2" presStyleCnt="8">
        <dgm:presLayoutVars>
          <dgm:chMax val="0"/>
          <dgm:bulletEnabled val="1"/>
        </dgm:presLayoutVars>
      </dgm:prSet>
      <dgm:spPr/>
    </dgm:pt>
    <dgm:pt modelId="{1EC89994-7D65-44E4-9180-1D26E52D57EE}" type="pres">
      <dgm:prSet presAssocID="{6672D573-8B41-4E67-9572-8DC915ED4412}" presName="spacer" presStyleCnt="0"/>
      <dgm:spPr/>
    </dgm:pt>
    <dgm:pt modelId="{0DCD3CA7-3F45-4F98-A7CD-71BEDF7867EB}" type="pres">
      <dgm:prSet presAssocID="{D093F84C-D7CC-48EB-ACE7-1B0B0C99CACA}" presName="parentText" presStyleLbl="node1" presStyleIdx="3" presStyleCnt="8">
        <dgm:presLayoutVars>
          <dgm:chMax val="0"/>
          <dgm:bulletEnabled val="1"/>
        </dgm:presLayoutVars>
      </dgm:prSet>
      <dgm:spPr/>
    </dgm:pt>
    <dgm:pt modelId="{72208367-E648-459E-9C81-C87C0316CF13}" type="pres">
      <dgm:prSet presAssocID="{10C6355C-00E5-41E6-9B79-FE57F51ADA08}" presName="spacer" presStyleCnt="0"/>
      <dgm:spPr/>
    </dgm:pt>
    <dgm:pt modelId="{710195F7-BA07-4361-B05E-12291FBAC7AE}" type="pres">
      <dgm:prSet presAssocID="{03FBEB08-7CDF-48D5-B9E1-F664775319AD}" presName="parentText" presStyleLbl="node1" presStyleIdx="4" presStyleCnt="8">
        <dgm:presLayoutVars>
          <dgm:chMax val="0"/>
          <dgm:bulletEnabled val="1"/>
        </dgm:presLayoutVars>
      </dgm:prSet>
      <dgm:spPr/>
    </dgm:pt>
    <dgm:pt modelId="{F7150E25-2226-40E1-8F22-A5AF741DD279}" type="pres">
      <dgm:prSet presAssocID="{E5DF8742-A790-4008-A775-A84A3A178C41}" presName="spacer" presStyleCnt="0"/>
      <dgm:spPr/>
    </dgm:pt>
    <dgm:pt modelId="{A0464E45-CB2E-4B07-93A9-4CDE26DFA8D9}" type="pres">
      <dgm:prSet presAssocID="{0256FC45-2188-4B93-AE22-5918B8672FE5}" presName="parentText" presStyleLbl="node1" presStyleIdx="5" presStyleCnt="8">
        <dgm:presLayoutVars>
          <dgm:chMax val="0"/>
          <dgm:bulletEnabled val="1"/>
        </dgm:presLayoutVars>
      </dgm:prSet>
      <dgm:spPr/>
    </dgm:pt>
    <dgm:pt modelId="{1F1771D8-0132-47EA-BD55-13C999B9556E}" type="pres">
      <dgm:prSet presAssocID="{39DE0CCE-4E96-4618-A3A0-38C525954FBC}" presName="spacer" presStyleCnt="0"/>
      <dgm:spPr/>
    </dgm:pt>
    <dgm:pt modelId="{6F55A21E-6A2D-4AB2-9983-97A6F7A55700}" type="pres">
      <dgm:prSet presAssocID="{7BCA8635-1F16-44D0-9255-09C4BF62E841}" presName="parentText" presStyleLbl="node1" presStyleIdx="6" presStyleCnt="8">
        <dgm:presLayoutVars>
          <dgm:chMax val="0"/>
          <dgm:bulletEnabled val="1"/>
        </dgm:presLayoutVars>
      </dgm:prSet>
      <dgm:spPr/>
    </dgm:pt>
    <dgm:pt modelId="{798CD781-4ACE-4AA3-8A3D-A3B1BE34DDD9}" type="pres">
      <dgm:prSet presAssocID="{BF2E0AA6-B42A-4233-A51A-EA863D35A4F6}" presName="spacer" presStyleCnt="0"/>
      <dgm:spPr/>
    </dgm:pt>
    <dgm:pt modelId="{FE1BF89C-B00E-425E-A7B6-4C79F60ADF2A}" type="pres">
      <dgm:prSet presAssocID="{24F8199D-843B-4BB6-BA2C-19C2743E62E4}" presName="parentText" presStyleLbl="node1" presStyleIdx="7" presStyleCnt="8">
        <dgm:presLayoutVars>
          <dgm:chMax val="0"/>
          <dgm:bulletEnabled val="1"/>
        </dgm:presLayoutVars>
      </dgm:prSet>
      <dgm:spPr/>
    </dgm:pt>
  </dgm:ptLst>
  <dgm:cxnLst>
    <dgm:cxn modelId="{0316D808-9891-4DB7-A46F-CD7D42C1BD8C}" type="presOf" srcId="{8874099E-4A8E-4877-B24E-445287AE233E}" destId="{3FB78498-B77D-46DD-8C09-8EAF7740D894}" srcOrd="0" destOrd="0" presId="urn:microsoft.com/office/officeart/2005/8/layout/vList2"/>
    <dgm:cxn modelId="{FB88FB20-3295-4D4C-94A4-B35BF4FEE59F}" srcId="{368BCEC4-57A5-4778-8A96-05211BA65C46}" destId="{75870260-89AE-44CA-93BA-E4D251FC6267}" srcOrd="2" destOrd="0" parTransId="{313A87B1-A324-4484-9B23-36B2CB90EDA8}" sibTransId="{6672D573-8B41-4E67-9572-8DC915ED4412}"/>
    <dgm:cxn modelId="{D079522A-BD97-48A2-812F-1EAAF972D021}" srcId="{368BCEC4-57A5-4778-8A96-05211BA65C46}" destId="{0256FC45-2188-4B93-AE22-5918B8672FE5}" srcOrd="5" destOrd="0" parTransId="{0F69EC3B-F577-4D05-8D29-442D399F0987}" sibTransId="{39DE0CCE-4E96-4618-A3A0-38C525954FBC}"/>
    <dgm:cxn modelId="{EE4B3341-F3E1-416C-864C-68387009ABBA}" srcId="{368BCEC4-57A5-4778-8A96-05211BA65C46}" destId="{24F8199D-843B-4BB6-BA2C-19C2743E62E4}" srcOrd="7" destOrd="0" parTransId="{717F423A-D34F-48BE-B35C-98A8F7C1192E}" sibTransId="{B640B0CB-BEEB-42A9-9FE8-1B5412F3BC0A}"/>
    <dgm:cxn modelId="{E8ADEA43-4A7B-4C88-8F45-08316072F41D}" srcId="{368BCEC4-57A5-4778-8A96-05211BA65C46}" destId="{03FBEB08-7CDF-48D5-B9E1-F664775319AD}" srcOrd="4" destOrd="0" parTransId="{ECF79A2E-5D9D-428C-904E-F470249BC2F1}" sibTransId="{E5DF8742-A790-4008-A775-A84A3A178C41}"/>
    <dgm:cxn modelId="{139C7064-2640-4B02-B463-A5C2A73A7B89}" type="presOf" srcId="{24F8199D-843B-4BB6-BA2C-19C2743E62E4}" destId="{FE1BF89C-B00E-425E-A7B6-4C79F60ADF2A}" srcOrd="0" destOrd="0" presId="urn:microsoft.com/office/officeart/2005/8/layout/vList2"/>
    <dgm:cxn modelId="{166F606B-3841-4239-BF3A-733DB5264C56}" type="presOf" srcId="{7BCA8635-1F16-44D0-9255-09C4BF62E841}" destId="{6F55A21E-6A2D-4AB2-9983-97A6F7A55700}" srcOrd="0" destOrd="0" presId="urn:microsoft.com/office/officeart/2005/8/layout/vList2"/>
    <dgm:cxn modelId="{8427A559-EFFE-4303-9DE2-417C3FDACFCC}" type="presOf" srcId="{368BCEC4-57A5-4778-8A96-05211BA65C46}" destId="{D5489347-1B70-4F61-AAA9-FA09A561DAD5}" srcOrd="0" destOrd="0" presId="urn:microsoft.com/office/officeart/2005/8/layout/vList2"/>
    <dgm:cxn modelId="{AB17CB59-F789-4F4C-9851-245BB5BAEE8C}" type="presOf" srcId="{D093F84C-D7CC-48EB-ACE7-1B0B0C99CACA}" destId="{0DCD3CA7-3F45-4F98-A7CD-71BEDF7867EB}" srcOrd="0" destOrd="0" presId="urn:microsoft.com/office/officeart/2005/8/layout/vList2"/>
    <dgm:cxn modelId="{C838C983-1DE5-4E41-AA83-3E32473BB0D9}" type="presOf" srcId="{75870260-89AE-44CA-93BA-E4D251FC6267}" destId="{8FF006B9-AC07-438F-95FB-13E3A067C89C}" srcOrd="0" destOrd="0" presId="urn:microsoft.com/office/officeart/2005/8/layout/vList2"/>
    <dgm:cxn modelId="{A03B5E8E-0CB4-4C86-8A8D-87ABD419CCCE}" type="presOf" srcId="{0712366D-EB40-4D91-8DD6-3E97BDF7AE4A}" destId="{F1213703-CFC1-463C-9FFF-51487EEB1160}" srcOrd="0" destOrd="0" presId="urn:microsoft.com/office/officeart/2005/8/layout/vList2"/>
    <dgm:cxn modelId="{E430DC9E-2E7F-4D15-A461-7157CA7FE3B6}" type="presOf" srcId="{03FBEB08-7CDF-48D5-B9E1-F664775319AD}" destId="{710195F7-BA07-4361-B05E-12291FBAC7AE}" srcOrd="0" destOrd="0" presId="urn:microsoft.com/office/officeart/2005/8/layout/vList2"/>
    <dgm:cxn modelId="{2AFCEFA2-F875-4A9B-80AC-51552DE5B2A3}" srcId="{368BCEC4-57A5-4778-8A96-05211BA65C46}" destId="{8874099E-4A8E-4877-B24E-445287AE233E}" srcOrd="0" destOrd="0" parTransId="{6304B98C-2934-4078-A5CE-7B0F60755B12}" sibTransId="{B34775D3-E466-41F0-92E1-697BCC6C8E41}"/>
    <dgm:cxn modelId="{723013BE-4993-413F-A4CF-40F991004DD0}" srcId="{368BCEC4-57A5-4778-8A96-05211BA65C46}" destId="{0712366D-EB40-4D91-8DD6-3E97BDF7AE4A}" srcOrd="1" destOrd="0" parTransId="{BAE5DF3B-E5FA-4C84-ADAE-5F40A42119B4}" sibTransId="{509AD507-EFEE-432E-9F67-089C50873031}"/>
    <dgm:cxn modelId="{35A49BCD-BF12-41EB-A800-2086970C7864}" srcId="{368BCEC4-57A5-4778-8A96-05211BA65C46}" destId="{D093F84C-D7CC-48EB-ACE7-1B0B0C99CACA}" srcOrd="3" destOrd="0" parTransId="{8B5E1069-FB3F-433C-B126-FA0657C716D2}" sibTransId="{10C6355C-00E5-41E6-9B79-FE57F51ADA08}"/>
    <dgm:cxn modelId="{B5C85FEF-11C1-40EF-BE8F-D9E6FE050F6B}" srcId="{368BCEC4-57A5-4778-8A96-05211BA65C46}" destId="{7BCA8635-1F16-44D0-9255-09C4BF62E841}" srcOrd="6" destOrd="0" parTransId="{43E96B2A-1CF4-4681-A2D1-50258CC5B49D}" sibTransId="{BF2E0AA6-B42A-4233-A51A-EA863D35A4F6}"/>
    <dgm:cxn modelId="{52DDB7FE-B0DA-46AB-BF17-5972D8ACA37A}" type="presOf" srcId="{0256FC45-2188-4B93-AE22-5918B8672FE5}" destId="{A0464E45-CB2E-4B07-93A9-4CDE26DFA8D9}" srcOrd="0" destOrd="0" presId="urn:microsoft.com/office/officeart/2005/8/layout/vList2"/>
    <dgm:cxn modelId="{AD199CBE-C71F-4473-B764-0129E7AA48D9}" type="presParOf" srcId="{D5489347-1B70-4F61-AAA9-FA09A561DAD5}" destId="{3FB78498-B77D-46DD-8C09-8EAF7740D894}" srcOrd="0" destOrd="0" presId="urn:microsoft.com/office/officeart/2005/8/layout/vList2"/>
    <dgm:cxn modelId="{D4AFD946-84C0-4306-80AE-24700D7AF460}" type="presParOf" srcId="{D5489347-1B70-4F61-AAA9-FA09A561DAD5}" destId="{FC639F43-AD51-4980-B0E9-F245CCF39A6C}" srcOrd="1" destOrd="0" presId="urn:microsoft.com/office/officeart/2005/8/layout/vList2"/>
    <dgm:cxn modelId="{F0DC2F73-62AE-454E-A463-11B0080CF67D}" type="presParOf" srcId="{D5489347-1B70-4F61-AAA9-FA09A561DAD5}" destId="{F1213703-CFC1-463C-9FFF-51487EEB1160}" srcOrd="2" destOrd="0" presId="urn:microsoft.com/office/officeart/2005/8/layout/vList2"/>
    <dgm:cxn modelId="{486B7763-DF17-48BA-89AF-78972DCED30E}" type="presParOf" srcId="{D5489347-1B70-4F61-AAA9-FA09A561DAD5}" destId="{493BD1B4-CDF5-4726-941E-852C4089DFCF}" srcOrd="3" destOrd="0" presId="urn:microsoft.com/office/officeart/2005/8/layout/vList2"/>
    <dgm:cxn modelId="{64DF88B4-9117-44A3-B3F9-BAB1A14441C6}" type="presParOf" srcId="{D5489347-1B70-4F61-AAA9-FA09A561DAD5}" destId="{8FF006B9-AC07-438F-95FB-13E3A067C89C}" srcOrd="4" destOrd="0" presId="urn:microsoft.com/office/officeart/2005/8/layout/vList2"/>
    <dgm:cxn modelId="{9044BA05-5BA7-4C6D-A6FF-648E76968D53}" type="presParOf" srcId="{D5489347-1B70-4F61-AAA9-FA09A561DAD5}" destId="{1EC89994-7D65-44E4-9180-1D26E52D57EE}" srcOrd="5" destOrd="0" presId="urn:microsoft.com/office/officeart/2005/8/layout/vList2"/>
    <dgm:cxn modelId="{32527588-A9D4-46AE-BECD-CC94E0368FE8}" type="presParOf" srcId="{D5489347-1B70-4F61-AAA9-FA09A561DAD5}" destId="{0DCD3CA7-3F45-4F98-A7CD-71BEDF7867EB}" srcOrd="6" destOrd="0" presId="urn:microsoft.com/office/officeart/2005/8/layout/vList2"/>
    <dgm:cxn modelId="{66679986-EF3E-48BA-B3BF-58C88057D8AC}" type="presParOf" srcId="{D5489347-1B70-4F61-AAA9-FA09A561DAD5}" destId="{72208367-E648-459E-9C81-C87C0316CF13}" srcOrd="7" destOrd="0" presId="urn:microsoft.com/office/officeart/2005/8/layout/vList2"/>
    <dgm:cxn modelId="{FB635B72-493B-4FC2-A0D4-55801B05BEB5}" type="presParOf" srcId="{D5489347-1B70-4F61-AAA9-FA09A561DAD5}" destId="{710195F7-BA07-4361-B05E-12291FBAC7AE}" srcOrd="8" destOrd="0" presId="urn:microsoft.com/office/officeart/2005/8/layout/vList2"/>
    <dgm:cxn modelId="{D0ACFB9C-ACED-4B6E-868B-3DBF8914BF29}" type="presParOf" srcId="{D5489347-1B70-4F61-AAA9-FA09A561DAD5}" destId="{F7150E25-2226-40E1-8F22-A5AF741DD279}" srcOrd="9" destOrd="0" presId="urn:microsoft.com/office/officeart/2005/8/layout/vList2"/>
    <dgm:cxn modelId="{92D06B22-29A3-4AAD-8BBF-6BA05E47143C}" type="presParOf" srcId="{D5489347-1B70-4F61-AAA9-FA09A561DAD5}" destId="{A0464E45-CB2E-4B07-93A9-4CDE26DFA8D9}" srcOrd="10" destOrd="0" presId="urn:microsoft.com/office/officeart/2005/8/layout/vList2"/>
    <dgm:cxn modelId="{7E8B6F2F-38D6-4D5B-8A62-D98FA5BD3A8D}" type="presParOf" srcId="{D5489347-1B70-4F61-AAA9-FA09A561DAD5}" destId="{1F1771D8-0132-47EA-BD55-13C999B9556E}" srcOrd="11" destOrd="0" presId="urn:microsoft.com/office/officeart/2005/8/layout/vList2"/>
    <dgm:cxn modelId="{33DB5676-9159-442E-97A3-C044D0DA9BA1}" type="presParOf" srcId="{D5489347-1B70-4F61-AAA9-FA09A561DAD5}" destId="{6F55A21E-6A2D-4AB2-9983-97A6F7A55700}" srcOrd="12" destOrd="0" presId="urn:microsoft.com/office/officeart/2005/8/layout/vList2"/>
    <dgm:cxn modelId="{A907E47A-5CD8-46BB-9D36-311CB1A14ED8}" type="presParOf" srcId="{D5489347-1B70-4F61-AAA9-FA09A561DAD5}" destId="{798CD781-4ACE-4AA3-8A3D-A3B1BE34DDD9}" srcOrd="13" destOrd="0" presId="urn:microsoft.com/office/officeart/2005/8/layout/vList2"/>
    <dgm:cxn modelId="{CE70BBD8-5EA9-4613-8D5E-103E44D6AE46}" type="presParOf" srcId="{D5489347-1B70-4F61-AAA9-FA09A561DAD5}" destId="{FE1BF89C-B00E-425E-A7B6-4C79F60ADF2A}"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68BCEC4-57A5-4778-8A96-05211BA65C46}"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8874099E-4A8E-4877-B24E-445287AE233E}">
      <dgm:prSet/>
      <dgm:spPr/>
      <dgm:t>
        <a:bodyPr/>
        <a:lstStyle/>
        <a:p>
          <a:pPr rtl="0"/>
          <a:r>
            <a:rPr lang="en-CA" dirty="0"/>
            <a:t>Graphical user interface (GUI)</a:t>
          </a:r>
        </a:p>
      </dgm:t>
    </dgm:pt>
    <dgm:pt modelId="{6304B98C-2934-4078-A5CE-7B0F60755B12}" type="parTrans" cxnId="{2AFCEFA2-F875-4A9B-80AC-51552DE5B2A3}">
      <dgm:prSet/>
      <dgm:spPr/>
      <dgm:t>
        <a:bodyPr/>
        <a:lstStyle/>
        <a:p>
          <a:endParaRPr lang="en-US"/>
        </a:p>
      </dgm:t>
    </dgm:pt>
    <dgm:pt modelId="{B34775D3-E466-41F0-92E1-697BCC6C8E41}" type="sibTrans" cxnId="{2AFCEFA2-F875-4A9B-80AC-51552DE5B2A3}">
      <dgm:prSet/>
      <dgm:spPr/>
      <dgm:t>
        <a:bodyPr/>
        <a:lstStyle/>
        <a:p>
          <a:endParaRPr lang="en-US"/>
        </a:p>
      </dgm:t>
    </dgm:pt>
    <dgm:pt modelId="{0712366D-EB40-4D91-8DD6-3E97BDF7AE4A}">
      <dgm:prSet/>
      <dgm:spPr/>
      <dgm:t>
        <a:bodyPr/>
        <a:lstStyle/>
        <a:p>
          <a:pPr rtl="0"/>
          <a:r>
            <a:rPr lang="en-CA"/>
            <a:t>Geographical information system (GIS)</a:t>
          </a:r>
        </a:p>
      </dgm:t>
    </dgm:pt>
    <dgm:pt modelId="{BAE5DF3B-E5FA-4C84-ADAE-5F40A42119B4}" type="parTrans" cxnId="{723013BE-4993-413F-A4CF-40F991004DD0}">
      <dgm:prSet/>
      <dgm:spPr/>
      <dgm:t>
        <a:bodyPr/>
        <a:lstStyle/>
        <a:p>
          <a:endParaRPr lang="en-US"/>
        </a:p>
      </dgm:t>
    </dgm:pt>
    <dgm:pt modelId="{509AD507-EFEE-432E-9F67-089C50873031}" type="sibTrans" cxnId="{723013BE-4993-413F-A4CF-40F991004DD0}">
      <dgm:prSet/>
      <dgm:spPr/>
      <dgm:t>
        <a:bodyPr/>
        <a:lstStyle/>
        <a:p>
          <a:endParaRPr lang="en-US"/>
        </a:p>
      </dgm:t>
    </dgm:pt>
    <dgm:pt modelId="{75870260-89AE-44CA-93BA-E4D251FC6267}">
      <dgm:prSet/>
      <dgm:spPr/>
      <dgm:t>
        <a:bodyPr/>
        <a:lstStyle/>
        <a:p>
          <a:pPr rtl="0"/>
          <a:r>
            <a:rPr lang="en-CA"/>
            <a:t>Water supply sources</a:t>
          </a:r>
        </a:p>
      </dgm:t>
    </dgm:pt>
    <dgm:pt modelId="{313A87B1-A324-4484-9B23-36B2CB90EDA8}" type="parTrans" cxnId="{FB88FB20-3295-4D4C-94A4-B35BF4FEE59F}">
      <dgm:prSet/>
      <dgm:spPr/>
      <dgm:t>
        <a:bodyPr/>
        <a:lstStyle/>
        <a:p>
          <a:endParaRPr lang="en-US"/>
        </a:p>
      </dgm:t>
    </dgm:pt>
    <dgm:pt modelId="{6672D573-8B41-4E67-9572-8DC915ED4412}" type="sibTrans" cxnId="{FB88FB20-3295-4D4C-94A4-B35BF4FEE59F}">
      <dgm:prSet/>
      <dgm:spPr/>
      <dgm:t>
        <a:bodyPr/>
        <a:lstStyle/>
        <a:p>
          <a:endParaRPr lang="en-US"/>
        </a:p>
      </dgm:t>
    </dgm:pt>
    <dgm:pt modelId="{D093F84C-D7CC-48EB-ACE7-1B0B0C99CACA}">
      <dgm:prSet/>
      <dgm:spPr/>
      <dgm:t>
        <a:bodyPr/>
        <a:lstStyle/>
        <a:p>
          <a:pPr rtl="0"/>
          <a:r>
            <a:rPr lang="en-CA"/>
            <a:t>Water demand sites</a:t>
          </a:r>
        </a:p>
      </dgm:t>
    </dgm:pt>
    <dgm:pt modelId="{8B5E1069-FB3F-433C-B126-FA0657C716D2}" type="parTrans" cxnId="{35A49BCD-BF12-41EB-A800-2086970C7864}">
      <dgm:prSet/>
      <dgm:spPr/>
      <dgm:t>
        <a:bodyPr/>
        <a:lstStyle/>
        <a:p>
          <a:endParaRPr lang="en-US"/>
        </a:p>
      </dgm:t>
    </dgm:pt>
    <dgm:pt modelId="{10C6355C-00E5-41E6-9B79-FE57F51ADA08}" type="sibTrans" cxnId="{35A49BCD-BF12-41EB-A800-2086970C7864}">
      <dgm:prSet/>
      <dgm:spPr/>
      <dgm:t>
        <a:bodyPr/>
        <a:lstStyle/>
        <a:p>
          <a:endParaRPr lang="en-US"/>
        </a:p>
      </dgm:t>
    </dgm:pt>
    <dgm:pt modelId="{03FBEB08-7CDF-48D5-B9E1-F664775319AD}">
      <dgm:prSet/>
      <dgm:spPr/>
      <dgm:t>
        <a:bodyPr/>
        <a:lstStyle/>
        <a:p>
          <a:pPr rtl="0"/>
          <a:r>
            <a:rPr lang="en-CA"/>
            <a:t>Demand site activity </a:t>
          </a:r>
        </a:p>
      </dgm:t>
    </dgm:pt>
    <dgm:pt modelId="{ECF79A2E-5D9D-428C-904E-F470249BC2F1}" type="parTrans" cxnId="{E8ADEA43-4A7B-4C88-8F45-08316072F41D}">
      <dgm:prSet/>
      <dgm:spPr/>
      <dgm:t>
        <a:bodyPr/>
        <a:lstStyle/>
        <a:p>
          <a:endParaRPr lang="en-US"/>
        </a:p>
      </dgm:t>
    </dgm:pt>
    <dgm:pt modelId="{E5DF8742-A790-4008-A775-A84A3A178C41}" type="sibTrans" cxnId="{E8ADEA43-4A7B-4C88-8F45-08316072F41D}">
      <dgm:prSet/>
      <dgm:spPr/>
      <dgm:t>
        <a:bodyPr/>
        <a:lstStyle/>
        <a:p>
          <a:endParaRPr lang="en-US"/>
        </a:p>
      </dgm:t>
    </dgm:pt>
    <dgm:pt modelId="{0256FC45-2188-4B93-AE22-5918B8672FE5}">
      <dgm:prSet/>
      <dgm:spPr/>
      <dgm:t>
        <a:bodyPr/>
        <a:lstStyle/>
        <a:p>
          <a:pPr rtl="0"/>
          <a:r>
            <a:rPr lang="en-CA"/>
            <a:t>Water-use intensities</a:t>
          </a:r>
        </a:p>
      </dgm:t>
    </dgm:pt>
    <dgm:pt modelId="{0F69EC3B-F577-4D05-8D29-442D399F0987}" type="parTrans" cxnId="{D079522A-BD97-48A2-812F-1EAAF972D021}">
      <dgm:prSet/>
      <dgm:spPr/>
      <dgm:t>
        <a:bodyPr/>
        <a:lstStyle/>
        <a:p>
          <a:endParaRPr lang="en-US"/>
        </a:p>
      </dgm:t>
    </dgm:pt>
    <dgm:pt modelId="{39DE0CCE-4E96-4618-A3A0-38C525954FBC}" type="sibTrans" cxnId="{D079522A-BD97-48A2-812F-1EAAF972D021}">
      <dgm:prSet/>
      <dgm:spPr/>
      <dgm:t>
        <a:bodyPr/>
        <a:lstStyle/>
        <a:p>
          <a:endParaRPr lang="en-US"/>
        </a:p>
      </dgm:t>
    </dgm:pt>
    <dgm:pt modelId="{7BCA8635-1F16-44D0-9255-09C4BF62E841}">
      <dgm:prSet/>
      <dgm:spPr/>
      <dgm:t>
        <a:bodyPr/>
        <a:lstStyle/>
        <a:p>
          <a:pPr rtl="0"/>
          <a:r>
            <a:rPr lang="en-CA"/>
            <a:t>Optimization</a:t>
          </a:r>
        </a:p>
      </dgm:t>
    </dgm:pt>
    <dgm:pt modelId="{43E96B2A-1CF4-4681-A2D1-50258CC5B49D}" type="parTrans" cxnId="{B5C85FEF-11C1-40EF-BE8F-D9E6FE050F6B}">
      <dgm:prSet/>
      <dgm:spPr/>
      <dgm:t>
        <a:bodyPr/>
        <a:lstStyle/>
        <a:p>
          <a:endParaRPr lang="en-US"/>
        </a:p>
      </dgm:t>
    </dgm:pt>
    <dgm:pt modelId="{BF2E0AA6-B42A-4233-A51A-EA863D35A4F6}" type="sibTrans" cxnId="{B5C85FEF-11C1-40EF-BE8F-D9E6FE050F6B}">
      <dgm:prSet/>
      <dgm:spPr/>
      <dgm:t>
        <a:bodyPr/>
        <a:lstStyle/>
        <a:p>
          <a:endParaRPr lang="en-US"/>
        </a:p>
      </dgm:t>
    </dgm:pt>
    <dgm:pt modelId="{24F8199D-843B-4BB6-BA2C-19C2743E62E4}">
      <dgm:prSet/>
      <dgm:spPr/>
      <dgm:t>
        <a:bodyPr/>
        <a:lstStyle/>
        <a:p>
          <a:pPr rtl="0"/>
          <a:r>
            <a:rPr lang="en-CA"/>
            <a:t>Scenario analysis</a:t>
          </a:r>
        </a:p>
      </dgm:t>
    </dgm:pt>
    <dgm:pt modelId="{717F423A-D34F-48BE-B35C-98A8F7C1192E}" type="parTrans" cxnId="{EE4B3341-F3E1-416C-864C-68387009ABBA}">
      <dgm:prSet/>
      <dgm:spPr/>
      <dgm:t>
        <a:bodyPr/>
        <a:lstStyle/>
        <a:p>
          <a:endParaRPr lang="en-US"/>
        </a:p>
      </dgm:t>
    </dgm:pt>
    <dgm:pt modelId="{B640B0CB-BEEB-42A9-9FE8-1B5412F3BC0A}" type="sibTrans" cxnId="{EE4B3341-F3E1-416C-864C-68387009ABBA}">
      <dgm:prSet/>
      <dgm:spPr/>
      <dgm:t>
        <a:bodyPr/>
        <a:lstStyle/>
        <a:p>
          <a:endParaRPr lang="en-US"/>
        </a:p>
      </dgm:t>
    </dgm:pt>
    <dgm:pt modelId="{D5489347-1B70-4F61-AAA9-FA09A561DAD5}" type="pres">
      <dgm:prSet presAssocID="{368BCEC4-57A5-4778-8A96-05211BA65C46}" presName="linear" presStyleCnt="0">
        <dgm:presLayoutVars>
          <dgm:animLvl val="lvl"/>
          <dgm:resizeHandles val="exact"/>
        </dgm:presLayoutVars>
      </dgm:prSet>
      <dgm:spPr/>
    </dgm:pt>
    <dgm:pt modelId="{3FB78498-B77D-46DD-8C09-8EAF7740D894}" type="pres">
      <dgm:prSet presAssocID="{8874099E-4A8E-4877-B24E-445287AE233E}" presName="parentText" presStyleLbl="node1" presStyleIdx="0" presStyleCnt="8">
        <dgm:presLayoutVars>
          <dgm:chMax val="0"/>
          <dgm:bulletEnabled val="1"/>
        </dgm:presLayoutVars>
      </dgm:prSet>
      <dgm:spPr/>
    </dgm:pt>
    <dgm:pt modelId="{FC639F43-AD51-4980-B0E9-F245CCF39A6C}" type="pres">
      <dgm:prSet presAssocID="{B34775D3-E466-41F0-92E1-697BCC6C8E41}" presName="spacer" presStyleCnt="0"/>
      <dgm:spPr/>
    </dgm:pt>
    <dgm:pt modelId="{F1213703-CFC1-463C-9FFF-51487EEB1160}" type="pres">
      <dgm:prSet presAssocID="{0712366D-EB40-4D91-8DD6-3E97BDF7AE4A}" presName="parentText" presStyleLbl="node1" presStyleIdx="1" presStyleCnt="8">
        <dgm:presLayoutVars>
          <dgm:chMax val="0"/>
          <dgm:bulletEnabled val="1"/>
        </dgm:presLayoutVars>
      </dgm:prSet>
      <dgm:spPr/>
    </dgm:pt>
    <dgm:pt modelId="{493BD1B4-CDF5-4726-941E-852C4089DFCF}" type="pres">
      <dgm:prSet presAssocID="{509AD507-EFEE-432E-9F67-089C50873031}" presName="spacer" presStyleCnt="0"/>
      <dgm:spPr/>
    </dgm:pt>
    <dgm:pt modelId="{8FF006B9-AC07-438F-95FB-13E3A067C89C}" type="pres">
      <dgm:prSet presAssocID="{75870260-89AE-44CA-93BA-E4D251FC6267}" presName="parentText" presStyleLbl="node1" presStyleIdx="2" presStyleCnt="8">
        <dgm:presLayoutVars>
          <dgm:chMax val="0"/>
          <dgm:bulletEnabled val="1"/>
        </dgm:presLayoutVars>
      </dgm:prSet>
      <dgm:spPr/>
    </dgm:pt>
    <dgm:pt modelId="{1EC89994-7D65-44E4-9180-1D26E52D57EE}" type="pres">
      <dgm:prSet presAssocID="{6672D573-8B41-4E67-9572-8DC915ED4412}" presName="spacer" presStyleCnt="0"/>
      <dgm:spPr/>
    </dgm:pt>
    <dgm:pt modelId="{0DCD3CA7-3F45-4F98-A7CD-71BEDF7867EB}" type="pres">
      <dgm:prSet presAssocID="{D093F84C-D7CC-48EB-ACE7-1B0B0C99CACA}" presName="parentText" presStyleLbl="node1" presStyleIdx="3" presStyleCnt="8">
        <dgm:presLayoutVars>
          <dgm:chMax val="0"/>
          <dgm:bulletEnabled val="1"/>
        </dgm:presLayoutVars>
      </dgm:prSet>
      <dgm:spPr/>
    </dgm:pt>
    <dgm:pt modelId="{72208367-E648-459E-9C81-C87C0316CF13}" type="pres">
      <dgm:prSet presAssocID="{10C6355C-00E5-41E6-9B79-FE57F51ADA08}" presName="spacer" presStyleCnt="0"/>
      <dgm:spPr/>
    </dgm:pt>
    <dgm:pt modelId="{710195F7-BA07-4361-B05E-12291FBAC7AE}" type="pres">
      <dgm:prSet presAssocID="{03FBEB08-7CDF-48D5-B9E1-F664775319AD}" presName="parentText" presStyleLbl="node1" presStyleIdx="4" presStyleCnt="8">
        <dgm:presLayoutVars>
          <dgm:chMax val="0"/>
          <dgm:bulletEnabled val="1"/>
        </dgm:presLayoutVars>
      </dgm:prSet>
      <dgm:spPr/>
    </dgm:pt>
    <dgm:pt modelId="{F7150E25-2226-40E1-8F22-A5AF741DD279}" type="pres">
      <dgm:prSet presAssocID="{E5DF8742-A790-4008-A775-A84A3A178C41}" presName="spacer" presStyleCnt="0"/>
      <dgm:spPr/>
    </dgm:pt>
    <dgm:pt modelId="{A0464E45-CB2E-4B07-93A9-4CDE26DFA8D9}" type="pres">
      <dgm:prSet presAssocID="{0256FC45-2188-4B93-AE22-5918B8672FE5}" presName="parentText" presStyleLbl="node1" presStyleIdx="5" presStyleCnt="8">
        <dgm:presLayoutVars>
          <dgm:chMax val="0"/>
          <dgm:bulletEnabled val="1"/>
        </dgm:presLayoutVars>
      </dgm:prSet>
      <dgm:spPr/>
    </dgm:pt>
    <dgm:pt modelId="{1F1771D8-0132-47EA-BD55-13C999B9556E}" type="pres">
      <dgm:prSet presAssocID="{39DE0CCE-4E96-4618-A3A0-38C525954FBC}" presName="spacer" presStyleCnt="0"/>
      <dgm:spPr/>
    </dgm:pt>
    <dgm:pt modelId="{6F55A21E-6A2D-4AB2-9983-97A6F7A55700}" type="pres">
      <dgm:prSet presAssocID="{7BCA8635-1F16-44D0-9255-09C4BF62E841}" presName="parentText" presStyleLbl="node1" presStyleIdx="6" presStyleCnt="8">
        <dgm:presLayoutVars>
          <dgm:chMax val="0"/>
          <dgm:bulletEnabled val="1"/>
        </dgm:presLayoutVars>
      </dgm:prSet>
      <dgm:spPr/>
    </dgm:pt>
    <dgm:pt modelId="{798CD781-4ACE-4AA3-8A3D-A3B1BE34DDD9}" type="pres">
      <dgm:prSet presAssocID="{BF2E0AA6-B42A-4233-A51A-EA863D35A4F6}" presName="spacer" presStyleCnt="0"/>
      <dgm:spPr/>
    </dgm:pt>
    <dgm:pt modelId="{FE1BF89C-B00E-425E-A7B6-4C79F60ADF2A}" type="pres">
      <dgm:prSet presAssocID="{24F8199D-843B-4BB6-BA2C-19C2743E62E4}" presName="parentText" presStyleLbl="node1" presStyleIdx="7" presStyleCnt="8">
        <dgm:presLayoutVars>
          <dgm:chMax val="0"/>
          <dgm:bulletEnabled val="1"/>
        </dgm:presLayoutVars>
      </dgm:prSet>
      <dgm:spPr/>
    </dgm:pt>
  </dgm:ptLst>
  <dgm:cxnLst>
    <dgm:cxn modelId="{0316D808-9891-4DB7-A46F-CD7D42C1BD8C}" type="presOf" srcId="{8874099E-4A8E-4877-B24E-445287AE233E}" destId="{3FB78498-B77D-46DD-8C09-8EAF7740D894}" srcOrd="0" destOrd="0" presId="urn:microsoft.com/office/officeart/2005/8/layout/vList2"/>
    <dgm:cxn modelId="{FB88FB20-3295-4D4C-94A4-B35BF4FEE59F}" srcId="{368BCEC4-57A5-4778-8A96-05211BA65C46}" destId="{75870260-89AE-44CA-93BA-E4D251FC6267}" srcOrd="2" destOrd="0" parTransId="{313A87B1-A324-4484-9B23-36B2CB90EDA8}" sibTransId="{6672D573-8B41-4E67-9572-8DC915ED4412}"/>
    <dgm:cxn modelId="{D079522A-BD97-48A2-812F-1EAAF972D021}" srcId="{368BCEC4-57A5-4778-8A96-05211BA65C46}" destId="{0256FC45-2188-4B93-AE22-5918B8672FE5}" srcOrd="5" destOrd="0" parTransId="{0F69EC3B-F577-4D05-8D29-442D399F0987}" sibTransId="{39DE0CCE-4E96-4618-A3A0-38C525954FBC}"/>
    <dgm:cxn modelId="{EE4B3341-F3E1-416C-864C-68387009ABBA}" srcId="{368BCEC4-57A5-4778-8A96-05211BA65C46}" destId="{24F8199D-843B-4BB6-BA2C-19C2743E62E4}" srcOrd="7" destOrd="0" parTransId="{717F423A-D34F-48BE-B35C-98A8F7C1192E}" sibTransId="{B640B0CB-BEEB-42A9-9FE8-1B5412F3BC0A}"/>
    <dgm:cxn modelId="{E8ADEA43-4A7B-4C88-8F45-08316072F41D}" srcId="{368BCEC4-57A5-4778-8A96-05211BA65C46}" destId="{03FBEB08-7CDF-48D5-B9E1-F664775319AD}" srcOrd="4" destOrd="0" parTransId="{ECF79A2E-5D9D-428C-904E-F470249BC2F1}" sibTransId="{E5DF8742-A790-4008-A775-A84A3A178C41}"/>
    <dgm:cxn modelId="{139C7064-2640-4B02-B463-A5C2A73A7B89}" type="presOf" srcId="{24F8199D-843B-4BB6-BA2C-19C2743E62E4}" destId="{FE1BF89C-B00E-425E-A7B6-4C79F60ADF2A}" srcOrd="0" destOrd="0" presId="urn:microsoft.com/office/officeart/2005/8/layout/vList2"/>
    <dgm:cxn modelId="{166F606B-3841-4239-BF3A-733DB5264C56}" type="presOf" srcId="{7BCA8635-1F16-44D0-9255-09C4BF62E841}" destId="{6F55A21E-6A2D-4AB2-9983-97A6F7A55700}" srcOrd="0" destOrd="0" presId="urn:microsoft.com/office/officeart/2005/8/layout/vList2"/>
    <dgm:cxn modelId="{8427A559-EFFE-4303-9DE2-417C3FDACFCC}" type="presOf" srcId="{368BCEC4-57A5-4778-8A96-05211BA65C46}" destId="{D5489347-1B70-4F61-AAA9-FA09A561DAD5}" srcOrd="0" destOrd="0" presId="urn:microsoft.com/office/officeart/2005/8/layout/vList2"/>
    <dgm:cxn modelId="{AB17CB59-F789-4F4C-9851-245BB5BAEE8C}" type="presOf" srcId="{D093F84C-D7CC-48EB-ACE7-1B0B0C99CACA}" destId="{0DCD3CA7-3F45-4F98-A7CD-71BEDF7867EB}" srcOrd="0" destOrd="0" presId="urn:microsoft.com/office/officeart/2005/8/layout/vList2"/>
    <dgm:cxn modelId="{C838C983-1DE5-4E41-AA83-3E32473BB0D9}" type="presOf" srcId="{75870260-89AE-44CA-93BA-E4D251FC6267}" destId="{8FF006B9-AC07-438F-95FB-13E3A067C89C}" srcOrd="0" destOrd="0" presId="urn:microsoft.com/office/officeart/2005/8/layout/vList2"/>
    <dgm:cxn modelId="{A03B5E8E-0CB4-4C86-8A8D-87ABD419CCCE}" type="presOf" srcId="{0712366D-EB40-4D91-8DD6-3E97BDF7AE4A}" destId="{F1213703-CFC1-463C-9FFF-51487EEB1160}" srcOrd="0" destOrd="0" presId="urn:microsoft.com/office/officeart/2005/8/layout/vList2"/>
    <dgm:cxn modelId="{E430DC9E-2E7F-4D15-A461-7157CA7FE3B6}" type="presOf" srcId="{03FBEB08-7CDF-48D5-B9E1-F664775319AD}" destId="{710195F7-BA07-4361-B05E-12291FBAC7AE}" srcOrd="0" destOrd="0" presId="urn:microsoft.com/office/officeart/2005/8/layout/vList2"/>
    <dgm:cxn modelId="{2AFCEFA2-F875-4A9B-80AC-51552DE5B2A3}" srcId="{368BCEC4-57A5-4778-8A96-05211BA65C46}" destId="{8874099E-4A8E-4877-B24E-445287AE233E}" srcOrd="0" destOrd="0" parTransId="{6304B98C-2934-4078-A5CE-7B0F60755B12}" sibTransId="{B34775D3-E466-41F0-92E1-697BCC6C8E41}"/>
    <dgm:cxn modelId="{723013BE-4993-413F-A4CF-40F991004DD0}" srcId="{368BCEC4-57A5-4778-8A96-05211BA65C46}" destId="{0712366D-EB40-4D91-8DD6-3E97BDF7AE4A}" srcOrd="1" destOrd="0" parTransId="{BAE5DF3B-E5FA-4C84-ADAE-5F40A42119B4}" sibTransId="{509AD507-EFEE-432E-9F67-089C50873031}"/>
    <dgm:cxn modelId="{35A49BCD-BF12-41EB-A800-2086970C7864}" srcId="{368BCEC4-57A5-4778-8A96-05211BA65C46}" destId="{D093F84C-D7CC-48EB-ACE7-1B0B0C99CACA}" srcOrd="3" destOrd="0" parTransId="{8B5E1069-FB3F-433C-B126-FA0657C716D2}" sibTransId="{10C6355C-00E5-41E6-9B79-FE57F51ADA08}"/>
    <dgm:cxn modelId="{B5C85FEF-11C1-40EF-BE8F-D9E6FE050F6B}" srcId="{368BCEC4-57A5-4778-8A96-05211BA65C46}" destId="{7BCA8635-1F16-44D0-9255-09C4BF62E841}" srcOrd="6" destOrd="0" parTransId="{43E96B2A-1CF4-4681-A2D1-50258CC5B49D}" sibTransId="{BF2E0AA6-B42A-4233-A51A-EA863D35A4F6}"/>
    <dgm:cxn modelId="{52DDB7FE-B0DA-46AB-BF17-5972D8ACA37A}" type="presOf" srcId="{0256FC45-2188-4B93-AE22-5918B8672FE5}" destId="{A0464E45-CB2E-4B07-93A9-4CDE26DFA8D9}" srcOrd="0" destOrd="0" presId="urn:microsoft.com/office/officeart/2005/8/layout/vList2"/>
    <dgm:cxn modelId="{AD199CBE-C71F-4473-B764-0129E7AA48D9}" type="presParOf" srcId="{D5489347-1B70-4F61-AAA9-FA09A561DAD5}" destId="{3FB78498-B77D-46DD-8C09-8EAF7740D894}" srcOrd="0" destOrd="0" presId="urn:microsoft.com/office/officeart/2005/8/layout/vList2"/>
    <dgm:cxn modelId="{D4AFD946-84C0-4306-80AE-24700D7AF460}" type="presParOf" srcId="{D5489347-1B70-4F61-AAA9-FA09A561DAD5}" destId="{FC639F43-AD51-4980-B0E9-F245CCF39A6C}" srcOrd="1" destOrd="0" presId="urn:microsoft.com/office/officeart/2005/8/layout/vList2"/>
    <dgm:cxn modelId="{F0DC2F73-62AE-454E-A463-11B0080CF67D}" type="presParOf" srcId="{D5489347-1B70-4F61-AAA9-FA09A561DAD5}" destId="{F1213703-CFC1-463C-9FFF-51487EEB1160}" srcOrd="2" destOrd="0" presId="urn:microsoft.com/office/officeart/2005/8/layout/vList2"/>
    <dgm:cxn modelId="{486B7763-DF17-48BA-89AF-78972DCED30E}" type="presParOf" srcId="{D5489347-1B70-4F61-AAA9-FA09A561DAD5}" destId="{493BD1B4-CDF5-4726-941E-852C4089DFCF}" srcOrd="3" destOrd="0" presId="urn:microsoft.com/office/officeart/2005/8/layout/vList2"/>
    <dgm:cxn modelId="{64DF88B4-9117-44A3-B3F9-BAB1A14441C6}" type="presParOf" srcId="{D5489347-1B70-4F61-AAA9-FA09A561DAD5}" destId="{8FF006B9-AC07-438F-95FB-13E3A067C89C}" srcOrd="4" destOrd="0" presId="urn:microsoft.com/office/officeart/2005/8/layout/vList2"/>
    <dgm:cxn modelId="{9044BA05-5BA7-4C6D-A6FF-648E76968D53}" type="presParOf" srcId="{D5489347-1B70-4F61-AAA9-FA09A561DAD5}" destId="{1EC89994-7D65-44E4-9180-1D26E52D57EE}" srcOrd="5" destOrd="0" presId="urn:microsoft.com/office/officeart/2005/8/layout/vList2"/>
    <dgm:cxn modelId="{32527588-A9D4-46AE-BECD-CC94E0368FE8}" type="presParOf" srcId="{D5489347-1B70-4F61-AAA9-FA09A561DAD5}" destId="{0DCD3CA7-3F45-4F98-A7CD-71BEDF7867EB}" srcOrd="6" destOrd="0" presId="urn:microsoft.com/office/officeart/2005/8/layout/vList2"/>
    <dgm:cxn modelId="{66679986-EF3E-48BA-B3BF-58C88057D8AC}" type="presParOf" srcId="{D5489347-1B70-4F61-AAA9-FA09A561DAD5}" destId="{72208367-E648-459E-9C81-C87C0316CF13}" srcOrd="7" destOrd="0" presId="urn:microsoft.com/office/officeart/2005/8/layout/vList2"/>
    <dgm:cxn modelId="{FB635B72-493B-4FC2-A0D4-55801B05BEB5}" type="presParOf" srcId="{D5489347-1B70-4F61-AAA9-FA09A561DAD5}" destId="{710195F7-BA07-4361-B05E-12291FBAC7AE}" srcOrd="8" destOrd="0" presId="urn:microsoft.com/office/officeart/2005/8/layout/vList2"/>
    <dgm:cxn modelId="{D0ACFB9C-ACED-4B6E-868B-3DBF8914BF29}" type="presParOf" srcId="{D5489347-1B70-4F61-AAA9-FA09A561DAD5}" destId="{F7150E25-2226-40E1-8F22-A5AF741DD279}" srcOrd="9" destOrd="0" presId="urn:microsoft.com/office/officeart/2005/8/layout/vList2"/>
    <dgm:cxn modelId="{92D06B22-29A3-4AAD-8BBF-6BA05E47143C}" type="presParOf" srcId="{D5489347-1B70-4F61-AAA9-FA09A561DAD5}" destId="{A0464E45-CB2E-4B07-93A9-4CDE26DFA8D9}" srcOrd="10" destOrd="0" presId="urn:microsoft.com/office/officeart/2005/8/layout/vList2"/>
    <dgm:cxn modelId="{7E8B6F2F-38D6-4D5B-8A62-D98FA5BD3A8D}" type="presParOf" srcId="{D5489347-1B70-4F61-AAA9-FA09A561DAD5}" destId="{1F1771D8-0132-47EA-BD55-13C999B9556E}" srcOrd="11" destOrd="0" presId="urn:microsoft.com/office/officeart/2005/8/layout/vList2"/>
    <dgm:cxn modelId="{33DB5676-9159-442E-97A3-C044D0DA9BA1}" type="presParOf" srcId="{D5489347-1B70-4F61-AAA9-FA09A561DAD5}" destId="{6F55A21E-6A2D-4AB2-9983-97A6F7A55700}" srcOrd="12" destOrd="0" presId="urn:microsoft.com/office/officeart/2005/8/layout/vList2"/>
    <dgm:cxn modelId="{A907E47A-5CD8-46BB-9D36-311CB1A14ED8}" type="presParOf" srcId="{D5489347-1B70-4F61-AAA9-FA09A561DAD5}" destId="{798CD781-4ACE-4AA3-8A3D-A3B1BE34DDD9}" srcOrd="13" destOrd="0" presId="urn:microsoft.com/office/officeart/2005/8/layout/vList2"/>
    <dgm:cxn modelId="{CE70BBD8-5EA9-4613-8D5E-103E44D6AE46}" type="presParOf" srcId="{D5489347-1B70-4F61-AAA9-FA09A561DAD5}" destId="{FE1BF89C-B00E-425E-A7B6-4C79F60ADF2A}"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68BCEC4-57A5-4778-8A96-05211BA65C46}"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8874099E-4A8E-4877-B24E-445287AE233E}">
      <dgm:prSet/>
      <dgm:spPr/>
      <dgm:t>
        <a:bodyPr/>
        <a:lstStyle/>
        <a:p>
          <a:pPr rtl="0"/>
          <a:r>
            <a:rPr lang="en-CA" dirty="0"/>
            <a:t>Graphical user interface (GUI)</a:t>
          </a:r>
        </a:p>
      </dgm:t>
    </dgm:pt>
    <dgm:pt modelId="{6304B98C-2934-4078-A5CE-7B0F60755B12}" type="parTrans" cxnId="{2AFCEFA2-F875-4A9B-80AC-51552DE5B2A3}">
      <dgm:prSet/>
      <dgm:spPr/>
      <dgm:t>
        <a:bodyPr/>
        <a:lstStyle/>
        <a:p>
          <a:endParaRPr lang="en-US"/>
        </a:p>
      </dgm:t>
    </dgm:pt>
    <dgm:pt modelId="{B34775D3-E466-41F0-92E1-697BCC6C8E41}" type="sibTrans" cxnId="{2AFCEFA2-F875-4A9B-80AC-51552DE5B2A3}">
      <dgm:prSet/>
      <dgm:spPr/>
      <dgm:t>
        <a:bodyPr/>
        <a:lstStyle/>
        <a:p>
          <a:endParaRPr lang="en-US"/>
        </a:p>
      </dgm:t>
    </dgm:pt>
    <dgm:pt modelId="{0712366D-EB40-4D91-8DD6-3E97BDF7AE4A}">
      <dgm:prSet/>
      <dgm:spPr/>
      <dgm:t>
        <a:bodyPr/>
        <a:lstStyle/>
        <a:p>
          <a:pPr rtl="0"/>
          <a:r>
            <a:rPr lang="en-CA"/>
            <a:t>Geographical information system (GIS)</a:t>
          </a:r>
        </a:p>
      </dgm:t>
    </dgm:pt>
    <dgm:pt modelId="{BAE5DF3B-E5FA-4C84-ADAE-5F40A42119B4}" type="parTrans" cxnId="{723013BE-4993-413F-A4CF-40F991004DD0}">
      <dgm:prSet/>
      <dgm:spPr/>
      <dgm:t>
        <a:bodyPr/>
        <a:lstStyle/>
        <a:p>
          <a:endParaRPr lang="en-US"/>
        </a:p>
      </dgm:t>
    </dgm:pt>
    <dgm:pt modelId="{509AD507-EFEE-432E-9F67-089C50873031}" type="sibTrans" cxnId="{723013BE-4993-413F-A4CF-40F991004DD0}">
      <dgm:prSet/>
      <dgm:spPr/>
      <dgm:t>
        <a:bodyPr/>
        <a:lstStyle/>
        <a:p>
          <a:endParaRPr lang="en-US"/>
        </a:p>
      </dgm:t>
    </dgm:pt>
    <dgm:pt modelId="{75870260-89AE-44CA-93BA-E4D251FC6267}">
      <dgm:prSet/>
      <dgm:spPr/>
      <dgm:t>
        <a:bodyPr/>
        <a:lstStyle/>
        <a:p>
          <a:pPr rtl="0"/>
          <a:r>
            <a:rPr lang="en-CA"/>
            <a:t>Water supply sources</a:t>
          </a:r>
        </a:p>
      </dgm:t>
    </dgm:pt>
    <dgm:pt modelId="{313A87B1-A324-4484-9B23-36B2CB90EDA8}" type="parTrans" cxnId="{FB88FB20-3295-4D4C-94A4-B35BF4FEE59F}">
      <dgm:prSet/>
      <dgm:spPr/>
      <dgm:t>
        <a:bodyPr/>
        <a:lstStyle/>
        <a:p>
          <a:endParaRPr lang="en-US"/>
        </a:p>
      </dgm:t>
    </dgm:pt>
    <dgm:pt modelId="{6672D573-8B41-4E67-9572-8DC915ED4412}" type="sibTrans" cxnId="{FB88FB20-3295-4D4C-94A4-B35BF4FEE59F}">
      <dgm:prSet/>
      <dgm:spPr/>
      <dgm:t>
        <a:bodyPr/>
        <a:lstStyle/>
        <a:p>
          <a:endParaRPr lang="en-US"/>
        </a:p>
      </dgm:t>
    </dgm:pt>
    <dgm:pt modelId="{D093F84C-D7CC-48EB-ACE7-1B0B0C99CACA}">
      <dgm:prSet/>
      <dgm:spPr/>
      <dgm:t>
        <a:bodyPr/>
        <a:lstStyle/>
        <a:p>
          <a:pPr rtl="0"/>
          <a:r>
            <a:rPr lang="en-CA"/>
            <a:t>Water demand sites</a:t>
          </a:r>
        </a:p>
      </dgm:t>
    </dgm:pt>
    <dgm:pt modelId="{8B5E1069-FB3F-433C-B126-FA0657C716D2}" type="parTrans" cxnId="{35A49BCD-BF12-41EB-A800-2086970C7864}">
      <dgm:prSet/>
      <dgm:spPr/>
      <dgm:t>
        <a:bodyPr/>
        <a:lstStyle/>
        <a:p>
          <a:endParaRPr lang="en-US"/>
        </a:p>
      </dgm:t>
    </dgm:pt>
    <dgm:pt modelId="{10C6355C-00E5-41E6-9B79-FE57F51ADA08}" type="sibTrans" cxnId="{35A49BCD-BF12-41EB-A800-2086970C7864}">
      <dgm:prSet/>
      <dgm:spPr/>
      <dgm:t>
        <a:bodyPr/>
        <a:lstStyle/>
        <a:p>
          <a:endParaRPr lang="en-US"/>
        </a:p>
      </dgm:t>
    </dgm:pt>
    <dgm:pt modelId="{03FBEB08-7CDF-48D5-B9E1-F664775319AD}">
      <dgm:prSet/>
      <dgm:spPr/>
      <dgm:t>
        <a:bodyPr/>
        <a:lstStyle/>
        <a:p>
          <a:pPr rtl="0"/>
          <a:r>
            <a:rPr lang="en-CA"/>
            <a:t>Demand site activity </a:t>
          </a:r>
        </a:p>
      </dgm:t>
    </dgm:pt>
    <dgm:pt modelId="{ECF79A2E-5D9D-428C-904E-F470249BC2F1}" type="parTrans" cxnId="{E8ADEA43-4A7B-4C88-8F45-08316072F41D}">
      <dgm:prSet/>
      <dgm:spPr/>
      <dgm:t>
        <a:bodyPr/>
        <a:lstStyle/>
        <a:p>
          <a:endParaRPr lang="en-US"/>
        </a:p>
      </dgm:t>
    </dgm:pt>
    <dgm:pt modelId="{E5DF8742-A790-4008-A775-A84A3A178C41}" type="sibTrans" cxnId="{E8ADEA43-4A7B-4C88-8F45-08316072F41D}">
      <dgm:prSet/>
      <dgm:spPr/>
      <dgm:t>
        <a:bodyPr/>
        <a:lstStyle/>
        <a:p>
          <a:endParaRPr lang="en-US"/>
        </a:p>
      </dgm:t>
    </dgm:pt>
    <dgm:pt modelId="{0256FC45-2188-4B93-AE22-5918B8672FE5}">
      <dgm:prSet/>
      <dgm:spPr/>
      <dgm:t>
        <a:bodyPr/>
        <a:lstStyle/>
        <a:p>
          <a:pPr rtl="0"/>
          <a:r>
            <a:rPr lang="en-CA"/>
            <a:t>Water-use intensities</a:t>
          </a:r>
        </a:p>
      </dgm:t>
    </dgm:pt>
    <dgm:pt modelId="{0F69EC3B-F577-4D05-8D29-442D399F0987}" type="parTrans" cxnId="{D079522A-BD97-48A2-812F-1EAAF972D021}">
      <dgm:prSet/>
      <dgm:spPr/>
      <dgm:t>
        <a:bodyPr/>
        <a:lstStyle/>
        <a:p>
          <a:endParaRPr lang="en-US"/>
        </a:p>
      </dgm:t>
    </dgm:pt>
    <dgm:pt modelId="{39DE0CCE-4E96-4618-A3A0-38C525954FBC}" type="sibTrans" cxnId="{D079522A-BD97-48A2-812F-1EAAF972D021}">
      <dgm:prSet/>
      <dgm:spPr/>
      <dgm:t>
        <a:bodyPr/>
        <a:lstStyle/>
        <a:p>
          <a:endParaRPr lang="en-US"/>
        </a:p>
      </dgm:t>
    </dgm:pt>
    <dgm:pt modelId="{7BCA8635-1F16-44D0-9255-09C4BF62E841}">
      <dgm:prSet/>
      <dgm:spPr/>
      <dgm:t>
        <a:bodyPr/>
        <a:lstStyle/>
        <a:p>
          <a:pPr rtl="0"/>
          <a:r>
            <a:rPr lang="en-CA"/>
            <a:t>Optimization</a:t>
          </a:r>
        </a:p>
      </dgm:t>
    </dgm:pt>
    <dgm:pt modelId="{43E96B2A-1CF4-4681-A2D1-50258CC5B49D}" type="parTrans" cxnId="{B5C85FEF-11C1-40EF-BE8F-D9E6FE050F6B}">
      <dgm:prSet/>
      <dgm:spPr/>
      <dgm:t>
        <a:bodyPr/>
        <a:lstStyle/>
        <a:p>
          <a:endParaRPr lang="en-US"/>
        </a:p>
      </dgm:t>
    </dgm:pt>
    <dgm:pt modelId="{BF2E0AA6-B42A-4233-A51A-EA863D35A4F6}" type="sibTrans" cxnId="{B5C85FEF-11C1-40EF-BE8F-D9E6FE050F6B}">
      <dgm:prSet/>
      <dgm:spPr/>
      <dgm:t>
        <a:bodyPr/>
        <a:lstStyle/>
        <a:p>
          <a:endParaRPr lang="en-US"/>
        </a:p>
      </dgm:t>
    </dgm:pt>
    <dgm:pt modelId="{24F8199D-843B-4BB6-BA2C-19C2743E62E4}">
      <dgm:prSet/>
      <dgm:spPr/>
      <dgm:t>
        <a:bodyPr/>
        <a:lstStyle/>
        <a:p>
          <a:pPr rtl="0"/>
          <a:r>
            <a:rPr lang="en-CA"/>
            <a:t>Scenario analysis</a:t>
          </a:r>
        </a:p>
      </dgm:t>
    </dgm:pt>
    <dgm:pt modelId="{717F423A-D34F-48BE-B35C-98A8F7C1192E}" type="parTrans" cxnId="{EE4B3341-F3E1-416C-864C-68387009ABBA}">
      <dgm:prSet/>
      <dgm:spPr/>
      <dgm:t>
        <a:bodyPr/>
        <a:lstStyle/>
        <a:p>
          <a:endParaRPr lang="en-US"/>
        </a:p>
      </dgm:t>
    </dgm:pt>
    <dgm:pt modelId="{B640B0CB-BEEB-42A9-9FE8-1B5412F3BC0A}" type="sibTrans" cxnId="{EE4B3341-F3E1-416C-864C-68387009ABBA}">
      <dgm:prSet/>
      <dgm:spPr/>
      <dgm:t>
        <a:bodyPr/>
        <a:lstStyle/>
        <a:p>
          <a:endParaRPr lang="en-US"/>
        </a:p>
      </dgm:t>
    </dgm:pt>
    <dgm:pt modelId="{D5489347-1B70-4F61-AAA9-FA09A561DAD5}" type="pres">
      <dgm:prSet presAssocID="{368BCEC4-57A5-4778-8A96-05211BA65C46}" presName="linear" presStyleCnt="0">
        <dgm:presLayoutVars>
          <dgm:animLvl val="lvl"/>
          <dgm:resizeHandles val="exact"/>
        </dgm:presLayoutVars>
      </dgm:prSet>
      <dgm:spPr/>
    </dgm:pt>
    <dgm:pt modelId="{3FB78498-B77D-46DD-8C09-8EAF7740D894}" type="pres">
      <dgm:prSet presAssocID="{8874099E-4A8E-4877-B24E-445287AE233E}" presName="parentText" presStyleLbl="node1" presStyleIdx="0" presStyleCnt="8">
        <dgm:presLayoutVars>
          <dgm:chMax val="0"/>
          <dgm:bulletEnabled val="1"/>
        </dgm:presLayoutVars>
      </dgm:prSet>
      <dgm:spPr/>
    </dgm:pt>
    <dgm:pt modelId="{FC639F43-AD51-4980-B0E9-F245CCF39A6C}" type="pres">
      <dgm:prSet presAssocID="{B34775D3-E466-41F0-92E1-697BCC6C8E41}" presName="spacer" presStyleCnt="0"/>
      <dgm:spPr/>
    </dgm:pt>
    <dgm:pt modelId="{F1213703-CFC1-463C-9FFF-51487EEB1160}" type="pres">
      <dgm:prSet presAssocID="{0712366D-EB40-4D91-8DD6-3E97BDF7AE4A}" presName="parentText" presStyleLbl="node1" presStyleIdx="1" presStyleCnt="8">
        <dgm:presLayoutVars>
          <dgm:chMax val="0"/>
          <dgm:bulletEnabled val="1"/>
        </dgm:presLayoutVars>
      </dgm:prSet>
      <dgm:spPr/>
    </dgm:pt>
    <dgm:pt modelId="{493BD1B4-CDF5-4726-941E-852C4089DFCF}" type="pres">
      <dgm:prSet presAssocID="{509AD507-EFEE-432E-9F67-089C50873031}" presName="spacer" presStyleCnt="0"/>
      <dgm:spPr/>
    </dgm:pt>
    <dgm:pt modelId="{8FF006B9-AC07-438F-95FB-13E3A067C89C}" type="pres">
      <dgm:prSet presAssocID="{75870260-89AE-44CA-93BA-E4D251FC6267}" presName="parentText" presStyleLbl="node1" presStyleIdx="2" presStyleCnt="8">
        <dgm:presLayoutVars>
          <dgm:chMax val="0"/>
          <dgm:bulletEnabled val="1"/>
        </dgm:presLayoutVars>
      </dgm:prSet>
      <dgm:spPr/>
    </dgm:pt>
    <dgm:pt modelId="{1EC89994-7D65-44E4-9180-1D26E52D57EE}" type="pres">
      <dgm:prSet presAssocID="{6672D573-8B41-4E67-9572-8DC915ED4412}" presName="spacer" presStyleCnt="0"/>
      <dgm:spPr/>
    </dgm:pt>
    <dgm:pt modelId="{0DCD3CA7-3F45-4F98-A7CD-71BEDF7867EB}" type="pres">
      <dgm:prSet presAssocID="{D093F84C-D7CC-48EB-ACE7-1B0B0C99CACA}" presName="parentText" presStyleLbl="node1" presStyleIdx="3" presStyleCnt="8">
        <dgm:presLayoutVars>
          <dgm:chMax val="0"/>
          <dgm:bulletEnabled val="1"/>
        </dgm:presLayoutVars>
      </dgm:prSet>
      <dgm:spPr/>
    </dgm:pt>
    <dgm:pt modelId="{72208367-E648-459E-9C81-C87C0316CF13}" type="pres">
      <dgm:prSet presAssocID="{10C6355C-00E5-41E6-9B79-FE57F51ADA08}" presName="spacer" presStyleCnt="0"/>
      <dgm:spPr/>
    </dgm:pt>
    <dgm:pt modelId="{710195F7-BA07-4361-B05E-12291FBAC7AE}" type="pres">
      <dgm:prSet presAssocID="{03FBEB08-7CDF-48D5-B9E1-F664775319AD}" presName="parentText" presStyleLbl="node1" presStyleIdx="4" presStyleCnt="8">
        <dgm:presLayoutVars>
          <dgm:chMax val="0"/>
          <dgm:bulletEnabled val="1"/>
        </dgm:presLayoutVars>
      </dgm:prSet>
      <dgm:spPr/>
    </dgm:pt>
    <dgm:pt modelId="{F7150E25-2226-40E1-8F22-A5AF741DD279}" type="pres">
      <dgm:prSet presAssocID="{E5DF8742-A790-4008-A775-A84A3A178C41}" presName="spacer" presStyleCnt="0"/>
      <dgm:spPr/>
    </dgm:pt>
    <dgm:pt modelId="{A0464E45-CB2E-4B07-93A9-4CDE26DFA8D9}" type="pres">
      <dgm:prSet presAssocID="{0256FC45-2188-4B93-AE22-5918B8672FE5}" presName="parentText" presStyleLbl="node1" presStyleIdx="5" presStyleCnt="8">
        <dgm:presLayoutVars>
          <dgm:chMax val="0"/>
          <dgm:bulletEnabled val="1"/>
        </dgm:presLayoutVars>
      </dgm:prSet>
      <dgm:spPr/>
    </dgm:pt>
    <dgm:pt modelId="{1F1771D8-0132-47EA-BD55-13C999B9556E}" type="pres">
      <dgm:prSet presAssocID="{39DE0CCE-4E96-4618-A3A0-38C525954FBC}" presName="spacer" presStyleCnt="0"/>
      <dgm:spPr/>
    </dgm:pt>
    <dgm:pt modelId="{6F55A21E-6A2D-4AB2-9983-97A6F7A55700}" type="pres">
      <dgm:prSet presAssocID="{7BCA8635-1F16-44D0-9255-09C4BF62E841}" presName="parentText" presStyleLbl="node1" presStyleIdx="6" presStyleCnt="8">
        <dgm:presLayoutVars>
          <dgm:chMax val="0"/>
          <dgm:bulletEnabled val="1"/>
        </dgm:presLayoutVars>
      </dgm:prSet>
      <dgm:spPr/>
    </dgm:pt>
    <dgm:pt modelId="{798CD781-4ACE-4AA3-8A3D-A3B1BE34DDD9}" type="pres">
      <dgm:prSet presAssocID="{BF2E0AA6-B42A-4233-A51A-EA863D35A4F6}" presName="spacer" presStyleCnt="0"/>
      <dgm:spPr/>
    </dgm:pt>
    <dgm:pt modelId="{FE1BF89C-B00E-425E-A7B6-4C79F60ADF2A}" type="pres">
      <dgm:prSet presAssocID="{24F8199D-843B-4BB6-BA2C-19C2743E62E4}" presName="parentText" presStyleLbl="node1" presStyleIdx="7" presStyleCnt="8">
        <dgm:presLayoutVars>
          <dgm:chMax val="0"/>
          <dgm:bulletEnabled val="1"/>
        </dgm:presLayoutVars>
      </dgm:prSet>
      <dgm:spPr/>
    </dgm:pt>
  </dgm:ptLst>
  <dgm:cxnLst>
    <dgm:cxn modelId="{0316D808-9891-4DB7-A46F-CD7D42C1BD8C}" type="presOf" srcId="{8874099E-4A8E-4877-B24E-445287AE233E}" destId="{3FB78498-B77D-46DD-8C09-8EAF7740D894}" srcOrd="0" destOrd="0" presId="urn:microsoft.com/office/officeart/2005/8/layout/vList2"/>
    <dgm:cxn modelId="{FB88FB20-3295-4D4C-94A4-B35BF4FEE59F}" srcId="{368BCEC4-57A5-4778-8A96-05211BA65C46}" destId="{75870260-89AE-44CA-93BA-E4D251FC6267}" srcOrd="2" destOrd="0" parTransId="{313A87B1-A324-4484-9B23-36B2CB90EDA8}" sibTransId="{6672D573-8B41-4E67-9572-8DC915ED4412}"/>
    <dgm:cxn modelId="{D079522A-BD97-48A2-812F-1EAAF972D021}" srcId="{368BCEC4-57A5-4778-8A96-05211BA65C46}" destId="{0256FC45-2188-4B93-AE22-5918B8672FE5}" srcOrd="5" destOrd="0" parTransId="{0F69EC3B-F577-4D05-8D29-442D399F0987}" sibTransId="{39DE0CCE-4E96-4618-A3A0-38C525954FBC}"/>
    <dgm:cxn modelId="{EE4B3341-F3E1-416C-864C-68387009ABBA}" srcId="{368BCEC4-57A5-4778-8A96-05211BA65C46}" destId="{24F8199D-843B-4BB6-BA2C-19C2743E62E4}" srcOrd="7" destOrd="0" parTransId="{717F423A-D34F-48BE-B35C-98A8F7C1192E}" sibTransId="{B640B0CB-BEEB-42A9-9FE8-1B5412F3BC0A}"/>
    <dgm:cxn modelId="{E8ADEA43-4A7B-4C88-8F45-08316072F41D}" srcId="{368BCEC4-57A5-4778-8A96-05211BA65C46}" destId="{03FBEB08-7CDF-48D5-B9E1-F664775319AD}" srcOrd="4" destOrd="0" parTransId="{ECF79A2E-5D9D-428C-904E-F470249BC2F1}" sibTransId="{E5DF8742-A790-4008-A775-A84A3A178C41}"/>
    <dgm:cxn modelId="{139C7064-2640-4B02-B463-A5C2A73A7B89}" type="presOf" srcId="{24F8199D-843B-4BB6-BA2C-19C2743E62E4}" destId="{FE1BF89C-B00E-425E-A7B6-4C79F60ADF2A}" srcOrd="0" destOrd="0" presId="urn:microsoft.com/office/officeart/2005/8/layout/vList2"/>
    <dgm:cxn modelId="{166F606B-3841-4239-BF3A-733DB5264C56}" type="presOf" srcId="{7BCA8635-1F16-44D0-9255-09C4BF62E841}" destId="{6F55A21E-6A2D-4AB2-9983-97A6F7A55700}" srcOrd="0" destOrd="0" presId="urn:microsoft.com/office/officeart/2005/8/layout/vList2"/>
    <dgm:cxn modelId="{8427A559-EFFE-4303-9DE2-417C3FDACFCC}" type="presOf" srcId="{368BCEC4-57A5-4778-8A96-05211BA65C46}" destId="{D5489347-1B70-4F61-AAA9-FA09A561DAD5}" srcOrd="0" destOrd="0" presId="urn:microsoft.com/office/officeart/2005/8/layout/vList2"/>
    <dgm:cxn modelId="{AB17CB59-F789-4F4C-9851-245BB5BAEE8C}" type="presOf" srcId="{D093F84C-D7CC-48EB-ACE7-1B0B0C99CACA}" destId="{0DCD3CA7-3F45-4F98-A7CD-71BEDF7867EB}" srcOrd="0" destOrd="0" presId="urn:microsoft.com/office/officeart/2005/8/layout/vList2"/>
    <dgm:cxn modelId="{C838C983-1DE5-4E41-AA83-3E32473BB0D9}" type="presOf" srcId="{75870260-89AE-44CA-93BA-E4D251FC6267}" destId="{8FF006B9-AC07-438F-95FB-13E3A067C89C}" srcOrd="0" destOrd="0" presId="urn:microsoft.com/office/officeart/2005/8/layout/vList2"/>
    <dgm:cxn modelId="{A03B5E8E-0CB4-4C86-8A8D-87ABD419CCCE}" type="presOf" srcId="{0712366D-EB40-4D91-8DD6-3E97BDF7AE4A}" destId="{F1213703-CFC1-463C-9FFF-51487EEB1160}" srcOrd="0" destOrd="0" presId="urn:microsoft.com/office/officeart/2005/8/layout/vList2"/>
    <dgm:cxn modelId="{E430DC9E-2E7F-4D15-A461-7157CA7FE3B6}" type="presOf" srcId="{03FBEB08-7CDF-48D5-B9E1-F664775319AD}" destId="{710195F7-BA07-4361-B05E-12291FBAC7AE}" srcOrd="0" destOrd="0" presId="urn:microsoft.com/office/officeart/2005/8/layout/vList2"/>
    <dgm:cxn modelId="{2AFCEFA2-F875-4A9B-80AC-51552DE5B2A3}" srcId="{368BCEC4-57A5-4778-8A96-05211BA65C46}" destId="{8874099E-4A8E-4877-B24E-445287AE233E}" srcOrd="0" destOrd="0" parTransId="{6304B98C-2934-4078-A5CE-7B0F60755B12}" sibTransId="{B34775D3-E466-41F0-92E1-697BCC6C8E41}"/>
    <dgm:cxn modelId="{723013BE-4993-413F-A4CF-40F991004DD0}" srcId="{368BCEC4-57A5-4778-8A96-05211BA65C46}" destId="{0712366D-EB40-4D91-8DD6-3E97BDF7AE4A}" srcOrd="1" destOrd="0" parTransId="{BAE5DF3B-E5FA-4C84-ADAE-5F40A42119B4}" sibTransId="{509AD507-EFEE-432E-9F67-089C50873031}"/>
    <dgm:cxn modelId="{35A49BCD-BF12-41EB-A800-2086970C7864}" srcId="{368BCEC4-57A5-4778-8A96-05211BA65C46}" destId="{D093F84C-D7CC-48EB-ACE7-1B0B0C99CACA}" srcOrd="3" destOrd="0" parTransId="{8B5E1069-FB3F-433C-B126-FA0657C716D2}" sibTransId="{10C6355C-00E5-41E6-9B79-FE57F51ADA08}"/>
    <dgm:cxn modelId="{B5C85FEF-11C1-40EF-BE8F-D9E6FE050F6B}" srcId="{368BCEC4-57A5-4778-8A96-05211BA65C46}" destId="{7BCA8635-1F16-44D0-9255-09C4BF62E841}" srcOrd="6" destOrd="0" parTransId="{43E96B2A-1CF4-4681-A2D1-50258CC5B49D}" sibTransId="{BF2E0AA6-B42A-4233-A51A-EA863D35A4F6}"/>
    <dgm:cxn modelId="{52DDB7FE-B0DA-46AB-BF17-5972D8ACA37A}" type="presOf" srcId="{0256FC45-2188-4B93-AE22-5918B8672FE5}" destId="{A0464E45-CB2E-4B07-93A9-4CDE26DFA8D9}" srcOrd="0" destOrd="0" presId="urn:microsoft.com/office/officeart/2005/8/layout/vList2"/>
    <dgm:cxn modelId="{AD199CBE-C71F-4473-B764-0129E7AA48D9}" type="presParOf" srcId="{D5489347-1B70-4F61-AAA9-FA09A561DAD5}" destId="{3FB78498-B77D-46DD-8C09-8EAF7740D894}" srcOrd="0" destOrd="0" presId="urn:microsoft.com/office/officeart/2005/8/layout/vList2"/>
    <dgm:cxn modelId="{D4AFD946-84C0-4306-80AE-24700D7AF460}" type="presParOf" srcId="{D5489347-1B70-4F61-AAA9-FA09A561DAD5}" destId="{FC639F43-AD51-4980-B0E9-F245CCF39A6C}" srcOrd="1" destOrd="0" presId="urn:microsoft.com/office/officeart/2005/8/layout/vList2"/>
    <dgm:cxn modelId="{F0DC2F73-62AE-454E-A463-11B0080CF67D}" type="presParOf" srcId="{D5489347-1B70-4F61-AAA9-FA09A561DAD5}" destId="{F1213703-CFC1-463C-9FFF-51487EEB1160}" srcOrd="2" destOrd="0" presId="urn:microsoft.com/office/officeart/2005/8/layout/vList2"/>
    <dgm:cxn modelId="{486B7763-DF17-48BA-89AF-78972DCED30E}" type="presParOf" srcId="{D5489347-1B70-4F61-AAA9-FA09A561DAD5}" destId="{493BD1B4-CDF5-4726-941E-852C4089DFCF}" srcOrd="3" destOrd="0" presId="urn:microsoft.com/office/officeart/2005/8/layout/vList2"/>
    <dgm:cxn modelId="{64DF88B4-9117-44A3-B3F9-BAB1A14441C6}" type="presParOf" srcId="{D5489347-1B70-4F61-AAA9-FA09A561DAD5}" destId="{8FF006B9-AC07-438F-95FB-13E3A067C89C}" srcOrd="4" destOrd="0" presId="urn:microsoft.com/office/officeart/2005/8/layout/vList2"/>
    <dgm:cxn modelId="{9044BA05-5BA7-4C6D-A6FF-648E76968D53}" type="presParOf" srcId="{D5489347-1B70-4F61-AAA9-FA09A561DAD5}" destId="{1EC89994-7D65-44E4-9180-1D26E52D57EE}" srcOrd="5" destOrd="0" presId="urn:microsoft.com/office/officeart/2005/8/layout/vList2"/>
    <dgm:cxn modelId="{32527588-A9D4-46AE-BECD-CC94E0368FE8}" type="presParOf" srcId="{D5489347-1B70-4F61-AAA9-FA09A561DAD5}" destId="{0DCD3CA7-3F45-4F98-A7CD-71BEDF7867EB}" srcOrd="6" destOrd="0" presId="urn:microsoft.com/office/officeart/2005/8/layout/vList2"/>
    <dgm:cxn modelId="{66679986-EF3E-48BA-B3BF-58C88057D8AC}" type="presParOf" srcId="{D5489347-1B70-4F61-AAA9-FA09A561DAD5}" destId="{72208367-E648-459E-9C81-C87C0316CF13}" srcOrd="7" destOrd="0" presId="urn:microsoft.com/office/officeart/2005/8/layout/vList2"/>
    <dgm:cxn modelId="{FB635B72-493B-4FC2-A0D4-55801B05BEB5}" type="presParOf" srcId="{D5489347-1B70-4F61-AAA9-FA09A561DAD5}" destId="{710195F7-BA07-4361-B05E-12291FBAC7AE}" srcOrd="8" destOrd="0" presId="urn:microsoft.com/office/officeart/2005/8/layout/vList2"/>
    <dgm:cxn modelId="{D0ACFB9C-ACED-4B6E-868B-3DBF8914BF29}" type="presParOf" srcId="{D5489347-1B70-4F61-AAA9-FA09A561DAD5}" destId="{F7150E25-2226-40E1-8F22-A5AF741DD279}" srcOrd="9" destOrd="0" presId="urn:microsoft.com/office/officeart/2005/8/layout/vList2"/>
    <dgm:cxn modelId="{92D06B22-29A3-4AAD-8BBF-6BA05E47143C}" type="presParOf" srcId="{D5489347-1B70-4F61-AAA9-FA09A561DAD5}" destId="{A0464E45-CB2E-4B07-93A9-4CDE26DFA8D9}" srcOrd="10" destOrd="0" presId="urn:microsoft.com/office/officeart/2005/8/layout/vList2"/>
    <dgm:cxn modelId="{7E8B6F2F-38D6-4D5B-8A62-D98FA5BD3A8D}" type="presParOf" srcId="{D5489347-1B70-4F61-AAA9-FA09A561DAD5}" destId="{1F1771D8-0132-47EA-BD55-13C999B9556E}" srcOrd="11" destOrd="0" presId="urn:microsoft.com/office/officeart/2005/8/layout/vList2"/>
    <dgm:cxn modelId="{33DB5676-9159-442E-97A3-C044D0DA9BA1}" type="presParOf" srcId="{D5489347-1B70-4F61-AAA9-FA09A561DAD5}" destId="{6F55A21E-6A2D-4AB2-9983-97A6F7A55700}" srcOrd="12" destOrd="0" presId="urn:microsoft.com/office/officeart/2005/8/layout/vList2"/>
    <dgm:cxn modelId="{A907E47A-5CD8-46BB-9D36-311CB1A14ED8}" type="presParOf" srcId="{D5489347-1B70-4F61-AAA9-FA09A561DAD5}" destId="{798CD781-4ACE-4AA3-8A3D-A3B1BE34DDD9}" srcOrd="13" destOrd="0" presId="urn:microsoft.com/office/officeart/2005/8/layout/vList2"/>
    <dgm:cxn modelId="{CE70BBD8-5EA9-4613-8D5E-103E44D6AE46}" type="presParOf" srcId="{D5489347-1B70-4F61-AAA9-FA09A561DAD5}" destId="{FE1BF89C-B00E-425E-A7B6-4C79F60ADF2A}"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68BCEC4-57A5-4778-8A96-05211BA65C46}"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8874099E-4A8E-4877-B24E-445287AE233E}">
      <dgm:prSet/>
      <dgm:spPr/>
      <dgm:t>
        <a:bodyPr/>
        <a:lstStyle/>
        <a:p>
          <a:pPr rtl="0"/>
          <a:r>
            <a:rPr lang="en-CA" dirty="0"/>
            <a:t>Graphical user interface (GUI)</a:t>
          </a:r>
        </a:p>
      </dgm:t>
    </dgm:pt>
    <dgm:pt modelId="{6304B98C-2934-4078-A5CE-7B0F60755B12}" type="parTrans" cxnId="{2AFCEFA2-F875-4A9B-80AC-51552DE5B2A3}">
      <dgm:prSet/>
      <dgm:spPr/>
      <dgm:t>
        <a:bodyPr/>
        <a:lstStyle/>
        <a:p>
          <a:endParaRPr lang="en-US"/>
        </a:p>
      </dgm:t>
    </dgm:pt>
    <dgm:pt modelId="{B34775D3-E466-41F0-92E1-697BCC6C8E41}" type="sibTrans" cxnId="{2AFCEFA2-F875-4A9B-80AC-51552DE5B2A3}">
      <dgm:prSet/>
      <dgm:spPr/>
      <dgm:t>
        <a:bodyPr/>
        <a:lstStyle/>
        <a:p>
          <a:endParaRPr lang="en-US"/>
        </a:p>
      </dgm:t>
    </dgm:pt>
    <dgm:pt modelId="{0712366D-EB40-4D91-8DD6-3E97BDF7AE4A}">
      <dgm:prSet/>
      <dgm:spPr/>
      <dgm:t>
        <a:bodyPr/>
        <a:lstStyle/>
        <a:p>
          <a:pPr rtl="0"/>
          <a:r>
            <a:rPr lang="en-CA"/>
            <a:t>Geographical information system (GIS)</a:t>
          </a:r>
        </a:p>
      </dgm:t>
    </dgm:pt>
    <dgm:pt modelId="{BAE5DF3B-E5FA-4C84-ADAE-5F40A42119B4}" type="parTrans" cxnId="{723013BE-4993-413F-A4CF-40F991004DD0}">
      <dgm:prSet/>
      <dgm:spPr/>
      <dgm:t>
        <a:bodyPr/>
        <a:lstStyle/>
        <a:p>
          <a:endParaRPr lang="en-US"/>
        </a:p>
      </dgm:t>
    </dgm:pt>
    <dgm:pt modelId="{509AD507-EFEE-432E-9F67-089C50873031}" type="sibTrans" cxnId="{723013BE-4993-413F-A4CF-40F991004DD0}">
      <dgm:prSet/>
      <dgm:spPr/>
      <dgm:t>
        <a:bodyPr/>
        <a:lstStyle/>
        <a:p>
          <a:endParaRPr lang="en-US"/>
        </a:p>
      </dgm:t>
    </dgm:pt>
    <dgm:pt modelId="{75870260-89AE-44CA-93BA-E4D251FC6267}">
      <dgm:prSet/>
      <dgm:spPr/>
      <dgm:t>
        <a:bodyPr/>
        <a:lstStyle/>
        <a:p>
          <a:pPr rtl="0"/>
          <a:r>
            <a:rPr lang="en-CA"/>
            <a:t>Water supply sources</a:t>
          </a:r>
        </a:p>
      </dgm:t>
    </dgm:pt>
    <dgm:pt modelId="{313A87B1-A324-4484-9B23-36B2CB90EDA8}" type="parTrans" cxnId="{FB88FB20-3295-4D4C-94A4-B35BF4FEE59F}">
      <dgm:prSet/>
      <dgm:spPr/>
      <dgm:t>
        <a:bodyPr/>
        <a:lstStyle/>
        <a:p>
          <a:endParaRPr lang="en-US"/>
        </a:p>
      </dgm:t>
    </dgm:pt>
    <dgm:pt modelId="{6672D573-8B41-4E67-9572-8DC915ED4412}" type="sibTrans" cxnId="{FB88FB20-3295-4D4C-94A4-B35BF4FEE59F}">
      <dgm:prSet/>
      <dgm:spPr/>
      <dgm:t>
        <a:bodyPr/>
        <a:lstStyle/>
        <a:p>
          <a:endParaRPr lang="en-US"/>
        </a:p>
      </dgm:t>
    </dgm:pt>
    <dgm:pt modelId="{D093F84C-D7CC-48EB-ACE7-1B0B0C99CACA}">
      <dgm:prSet/>
      <dgm:spPr/>
      <dgm:t>
        <a:bodyPr/>
        <a:lstStyle/>
        <a:p>
          <a:pPr rtl="0"/>
          <a:r>
            <a:rPr lang="en-CA"/>
            <a:t>Water demand sites</a:t>
          </a:r>
        </a:p>
      </dgm:t>
    </dgm:pt>
    <dgm:pt modelId="{8B5E1069-FB3F-433C-B126-FA0657C716D2}" type="parTrans" cxnId="{35A49BCD-BF12-41EB-A800-2086970C7864}">
      <dgm:prSet/>
      <dgm:spPr/>
      <dgm:t>
        <a:bodyPr/>
        <a:lstStyle/>
        <a:p>
          <a:endParaRPr lang="en-US"/>
        </a:p>
      </dgm:t>
    </dgm:pt>
    <dgm:pt modelId="{10C6355C-00E5-41E6-9B79-FE57F51ADA08}" type="sibTrans" cxnId="{35A49BCD-BF12-41EB-A800-2086970C7864}">
      <dgm:prSet/>
      <dgm:spPr/>
      <dgm:t>
        <a:bodyPr/>
        <a:lstStyle/>
        <a:p>
          <a:endParaRPr lang="en-US"/>
        </a:p>
      </dgm:t>
    </dgm:pt>
    <dgm:pt modelId="{03FBEB08-7CDF-48D5-B9E1-F664775319AD}">
      <dgm:prSet/>
      <dgm:spPr/>
      <dgm:t>
        <a:bodyPr/>
        <a:lstStyle/>
        <a:p>
          <a:pPr rtl="0"/>
          <a:r>
            <a:rPr lang="en-CA"/>
            <a:t>Demand site activity </a:t>
          </a:r>
        </a:p>
      </dgm:t>
    </dgm:pt>
    <dgm:pt modelId="{ECF79A2E-5D9D-428C-904E-F470249BC2F1}" type="parTrans" cxnId="{E8ADEA43-4A7B-4C88-8F45-08316072F41D}">
      <dgm:prSet/>
      <dgm:spPr/>
      <dgm:t>
        <a:bodyPr/>
        <a:lstStyle/>
        <a:p>
          <a:endParaRPr lang="en-US"/>
        </a:p>
      </dgm:t>
    </dgm:pt>
    <dgm:pt modelId="{E5DF8742-A790-4008-A775-A84A3A178C41}" type="sibTrans" cxnId="{E8ADEA43-4A7B-4C88-8F45-08316072F41D}">
      <dgm:prSet/>
      <dgm:spPr/>
      <dgm:t>
        <a:bodyPr/>
        <a:lstStyle/>
        <a:p>
          <a:endParaRPr lang="en-US"/>
        </a:p>
      </dgm:t>
    </dgm:pt>
    <dgm:pt modelId="{0256FC45-2188-4B93-AE22-5918B8672FE5}">
      <dgm:prSet/>
      <dgm:spPr/>
      <dgm:t>
        <a:bodyPr/>
        <a:lstStyle/>
        <a:p>
          <a:pPr rtl="0"/>
          <a:r>
            <a:rPr lang="en-CA"/>
            <a:t>Water-use intensities</a:t>
          </a:r>
        </a:p>
      </dgm:t>
    </dgm:pt>
    <dgm:pt modelId="{0F69EC3B-F577-4D05-8D29-442D399F0987}" type="parTrans" cxnId="{D079522A-BD97-48A2-812F-1EAAF972D021}">
      <dgm:prSet/>
      <dgm:spPr/>
      <dgm:t>
        <a:bodyPr/>
        <a:lstStyle/>
        <a:p>
          <a:endParaRPr lang="en-US"/>
        </a:p>
      </dgm:t>
    </dgm:pt>
    <dgm:pt modelId="{39DE0CCE-4E96-4618-A3A0-38C525954FBC}" type="sibTrans" cxnId="{D079522A-BD97-48A2-812F-1EAAF972D021}">
      <dgm:prSet/>
      <dgm:spPr/>
      <dgm:t>
        <a:bodyPr/>
        <a:lstStyle/>
        <a:p>
          <a:endParaRPr lang="en-US"/>
        </a:p>
      </dgm:t>
    </dgm:pt>
    <dgm:pt modelId="{7BCA8635-1F16-44D0-9255-09C4BF62E841}">
      <dgm:prSet/>
      <dgm:spPr/>
      <dgm:t>
        <a:bodyPr/>
        <a:lstStyle/>
        <a:p>
          <a:pPr rtl="0"/>
          <a:r>
            <a:rPr lang="en-CA"/>
            <a:t>Optimization</a:t>
          </a:r>
        </a:p>
      </dgm:t>
    </dgm:pt>
    <dgm:pt modelId="{43E96B2A-1CF4-4681-A2D1-50258CC5B49D}" type="parTrans" cxnId="{B5C85FEF-11C1-40EF-BE8F-D9E6FE050F6B}">
      <dgm:prSet/>
      <dgm:spPr/>
      <dgm:t>
        <a:bodyPr/>
        <a:lstStyle/>
        <a:p>
          <a:endParaRPr lang="en-US"/>
        </a:p>
      </dgm:t>
    </dgm:pt>
    <dgm:pt modelId="{BF2E0AA6-B42A-4233-A51A-EA863D35A4F6}" type="sibTrans" cxnId="{B5C85FEF-11C1-40EF-BE8F-D9E6FE050F6B}">
      <dgm:prSet/>
      <dgm:spPr/>
      <dgm:t>
        <a:bodyPr/>
        <a:lstStyle/>
        <a:p>
          <a:endParaRPr lang="en-US"/>
        </a:p>
      </dgm:t>
    </dgm:pt>
    <dgm:pt modelId="{24F8199D-843B-4BB6-BA2C-19C2743E62E4}">
      <dgm:prSet/>
      <dgm:spPr/>
      <dgm:t>
        <a:bodyPr/>
        <a:lstStyle/>
        <a:p>
          <a:pPr rtl="0"/>
          <a:r>
            <a:rPr lang="en-CA"/>
            <a:t>Scenario analysis</a:t>
          </a:r>
        </a:p>
      </dgm:t>
    </dgm:pt>
    <dgm:pt modelId="{717F423A-D34F-48BE-B35C-98A8F7C1192E}" type="parTrans" cxnId="{EE4B3341-F3E1-416C-864C-68387009ABBA}">
      <dgm:prSet/>
      <dgm:spPr/>
      <dgm:t>
        <a:bodyPr/>
        <a:lstStyle/>
        <a:p>
          <a:endParaRPr lang="en-US"/>
        </a:p>
      </dgm:t>
    </dgm:pt>
    <dgm:pt modelId="{B640B0CB-BEEB-42A9-9FE8-1B5412F3BC0A}" type="sibTrans" cxnId="{EE4B3341-F3E1-416C-864C-68387009ABBA}">
      <dgm:prSet/>
      <dgm:spPr/>
      <dgm:t>
        <a:bodyPr/>
        <a:lstStyle/>
        <a:p>
          <a:endParaRPr lang="en-US"/>
        </a:p>
      </dgm:t>
    </dgm:pt>
    <dgm:pt modelId="{D5489347-1B70-4F61-AAA9-FA09A561DAD5}" type="pres">
      <dgm:prSet presAssocID="{368BCEC4-57A5-4778-8A96-05211BA65C46}" presName="linear" presStyleCnt="0">
        <dgm:presLayoutVars>
          <dgm:animLvl val="lvl"/>
          <dgm:resizeHandles val="exact"/>
        </dgm:presLayoutVars>
      </dgm:prSet>
      <dgm:spPr/>
    </dgm:pt>
    <dgm:pt modelId="{3FB78498-B77D-46DD-8C09-8EAF7740D894}" type="pres">
      <dgm:prSet presAssocID="{8874099E-4A8E-4877-B24E-445287AE233E}" presName="parentText" presStyleLbl="node1" presStyleIdx="0" presStyleCnt="8">
        <dgm:presLayoutVars>
          <dgm:chMax val="0"/>
          <dgm:bulletEnabled val="1"/>
        </dgm:presLayoutVars>
      </dgm:prSet>
      <dgm:spPr/>
    </dgm:pt>
    <dgm:pt modelId="{FC639F43-AD51-4980-B0E9-F245CCF39A6C}" type="pres">
      <dgm:prSet presAssocID="{B34775D3-E466-41F0-92E1-697BCC6C8E41}" presName="spacer" presStyleCnt="0"/>
      <dgm:spPr/>
    </dgm:pt>
    <dgm:pt modelId="{F1213703-CFC1-463C-9FFF-51487EEB1160}" type="pres">
      <dgm:prSet presAssocID="{0712366D-EB40-4D91-8DD6-3E97BDF7AE4A}" presName="parentText" presStyleLbl="node1" presStyleIdx="1" presStyleCnt="8">
        <dgm:presLayoutVars>
          <dgm:chMax val="0"/>
          <dgm:bulletEnabled val="1"/>
        </dgm:presLayoutVars>
      </dgm:prSet>
      <dgm:spPr/>
    </dgm:pt>
    <dgm:pt modelId="{493BD1B4-CDF5-4726-941E-852C4089DFCF}" type="pres">
      <dgm:prSet presAssocID="{509AD507-EFEE-432E-9F67-089C50873031}" presName="spacer" presStyleCnt="0"/>
      <dgm:spPr/>
    </dgm:pt>
    <dgm:pt modelId="{8FF006B9-AC07-438F-95FB-13E3A067C89C}" type="pres">
      <dgm:prSet presAssocID="{75870260-89AE-44CA-93BA-E4D251FC6267}" presName="parentText" presStyleLbl="node1" presStyleIdx="2" presStyleCnt="8">
        <dgm:presLayoutVars>
          <dgm:chMax val="0"/>
          <dgm:bulletEnabled val="1"/>
        </dgm:presLayoutVars>
      </dgm:prSet>
      <dgm:spPr/>
    </dgm:pt>
    <dgm:pt modelId="{1EC89994-7D65-44E4-9180-1D26E52D57EE}" type="pres">
      <dgm:prSet presAssocID="{6672D573-8B41-4E67-9572-8DC915ED4412}" presName="spacer" presStyleCnt="0"/>
      <dgm:spPr/>
    </dgm:pt>
    <dgm:pt modelId="{0DCD3CA7-3F45-4F98-A7CD-71BEDF7867EB}" type="pres">
      <dgm:prSet presAssocID="{D093F84C-D7CC-48EB-ACE7-1B0B0C99CACA}" presName="parentText" presStyleLbl="node1" presStyleIdx="3" presStyleCnt="8">
        <dgm:presLayoutVars>
          <dgm:chMax val="0"/>
          <dgm:bulletEnabled val="1"/>
        </dgm:presLayoutVars>
      </dgm:prSet>
      <dgm:spPr/>
    </dgm:pt>
    <dgm:pt modelId="{72208367-E648-459E-9C81-C87C0316CF13}" type="pres">
      <dgm:prSet presAssocID="{10C6355C-00E5-41E6-9B79-FE57F51ADA08}" presName="spacer" presStyleCnt="0"/>
      <dgm:spPr/>
    </dgm:pt>
    <dgm:pt modelId="{710195F7-BA07-4361-B05E-12291FBAC7AE}" type="pres">
      <dgm:prSet presAssocID="{03FBEB08-7CDF-48D5-B9E1-F664775319AD}" presName="parentText" presStyleLbl="node1" presStyleIdx="4" presStyleCnt="8">
        <dgm:presLayoutVars>
          <dgm:chMax val="0"/>
          <dgm:bulletEnabled val="1"/>
        </dgm:presLayoutVars>
      </dgm:prSet>
      <dgm:spPr/>
    </dgm:pt>
    <dgm:pt modelId="{F7150E25-2226-40E1-8F22-A5AF741DD279}" type="pres">
      <dgm:prSet presAssocID="{E5DF8742-A790-4008-A775-A84A3A178C41}" presName="spacer" presStyleCnt="0"/>
      <dgm:spPr/>
    </dgm:pt>
    <dgm:pt modelId="{A0464E45-CB2E-4B07-93A9-4CDE26DFA8D9}" type="pres">
      <dgm:prSet presAssocID="{0256FC45-2188-4B93-AE22-5918B8672FE5}" presName="parentText" presStyleLbl="node1" presStyleIdx="5" presStyleCnt="8">
        <dgm:presLayoutVars>
          <dgm:chMax val="0"/>
          <dgm:bulletEnabled val="1"/>
        </dgm:presLayoutVars>
      </dgm:prSet>
      <dgm:spPr/>
    </dgm:pt>
    <dgm:pt modelId="{1F1771D8-0132-47EA-BD55-13C999B9556E}" type="pres">
      <dgm:prSet presAssocID="{39DE0CCE-4E96-4618-A3A0-38C525954FBC}" presName="spacer" presStyleCnt="0"/>
      <dgm:spPr/>
    </dgm:pt>
    <dgm:pt modelId="{6F55A21E-6A2D-4AB2-9983-97A6F7A55700}" type="pres">
      <dgm:prSet presAssocID="{7BCA8635-1F16-44D0-9255-09C4BF62E841}" presName="parentText" presStyleLbl="node1" presStyleIdx="6" presStyleCnt="8">
        <dgm:presLayoutVars>
          <dgm:chMax val="0"/>
          <dgm:bulletEnabled val="1"/>
        </dgm:presLayoutVars>
      </dgm:prSet>
      <dgm:spPr/>
    </dgm:pt>
    <dgm:pt modelId="{798CD781-4ACE-4AA3-8A3D-A3B1BE34DDD9}" type="pres">
      <dgm:prSet presAssocID="{BF2E0AA6-B42A-4233-A51A-EA863D35A4F6}" presName="spacer" presStyleCnt="0"/>
      <dgm:spPr/>
    </dgm:pt>
    <dgm:pt modelId="{FE1BF89C-B00E-425E-A7B6-4C79F60ADF2A}" type="pres">
      <dgm:prSet presAssocID="{24F8199D-843B-4BB6-BA2C-19C2743E62E4}" presName="parentText" presStyleLbl="node1" presStyleIdx="7" presStyleCnt="8">
        <dgm:presLayoutVars>
          <dgm:chMax val="0"/>
          <dgm:bulletEnabled val="1"/>
        </dgm:presLayoutVars>
      </dgm:prSet>
      <dgm:spPr/>
    </dgm:pt>
  </dgm:ptLst>
  <dgm:cxnLst>
    <dgm:cxn modelId="{0316D808-9891-4DB7-A46F-CD7D42C1BD8C}" type="presOf" srcId="{8874099E-4A8E-4877-B24E-445287AE233E}" destId="{3FB78498-B77D-46DD-8C09-8EAF7740D894}" srcOrd="0" destOrd="0" presId="urn:microsoft.com/office/officeart/2005/8/layout/vList2"/>
    <dgm:cxn modelId="{FB88FB20-3295-4D4C-94A4-B35BF4FEE59F}" srcId="{368BCEC4-57A5-4778-8A96-05211BA65C46}" destId="{75870260-89AE-44CA-93BA-E4D251FC6267}" srcOrd="2" destOrd="0" parTransId="{313A87B1-A324-4484-9B23-36B2CB90EDA8}" sibTransId="{6672D573-8B41-4E67-9572-8DC915ED4412}"/>
    <dgm:cxn modelId="{D079522A-BD97-48A2-812F-1EAAF972D021}" srcId="{368BCEC4-57A5-4778-8A96-05211BA65C46}" destId="{0256FC45-2188-4B93-AE22-5918B8672FE5}" srcOrd="5" destOrd="0" parTransId="{0F69EC3B-F577-4D05-8D29-442D399F0987}" sibTransId="{39DE0CCE-4E96-4618-A3A0-38C525954FBC}"/>
    <dgm:cxn modelId="{EE4B3341-F3E1-416C-864C-68387009ABBA}" srcId="{368BCEC4-57A5-4778-8A96-05211BA65C46}" destId="{24F8199D-843B-4BB6-BA2C-19C2743E62E4}" srcOrd="7" destOrd="0" parTransId="{717F423A-D34F-48BE-B35C-98A8F7C1192E}" sibTransId="{B640B0CB-BEEB-42A9-9FE8-1B5412F3BC0A}"/>
    <dgm:cxn modelId="{E8ADEA43-4A7B-4C88-8F45-08316072F41D}" srcId="{368BCEC4-57A5-4778-8A96-05211BA65C46}" destId="{03FBEB08-7CDF-48D5-B9E1-F664775319AD}" srcOrd="4" destOrd="0" parTransId="{ECF79A2E-5D9D-428C-904E-F470249BC2F1}" sibTransId="{E5DF8742-A790-4008-A775-A84A3A178C41}"/>
    <dgm:cxn modelId="{139C7064-2640-4B02-B463-A5C2A73A7B89}" type="presOf" srcId="{24F8199D-843B-4BB6-BA2C-19C2743E62E4}" destId="{FE1BF89C-B00E-425E-A7B6-4C79F60ADF2A}" srcOrd="0" destOrd="0" presId="urn:microsoft.com/office/officeart/2005/8/layout/vList2"/>
    <dgm:cxn modelId="{166F606B-3841-4239-BF3A-733DB5264C56}" type="presOf" srcId="{7BCA8635-1F16-44D0-9255-09C4BF62E841}" destId="{6F55A21E-6A2D-4AB2-9983-97A6F7A55700}" srcOrd="0" destOrd="0" presId="urn:microsoft.com/office/officeart/2005/8/layout/vList2"/>
    <dgm:cxn modelId="{8427A559-EFFE-4303-9DE2-417C3FDACFCC}" type="presOf" srcId="{368BCEC4-57A5-4778-8A96-05211BA65C46}" destId="{D5489347-1B70-4F61-AAA9-FA09A561DAD5}" srcOrd="0" destOrd="0" presId="urn:microsoft.com/office/officeart/2005/8/layout/vList2"/>
    <dgm:cxn modelId="{AB17CB59-F789-4F4C-9851-245BB5BAEE8C}" type="presOf" srcId="{D093F84C-D7CC-48EB-ACE7-1B0B0C99CACA}" destId="{0DCD3CA7-3F45-4F98-A7CD-71BEDF7867EB}" srcOrd="0" destOrd="0" presId="urn:microsoft.com/office/officeart/2005/8/layout/vList2"/>
    <dgm:cxn modelId="{C838C983-1DE5-4E41-AA83-3E32473BB0D9}" type="presOf" srcId="{75870260-89AE-44CA-93BA-E4D251FC6267}" destId="{8FF006B9-AC07-438F-95FB-13E3A067C89C}" srcOrd="0" destOrd="0" presId="urn:microsoft.com/office/officeart/2005/8/layout/vList2"/>
    <dgm:cxn modelId="{A03B5E8E-0CB4-4C86-8A8D-87ABD419CCCE}" type="presOf" srcId="{0712366D-EB40-4D91-8DD6-3E97BDF7AE4A}" destId="{F1213703-CFC1-463C-9FFF-51487EEB1160}" srcOrd="0" destOrd="0" presId="urn:microsoft.com/office/officeart/2005/8/layout/vList2"/>
    <dgm:cxn modelId="{E430DC9E-2E7F-4D15-A461-7157CA7FE3B6}" type="presOf" srcId="{03FBEB08-7CDF-48D5-B9E1-F664775319AD}" destId="{710195F7-BA07-4361-B05E-12291FBAC7AE}" srcOrd="0" destOrd="0" presId="urn:microsoft.com/office/officeart/2005/8/layout/vList2"/>
    <dgm:cxn modelId="{2AFCEFA2-F875-4A9B-80AC-51552DE5B2A3}" srcId="{368BCEC4-57A5-4778-8A96-05211BA65C46}" destId="{8874099E-4A8E-4877-B24E-445287AE233E}" srcOrd="0" destOrd="0" parTransId="{6304B98C-2934-4078-A5CE-7B0F60755B12}" sibTransId="{B34775D3-E466-41F0-92E1-697BCC6C8E41}"/>
    <dgm:cxn modelId="{723013BE-4993-413F-A4CF-40F991004DD0}" srcId="{368BCEC4-57A5-4778-8A96-05211BA65C46}" destId="{0712366D-EB40-4D91-8DD6-3E97BDF7AE4A}" srcOrd="1" destOrd="0" parTransId="{BAE5DF3B-E5FA-4C84-ADAE-5F40A42119B4}" sibTransId="{509AD507-EFEE-432E-9F67-089C50873031}"/>
    <dgm:cxn modelId="{35A49BCD-BF12-41EB-A800-2086970C7864}" srcId="{368BCEC4-57A5-4778-8A96-05211BA65C46}" destId="{D093F84C-D7CC-48EB-ACE7-1B0B0C99CACA}" srcOrd="3" destOrd="0" parTransId="{8B5E1069-FB3F-433C-B126-FA0657C716D2}" sibTransId="{10C6355C-00E5-41E6-9B79-FE57F51ADA08}"/>
    <dgm:cxn modelId="{B5C85FEF-11C1-40EF-BE8F-D9E6FE050F6B}" srcId="{368BCEC4-57A5-4778-8A96-05211BA65C46}" destId="{7BCA8635-1F16-44D0-9255-09C4BF62E841}" srcOrd="6" destOrd="0" parTransId="{43E96B2A-1CF4-4681-A2D1-50258CC5B49D}" sibTransId="{BF2E0AA6-B42A-4233-A51A-EA863D35A4F6}"/>
    <dgm:cxn modelId="{52DDB7FE-B0DA-46AB-BF17-5972D8ACA37A}" type="presOf" srcId="{0256FC45-2188-4B93-AE22-5918B8672FE5}" destId="{A0464E45-CB2E-4B07-93A9-4CDE26DFA8D9}" srcOrd="0" destOrd="0" presId="urn:microsoft.com/office/officeart/2005/8/layout/vList2"/>
    <dgm:cxn modelId="{AD199CBE-C71F-4473-B764-0129E7AA48D9}" type="presParOf" srcId="{D5489347-1B70-4F61-AAA9-FA09A561DAD5}" destId="{3FB78498-B77D-46DD-8C09-8EAF7740D894}" srcOrd="0" destOrd="0" presId="urn:microsoft.com/office/officeart/2005/8/layout/vList2"/>
    <dgm:cxn modelId="{D4AFD946-84C0-4306-80AE-24700D7AF460}" type="presParOf" srcId="{D5489347-1B70-4F61-AAA9-FA09A561DAD5}" destId="{FC639F43-AD51-4980-B0E9-F245CCF39A6C}" srcOrd="1" destOrd="0" presId="urn:microsoft.com/office/officeart/2005/8/layout/vList2"/>
    <dgm:cxn modelId="{F0DC2F73-62AE-454E-A463-11B0080CF67D}" type="presParOf" srcId="{D5489347-1B70-4F61-AAA9-FA09A561DAD5}" destId="{F1213703-CFC1-463C-9FFF-51487EEB1160}" srcOrd="2" destOrd="0" presId="urn:microsoft.com/office/officeart/2005/8/layout/vList2"/>
    <dgm:cxn modelId="{486B7763-DF17-48BA-89AF-78972DCED30E}" type="presParOf" srcId="{D5489347-1B70-4F61-AAA9-FA09A561DAD5}" destId="{493BD1B4-CDF5-4726-941E-852C4089DFCF}" srcOrd="3" destOrd="0" presId="urn:microsoft.com/office/officeart/2005/8/layout/vList2"/>
    <dgm:cxn modelId="{64DF88B4-9117-44A3-B3F9-BAB1A14441C6}" type="presParOf" srcId="{D5489347-1B70-4F61-AAA9-FA09A561DAD5}" destId="{8FF006B9-AC07-438F-95FB-13E3A067C89C}" srcOrd="4" destOrd="0" presId="urn:microsoft.com/office/officeart/2005/8/layout/vList2"/>
    <dgm:cxn modelId="{9044BA05-5BA7-4C6D-A6FF-648E76968D53}" type="presParOf" srcId="{D5489347-1B70-4F61-AAA9-FA09A561DAD5}" destId="{1EC89994-7D65-44E4-9180-1D26E52D57EE}" srcOrd="5" destOrd="0" presId="urn:microsoft.com/office/officeart/2005/8/layout/vList2"/>
    <dgm:cxn modelId="{32527588-A9D4-46AE-BECD-CC94E0368FE8}" type="presParOf" srcId="{D5489347-1B70-4F61-AAA9-FA09A561DAD5}" destId="{0DCD3CA7-3F45-4F98-A7CD-71BEDF7867EB}" srcOrd="6" destOrd="0" presId="urn:microsoft.com/office/officeart/2005/8/layout/vList2"/>
    <dgm:cxn modelId="{66679986-EF3E-48BA-B3BF-58C88057D8AC}" type="presParOf" srcId="{D5489347-1B70-4F61-AAA9-FA09A561DAD5}" destId="{72208367-E648-459E-9C81-C87C0316CF13}" srcOrd="7" destOrd="0" presId="urn:microsoft.com/office/officeart/2005/8/layout/vList2"/>
    <dgm:cxn modelId="{FB635B72-493B-4FC2-A0D4-55801B05BEB5}" type="presParOf" srcId="{D5489347-1B70-4F61-AAA9-FA09A561DAD5}" destId="{710195F7-BA07-4361-B05E-12291FBAC7AE}" srcOrd="8" destOrd="0" presId="urn:microsoft.com/office/officeart/2005/8/layout/vList2"/>
    <dgm:cxn modelId="{D0ACFB9C-ACED-4B6E-868B-3DBF8914BF29}" type="presParOf" srcId="{D5489347-1B70-4F61-AAA9-FA09A561DAD5}" destId="{F7150E25-2226-40E1-8F22-A5AF741DD279}" srcOrd="9" destOrd="0" presId="urn:microsoft.com/office/officeart/2005/8/layout/vList2"/>
    <dgm:cxn modelId="{92D06B22-29A3-4AAD-8BBF-6BA05E47143C}" type="presParOf" srcId="{D5489347-1B70-4F61-AAA9-FA09A561DAD5}" destId="{A0464E45-CB2E-4B07-93A9-4CDE26DFA8D9}" srcOrd="10" destOrd="0" presId="urn:microsoft.com/office/officeart/2005/8/layout/vList2"/>
    <dgm:cxn modelId="{7E8B6F2F-38D6-4D5B-8A62-D98FA5BD3A8D}" type="presParOf" srcId="{D5489347-1B70-4F61-AAA9-FA09A561DAD5}" destId="{1F1771D8-0132-47EA-BD55-13C999B9556E}" srcOrd="11" destOrd="0" presId="urn:microsoft.com/office/officeart/2005/8/layout/vList2"/>
    <dgm:cxn modelId="{33DB5676-9159-442E-97A3-C044D0DA9BA1}" type="presParOf" srcId="{D5489347-1B70-4F61-AAA9-FA09A561DAD5}" destId="{6F55A21E-6A2D-4AB2-9983-97A6F7A55700}" srcOrd="12" destOrd="0" presId="urn:microsoft.com/office/officeart/2005/8/layout/vList2"/>
    <dgm:cxn modelId="{A907E47A-5CD8-46BB-9D36-311CB1A14ED8}" type="presParOf" srcId="{D5489347-1B70-4F61-AAA9-FA09A561DAD5}" destId="{798CD781-4ACE-4AA3-8A3D-A3B1BE34DDD9}" srcOrd="13" destOrd="0" presId="urn:microsoft.com/office/officeart/2005/8/layout/vList2"/>
    <dgm:cxn modelId="{CE70BBD8-5EA9-4613-8D5E-103E44D6AE46}" type="presParOf" srcId="{D5489347-1B70-4F61-AAA9-FA09A561DAD5}" destId="{FE1BF89C-B00E-425E-A7B6-4C79F60ADF2A}"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84073D8-CE25-48E4-842F-46DAC7EB2A1A}"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A10A025B-9455-4359-8BC3-81209457E3BB}">
      <dgm:prSet phldrT="[Text]"/>
      <dgm:spPr>
        <a:solidFill>
          <a:schemeClr val="tx1"/>
        </a:solidFill>
      </dgm:spPr>
      <dgm:t>
        <a:bodyPr/>
        <a:lstStyle/>
        <a:p>
          <a:r>
            <a:rPr lang="en-US" dirty="0"/>
            <a:t>River basin</a:t>
          </a:r>
        </a:p>
      </dgm:t>
    </dgm:pt>
    <dgm:pt modelId="{DCE8FAA9-FD91-408A-B14E-C50B7F32EBBE}" type="parTrans" cxnId="{465C800A-9F04-4038-8BBD-7C7CFA97A000}">
      <dgm:prSet/>
      <dgm:spPr/>
      <dgm:t>
        <a:bodyPr/>
        <a:lstStyle/>
        <a:p>
          <a:endParaRPr lang="en-US"/>
        </a:p>
      </dgm:t>
    </dgm:pt>
    <dgm:pt modelId="{43423D15-5A8C-4062-B1EA-E90B89599ABE}" type="sibTrans" cxnId="{465C800A-9F04-4038-8BBD-7C7CFA97A000}">
      <dgm:prSet/>
      <dgm:spPr/>
      <dgm:t>
        <a:bodyPr/>
        <a:lstStyle/>
        <a:p>
          <a:endParaRPr lang="en-US"/>
        </a:p>
      </dgm:t>
    </dgm:pt>
    <dgm:pt modelId="{7A1B02EB-2340-45E4-B436-2CA952707038}">
      <dgm:prSet phldrT="[Text]"/>
      <dgm:spPr>
        <a:solidFill>
          <a:schemeClr val="tx2"/>
        </a:solidFill>
      </dgm:spPr>
      <dgm:t>
        <a:bodyPr/>
        <a:lstStyle/>
        <a:p>
          <a:r>
            <a:rPr lang="en-US"/>
            <a:t>Sub-sector (demand node)</a:t>
          </a:r>
        </a:p>
      </dgm:t>
    </dgm:pt>
    <dgm:pt modelId="{2C0975FB-3136-46B9-81A7-FD2CE166751B}" type="parTrans" cxnId="{FB032336-4EBB-4B52-8619-48CAF6BFD526}">
      <dgm:prSet/>
      <dgm:spPr/>
      <dgm:t>
        <a:bodyPr/>
        <a:lstStyle/>
        <a:p>
          <a:endParaRPr lang="en-US"/>
        </a:p>
      </dgm:t>
    </dgm:pt>
    <dgm:pt modelId="{D64DA20B-DDF2-4F7D-B572-45662D6E2D0D}" type="sibTrans" cxnId="{FB032336-4EBB-4B52-8619-48CAF6BFD526}">
      <dgm:prSet/>
      <dgm:spPr/>
      <dgm:t>
        <a:bodyPr/>
        <a:lstStyle/>
        <a:p>
          <a:endParaRPr lang="en-US"/>
        </a:p>
      </dgm:t>
    </dgm:pt>
    <dgm:pt modelId="{685CE0BF-D6F1-4827-9F5A-1786F4FA649E}">
      <dgm:prSet phldrT="[Text]"/>
      <dgm:spPr>
        <a:solidFill>
          <a:schemeClr val="tx1"/>
        </a:solidFill>
      </dgm:spPr>
      <dgm:t>
        <a:bodyPr/>
        <a:lstStyle/>
        <a:p>
          <a:r>
            <a:rPr lang="en-US" dirty="0"/>
            <a:t>River basin “A”</a:t>
          </a:r>
        </a:p>
      </dgm:t>
    </dgm:pt>
    <dgm:pt modelId="{96C3D3D1-156C-412D-91F4-2AFF41D69FBB}" type="parTrans" cxnId="{F48A4C53-68D1-4C1C-A4BB-A4567759AAF7}">
      <dgm:prSet/>
      <dgm:spPr/>
      <dgm:t>
        <a:bodyPr/>
        <a:lstStyle/>
        <a:p>
          <a:endParaRPr lang="en-US"/>
        </a:p>
      </dgm:t>
    </dgm:pt>
    <dgm:pt modelId="{FB3C2FC1-6BAE-451E-8420-764742F25CEC}" type="sibTrans" cxnId="{F48A4C53-68D1-4C1C-A4BB-A4567759AAF7}">
      <dgm:prSet/>
      <dgm:spPr/>
      <dgm:t>
        <a:bodyPr/>
        <a:lstStyle/>
        <a:p>
          <a:endParaRPr lang="en-US"/>
        </a:p>
      </dgm:t>
    </dgm:pt>
    <dgm:pt modelId="{61CF30E3-70F4-4BD1-A961-F8A4E60FED6B}">
      <dgm:prSet phldrT="[Text]"/>
      <dgm:spPr/>
      <dgm:t>
        <a:bodyPr/>
        <a:lstStyle/>
        <a:p>
          <a:r>
            <a:rPr lang="en-US" dirty="0"/>
            <a:t>Technology/site distinctions</a:t>
          </a:r>
        </a:p>
      </dgm:t>
    </dgm:pt>
    <dgm:pt modelId="{3A23DEA7-8E50-4162-98E7-DE87A5AE5AB2}" type="parTrans" cxnId="{68AEEBF2-FC51-4799-92CE-E8A886844EC0}">
      <dgm:prSet/>
      <dgm:spPr/>
      <dgm:t>
        <a:bodyPr/>
        <a:lstStyle/>
        <a:p>
          <a:endParaRPr lang="en-US"/>
        </a:p>
      </dgm:t>
    </dgm:pt>
    <dgm:pt modelId="{A812001D-1F0C-4244-B00D-7B3559D00EE3}" type="sibTrans" cxnId="{68AEEBF2-FC51-4799-92CE-E8A886844EC0}">
      <dgm:prSet/>
      <dgm:spPr/>
      <dgm:t>
        <a:bodyPr/>
        <a:lstStyle/>
        <a:p>
          <a:endParaRPr lang="en-US"/>
        </a:p>
      </dgm:t>
    </dgm:pt>
    <dgm:pt modelId="{4938C478-96DA-4ADA-B4CC-0A91BE27D359}">
      <dgm:prSet phldrT="[Text]"/>
      <dgm:spPr>
        <a:solidFill>
          <a:schemeClr val="tx2"/>
        </a:solidFill>
      </dgm:spPr>
      <dgm:t>
        <a:bodyPr/>
        <a:lstStyle/>
        <a:p>
          <a:r>
            <a:rPr lang="en-US" dirty="0"/>
            <a:t>Bitumen mining</a:t>
          </a:r>
        </a:p>
      </dgm:t>
    </dgm:pt>
    <dgm:pt modelId="{CD1B63FF-3C7C-4B06-B1EC-CB44DEF3A5ED}" type="parTrans" cxnId="{9037BC51-E77D-4357-B795-016E7F6E45AA}">
      <dgm:prSet/>
      <dgm:spPr/>
      <dgm:t>
        <a:bodyPr/>
        <a:lstStyle/>
        <a:p>
          <a:endParaRPr lang="en-US"/>
        </a:p>
      </dgm:t>
    </dgm:pt>
    <dgm:pt modelId="{7C088157-7CFF-4F35-8C24-C7CB8C0326E8}" type="sibTrans" cxnId="{9037BC51-E77D-4357-B795-016E7F6E45AA}">
      <dgm:prSet/>
      <dgm:spPr/>
      <dgm:t>
        <a:bodyPr/>
        <a:lstStyle/>
        <a:p>
          <a:endParaRPr lang="en-US"/>
        </a:p>
      </dgm:t>
    </dgm:pt>
    <dgm:pt modelId="{BD3B371D-5830-4043-8BCC-DF91AC7E4D67}">
      <dgm:prSet phldrT="[Text]"/>
      <dgm:spPr>
        <a:solidFill>
          <a:schemeClr val="tx2"/>
        </a:solidFill>
      </dgm:spPr>
      <dgm:t>
        <a:bodyPr/>
        <a:lstStyle/>
        <a:p>
          <a:r>
            <a:rPr lang="en-US"/>
            <a:t>Bitumen TIS</a:t>
          </a:r>
        </a:p>
      </dgm:t>
    </dgm:pt>
    <dgm:pt modelId="{4A831DF5-FDAD-4C5E-A08B-328EF0A1C429}" type="parTrans" cxnId="{E99BFCCF-09F0-47B1-ACCA-7782E159DCF7}">
      <dgm:prSet/>
      <dgm:spPr/>
      <dgm:t>
        <a:bodyPr/>
        <a:lstStyle/>
        <a:p>
          <a:endParaRPr lang="en-US"/>
        </a:p>
      </dgm:t>
    </dgm:pt>
    <dgm:pt modelId="{65A43B89-3BF3-4AE5-9684-0C3960EE7838}" type="sibTrans" cxnId="{E99BFCCF-09F0-47B1-ACCA-7782E159DCF7}">
      <dgm:prSet/>
      <dgm:spPr/>
      <dgm:t>
        <a:bodyPr/>
        <a:lstStyle/>
        <a:p>
          <a:endParaRPr lang="en-US"/>
        </a:p>
      </dgm:t>
    </dgm:pt>
    <dgm:pt modelId="{3B117550-783B-4736-A1BB-C92C6A55631E}">
      <dgm:prSet phldrT="[Text]"/>
      <dgm:spPr>
        <a:solidFill>
          <a:schemeClr val="tx2"/>
        </a:solidFill>
      </dgm:spPr>
      <dgm:t>
        <a:bodyPr/>
        <a:lstStyle/>
        <a:p>
          <a:r>
            <a:rPr lang="en-US"/>
            <a:t>Conventional oil</a:t>
          </a:r>
        </a:p>
      </dgm:t>
    </dgm:pt>
    <dgm:pt modelId="{19FBE2B2-5AD5-44B2-956C-BE8D798A9627}" type="parTrans" cxnId="{28915F92-03BE-47BC-BA25-C51F572644C1}">
      <dgm:prSet/>
      <dgm:spPr/>
      <dgm:t>
        <a:bodyPr/>
        <a:lstStyle/>
        <a:p>
          <a:endParaRPr lang="en-US"/>
        </a:p>
      </dgm:t>
    </dgm:pt>
    <dgm:pt modelId="{51BF6546-218C-4AA8-8A35-92FF40FC4514}" type="sibTrans" cxnId="{28915F92-03BE-47BC-BA25-C51F572644C1}">
      <dgm:prSet/>
      <dgm:spPr/>
      <dgm:t>
        <a:bodyPr/>
        <a:lstStyle/>
        <a:p>
          <a:endParaRPr lang="en-US"/>
        </a:p>
      </dgm:t>
    </dgm:pt>
    <dgm:pt modelId="{1E64A85B-361F-4560-9BF5-2831446E5217}">
      <dgm:prSet phldrT="[Text]"/>
      <dgm:spPr>
        <a:solidFill>
          <a:schemeClr val="tx2"/>
        </a:solidFill>
      </dgm:spPr>
      <dgm:t>
        <a:bodyPr/>
        <a:lstStyle/>
        <a:p>
          <a:r>
            <a:rPr lang="en-US"/>
            <a:t>Natural gas</a:t>
          </a:r>
        </a:p>
      </dgm:t>
    </dgm:pt>
    <dgm:pt modelId="{3736F8CB-5992-4EC8-9A83-185B23108275}" type="parTrans" cxnId="{077C5DCB-471D-422A-9CAA-4D336E9DE5DB}">
      <dgm:prSet/>
      <dgm:spPr/>
      <dgm:t>
        <a:bodyPr/>
        <a:lstStyle/>
        <a:p>
          <a:endParaRPr lang="en-US"/>
        </a:p>
      </dgm:t>
    </dgm:pt>
    <dgm:pt modelId="{FDBBD3AE-911E-44CA-A871-43434341C4E9}" type="sibTrans" cxnId="{077C5DCB-471D-422A-9CAA-4D336E9DE5DB}">
      <dgm:prSet/>
      <dgm:spPr/>
      <dgm:t>
        <a:bodyPr/>
        <a:lstStyle/>
        <a:p>
          <a:endParaRPr lang="en-US"/>
        </a:p>
      </dgm:t>
    </dgm:pt>
    <dgm:pt modelId="{8111AC70-0744-4AF4-855A-3FCCB316F604}">
      <dgm:prSet phldrT="[Text]"/>
      <dgm:spPr>
        <a:solidFill>
          <a:schemeClr val="tx2"/>
        </a:solidFill>
      </dgm:spPr>
      <dgm:t>
        <a:bodyPr/>
        <a:lstStyle/>
        <a:p>
          <a:r>
            <a:rPr lang="en-US"/>
            <a:t>Refining</a:t>
          </a:r>
        </a:p>
      </dgm:t>
    </dgm:pt>
    <dgm:pt modelId="{B196AA67-6A55-4447-9FC9-9D73ABCD75CD}" type="parTrans" cxnId="{F70275D6-98D2-495B-9F18-09A94A2AA057}">
      <dgm:prSet/>
      <dgm:spPr/>
      <dgm:t>
        <a:bodyPr/>
        <a:lstStyle/>
        <a:p>
          <a:endParaRPr lang="en-US"/>
        </a:p>
      </dgm:t>
    </dgm:pt>
    <dgm:pt modelId="{BD1E6D62-4139-4184-868A-FB8A7F03AB53}" type="sibTrans" cxnId="{F70275D6-98D2-495B-9F18-09A94A2AA057}">
      <dgm:prSet/>
      <dgm:spPr/>
      <dgm:t>
        <a:bodyPr/>
        <a:lstStyle/>
        <a:p>
          <a:endParaRPr lang="en-US"/>
        </a:p>
      </dgm:t>
    </dgm:pt>
    <dgm:pt modelId="{A029D74A-D27A-4E87-B9FA-EBFAA4A9DF69}">
      <dgm:prSet phldrT="[Text]"/>
      <dgm:spPr>
        <a:solidFill>
          <a:schemeClr val="tx2"/>
        </a:solidFill>
      </dgm:spPr>
      <dgm:t>
        <a:bodyPr/>
        <a:lstStyle/>
        <a:p>
          <a:r>
            <a:rPr lang="en-US"/>
            <a:t>Upgrading</a:t>
          </a:r>
        </a:p>
      </dgm:t>
    </dgm:pt>
    <dgm:pt modelId="{E826582E-4167-418C-98C8-397A9186F49C}" type="parTrans" cxnId="{8FD7954E-F3F0-4D54-A3C8-C3DFC6174F41}">
      <dgm:prSet/>
      <dgm:spPr/>
      <dgm:t>
        <a:bodyPr/>
        <a:lstStyle/>
        <a:p>
          <a:endParaRPr lang="en-US"/>
        </a:p>
      </dgm:t>
    </dgm:pt>
    <dgm:pt modelId="{B99AA754-E9CF-4E84-8EFB-C325E4982D9B}" type="sibTrans" cxnId="{8FD7954E-F3F0-4D54-A3C8-C3DFC6174F41}">
      <dgm:prSet/>
      <dgm:spPr/>
      <dgm:t>
        <a:bodyPr/>
        <a:lstStyle/>
        <a:p>
          <a:endParaRPr lang="en-US"/>
        </a:p>
      </dgm:t>
    </dgm:pt>
    <dgm:pt modelId="{B9DF1522-A095-4901-8EEE-07C3DEBD2745}">
      <dgm:prSet phldrT="[Text]"/>
      <dgm:spPr/>
      <dgm:t>
        <a:bodyPr/>
        <a:lstStyle/>
        <a:p>
          <a:r>
            <a:rPr lang="en-US"/>
            <a:t>Mine 1</a:t>
          </a:r>
          <a:br>
            <a:rPr lang="en-US"/>
          </a:br>
          <a:r>
            <a:rPr lang="en-US"/>
            <a:t>Mine 2</a:t>
          </a:r>
          <a:br>
            <a:rPr lang="en-US"/>
          </a:br>
          <a:r>
            <a:rPr lang="en-US"/>
            <a:t>[...]</a:t>
          </a:r>
        </a:p>
      </dgm:t>
    </dgm:pt>
    <dgm:pt modelId="{AA309742-43DF-4BFF-8374-603625114044}" type="parTrans" cxnId="{55F6F809-0443-4CF0-A99F-ADBDC9B3D9E7}">
      <dgm:prSet/>
      <dgm:spPr/>
      <dgm:t>
        <a:bodyPr/>
        <a:lstStyle/>
        <a:p>
          <a:endParaRPr lang="en-US"/>
        </a:p>
      </dgm:t>
    </dgm:pt>
    <dgm:pt modelId="{61ED6FD8-6C55-403E-8F56-84BA33566F91}" type="sibTrans" cxnId="{55F6F809-0443-4CF0-A99F-ADBDC9B3D9E7}">
      <dgm:prSet/>
      <dgm:spPr/>
      <dgm:t>
        <a:bodyPr/>
        <a:lstStyle/>
        <a:p>
          <a:endParaRPr lang="en-US"/>
        </a:p>
      </dgm:t>
    </dgm:pt>
    <dgm:pt modelId="{E5C9B0EC-F21E-405E-BD5D-B202462EAFE3}">
      <dgm:prSet phldrT="[Text]"/>
      <dgm:spPr/>
      <dgm:t>
        <a:bodyPr/>
        <a:lstStyle/>
        <a:p>
          <a:r>
            <a:rPr lang="en-US"/>
            <a:t>CSS</a:t>
          </a:r>
          <a:br>
            <a:rPr lang="en-US"/>
          </a:br>
          <a:r>
            <a:rPr lang="en-US"/>
            <a:t>SADG</a:t>
          </a:r>
          <a:br>
            <a:rPr lang="en-US"/>
          </a:br>
          <a:r>
            <a:rPr lang="en-US"/>
            <a:t>Primary</a:t>
          </a:r>
        </a:p>
      </dgm:t>
    </dgm:pt>
    <dgm:pt modelId="{5D4B705C-00B7-4515-9980-3D393701DE14}" type="parTrans" cxnId="{5540F99D-4F65-4127-9C68-AC7CD0D00060}">
      <dgm:prSet/>
      <dgm:spPr/>
      <dgm:t>
        <a:bodyPr/>
        <a:lstStyle/>
        <a:p>
          <a:endParaRPr lang="en-US"/>
        </a:p>
      </dgm:t>
    </dgm:pt>
    <dgm:pt modelId="{578A1E66-38BB-4D9A-842D-7C837D91E867}" type="sibTrans" cxnId="{5540F99D-4F65-4127-9C68-AC7CD0D00060}">
      <dgm:prSet/>
      <dgm:spPr/>
      <dgm:t>
        <a:bodyPr/>
        <a:lstStyle/>
        <a:p>
          <a:endParaRPr lang="en-US"/>
        </a:p>
      </dgm:t>
    </dgm:pt>
    <dgm:pt modelId="{3466C604-2BC1-4837-84D1-7E306D791D50}">
      <dgm:prSet phldrT="[Text]"/>
      <dgm:spPr/>
      <dgm:t>
        <a:bodyPr/>
        <a:lstStyle/>
        <a:p>
          <a:r>
            <a:rPr lang="en-US"/>
            <a:t>Drilling</a:t>
          </a:r>
          <a:br>
            <a:rPr lang="en-US"/>
          </a:br>
          <a:r>
            <a:rPr lang="en-US"/>
            <a:t>Fracturing</a:t>
          </a:r>
        </a:p>
      </dgm:t>
    </dgm:pt>
    <dgm:pt modelId="{200D83CE-6124-4BB6-9B3D-8E7DDAB1A388}" type="parTrans" cxnId="{27C1FADC-89AE-4097-BF18-2AE5F0DD7444}">
      <dgm:prSet/>
      <dgm:spPr/>
      <dgm:t>
        <a:bodyPr/>
        <a:lstStyle/>
        <a:p>
          <a:endParaRPr lang="en-US"/>
        </a:p>
      </dgm:t>
    </dgm:pt>
    <dgm:pt modelId="{BA812E9D-EC60-48D5-85D1-5344B05D014A}" type="sibTrans" cxnId="{27C1FADC-89AE-4097-BF18-2AE5F0DD7444}">
      <dgm:prSet/>
      <dgm:spPr/>
      <dgm:t>
        <a:bodyPr/>
        <a:lstStyle/>
        <a:p>
          <a:endParaRPr lang="en-US"/>
        </a:p>
      </dgm:t>
    </dgm:pt>
    <dgm:pt modelId="{4CCA4C65-58CB-40B2-9368-7F60CFDF363E}" type="pres">
      <dgm:prSet presAssocID="{484073D8-CE25-48E4-842F-46DAC7EB2A1A}" presName="hierChild1" presStyleCnt="0">
        <dgm:presLayoutVars>
          <dgm:orgChart val="1"/>
          <dgm:chPref val="1"/>
          <dgm:dir/>
          <dgm:animOne val="branch"/>
          <dgm:animLvl val="lvl"/>
          <dgm:resizeHandles/>
        </dgm:presLayoutVars>
      </dgm:prSet>
      <dgm:spPr/>
    </dgm:pt>
    <dgm:pt modelId="{B7BD9A4C-13E7-4653-8435-15E78BC11A62}" type="pres">
      <dgm:prSet presAssocID="{A10A025B-9455-4359-8BC3-81209457E3BB}" presName="hierRoot1" presStyleCnt="0">
        <dgm:presLayoutVars>
          <dgm:hierBranch val="init"/>
        </dgm:presLayoutVars>
      </dgm:prSet>
      <dgm:spPr/>
    </dgm:pt>
    <dgm:pt modelId="{8933DFFC-9F81-49FB-8ED2-65CDA143FAB2}" type="pres">
      <dgm:prSet presAssocID="{A10A025B-9455-4359-8BC3-81209457E3BB}" presName="rootComposite1" presStyleCnt="0"/>
      <dgm:spPr/>
    </dgm:pt>
    <dgm:pt modelId="{E1577F32-BF6C-4E55-B6F6-51AB7503FD5F}" type="pres">
      <dgm:prSet presAssocID="{A10A025B-9455-4359-8BC3-81209457E3BB}" presName="rootText1" presStyleLbl="node0" presStyleIdx="0" presStyleCnt="2">
        <dgm:presLayoutVars>
          <dgm:chPref val="3"/>
        </dgm:presLayoutVars>
      </dgm:prSet>
      <dgm:spPr>
        <a:prstGeom prst="flowChartTerminator">
          <a:avLst/>
        </a:prstGeom>
      </dgm:spPr>
    </dgm:pt>
    <dgm:pt modelId="{8D8E295D-EBF9-46C7-AE6D-EC0CC086B688}" type="pres">
      <dgm:prSet presAssocID="{A10A025B-9455-4359-8BC3-81209457E3BB}" presName="rootConnector1" presStyleLbl="node1" presStyleIdx="0" presStyleCnt="0"/>
      <dgm:spPr/>
    </dgm:pt>
    <dgm:pt modelId="{E9D7C41A-0D6C-4B58-8780-CEEF08478E47}" type="pres">
      <dgm:prSet presAssocID="{A10A025B-9455-4359-8BC3-81209457E3BB}" presName="hierChild2" presStyleCnt="0"/>
      <dgm:spPr/>
    </dgm:pt>
    <dgm:pt modelId="{8ACFF3E9-5B33-4E80-B228-973D932D30E9}" type="pres">
      <dgm:prSet presAssocID="{2C0975FB-3136-46B9-81A7-FD2CE166751B}" presName="Name64" presStyleLbl="parChTrans1D2" presStyleIdx="0" presStyleCnt="7"/>
      <dgm:spPr/>
    </dgm:pt>
    <dgm:pt modelId="{F76F1320-DFAA-43A3-94DB-86BD46780598}" type="pres">
      <dgm:prSet presAssocID="{7A1B02EB-2340-45E4-B436-2CA952707038}" presName="hierRoot2" presStyleCnt="0">
        <dgm:presLayoutVars>
          <dgm:hierBranch val="init"/>
        </dgm:presLayoutVars>
      </dgm:prSet>
      <dgm:spPr/>
    </dgm:pt>
    <dgm:pt modelId="{6F17ACF5-A5AE-4E5F-B05F-2D1264EACC01}" type="pres">
      <dgm:prSet presAssocID="{7A1B02EB-2340-45E4-B436-2CA952707038}" presName="rootComposite" presStyleCnt="0"/>
      <dgm:spPr/>
    </dgm:pt>
    <dgm:pt modelId="{E34BF770-9389-4F1E-BC3F-A6CEACA32A2E}" type="pres">
      <dgm:prSet presAssocID="{7A1B02EB-2340-45E4-B436-2CA952707038}" presName="rootText" presStyleLbl="node2" presStyleIdx="0" presStyleCnt="7">
        <dgm:presLayoutVars>
          <dgm:chPref val="3"/>
        </dgm:presLayoutVars>
      </dgm:prSet>
      <dgm:spPr>
        <a:prstGeom prst="roundRect">
          <a:avLst/>
        </a:prstGeom>
      </dgm:spPr>
    </dgm:pt>
    <dgm:pt modelId="{525BED32-95E6-4A9F-98A5-A339163E09F0}" type="pres">
      <dgm:prSet presAssocID="{7A1B02EB-2340-45E4-B436-2CA952707038}" presName="rootConnector" presStyleLbl="node2" presStyleIdx="0" presStyleCnt="7"/>
      <dgm:spPr/>
    </dgm:pt>
    <dgm:pt modelId="{3E3E1834-32BB-481C-A83F-328DF9DAFAA5}" type="pres">
      <dgm:prSet presAssocID="{7A1B02EB-2340-45E4-B436-2CA952707038}" presName="hierChild4" presStyleCnt="0"/>
      <dgm:spPr/>
    </dgm:pt>
    <dgm:pt modelId="{2F478A38-66F9-4E34-A79D-8B35FDA34ABA}" type="pres">
      <dgm:prSet presAssocID="{3A23DEA7-8E50-4162-98E7-DE87A5AE5AB2}" presName="Name64" presStyleLbl="parChTrans1D3" presStyleIdx="0" presStyleCnt="4"/>
      <dgm:spPr/>
    </dgm:pt>
    <dgm:pt modelId="{32237B78-19C4-4A69-B613-94CACE46BFF9}" type="pres">
      <dgm:prSet presAssocID="{61CF30E3-70F4-4BD1-A961-F8A4E60FED6B}" presName="hierRoot2" presStyleCnt="0">
        <dgm:presLayoutVars>
          <dgm:hierBranch val="init"/>
        </dgm:presLayoutVars>
      </dgm:prSet>
      <dgm:spPr/>
    </dgm:pt>
    <dgm:pt modelId="{60F8279F-D446-4F19-952B-0D9BA03A640C}" type="pres">
      <dgm:prSet presAssocID="{61CF30E3-70F4-4BD1-A961-F8A4E60FED6B}" presName="rootComposite" presStyleCnt="0"/>
      <dgm:spPr/>
    </dgm:pt>
    <dgm:pt modelId="{7EB79F6D-5ABB-4FE5-8C67-F24758D8694B}" type="pres">
      <dgm:prSet presAssocID="{61CF30E3-70F4-4BD1-A961-F8A4E60FED6B}" presName="rootText" presStyleLbl="node3" presStyleIdx="0" presStyleCnt="4">
        <dgm:presLayoutVars>
          <dgm:chPref val="3"/>
        </dgm:presLayoutVars>
      </dgm:prSet>
      <dgm:spPr/>
    </dgm:pt>
    <dgm:pt modelId="{C83FE7EA-2EFD-482E-AD93-383428F0DCD4}" type="pres">
      <dgm:prSet presAssocID="{61CF30E3-70F4-4BD1-A961-F8A4E60FED6B}" presName="rootConnector" presStyleLbl="node3" presStyleIdx="0" presStyleCnt="4"/>
      <dgm:spPr/>
    </dgm:pt>
    <dgm:pt modelId="{EFB52AF3-4A3B-48BE-9C3B-0967735834E2}" type="pres">
      <dgm:prSet presAssocID="{61CF30E3-70F4-4BD1-A961-F8A4E60FED6B}" presName="hierChild4" presStyleCnt="0"/>
      <dgm:spPr/>
    </dgm:pt>
    <dgm:pt modelId="{901EAAF1-9CC3-437C-81A0-4174C023EC1D}" type="pres">
      <dgm:prSet presAssocID="{61CF30E3-70F4-4BD1-A961-F8A4E60FED6B}" presName="hierChild5" presStyleCnt="0"/>
      <dgm:spPr/>
    </dgm:pt>
    <dgm:pt modelId="{1D679890-2A8D-4208-B5BC-730E94A8E165}" type="pres">
      <dgm:prSet presAssocID="{7A1B02EB-2340-45E4-B436-2CA952707038}" presName="hierChild5" presStyleCnt="0"/>
      <dgm:spPr/>
    </dgm:pt>
    <dgm:pt modelId="{EB7A1830-1E39-49ED-A72E-2EE2B3FAAD12}" type="pres">
      <dgm:prSet presAssocID="{A10A025B-9455-4359-8BC3-81209457E3BB}" presName="hierChild3" presStyleCnt="0"/>
      <dgm:spPr/>
    </dgm:pt>
    <dgm:pt modelId="{0A4F08F6-AE72-4267-8E99-6183D4F6497F}" type="pres">
      <dgm:prSet presAssocID="{685CE0BF-D6F1-4827-9F5A-1786F4FA649E}" presName="hierRoot1" presStyleCnt="0">
        <dgm:presLayoutVars>
          <dgm:hierBranch val="init"/>
        </dgm:presLayoutVars>
      </dgm:prSet>
      <dgm:spPr/>
    </dgm:pt>
    <dgm:pt modelId="{681F13A6-BD59-40D4-8AD7-F72A3D932D91}" type="pres">
      <dgm:prSet presAssocID="{685CE0BF-D6F1-4827-9F5A-1786F4FA649E}" presName="rootComposite1" presStyleCnt="0"/>
      <dgm:spPr/>
    </dgm:pt>
    <dgm:pt modelId="{DA0851B9-A492-4874-8C89-CF204CF1D447}" type="pres">
      <dgm:prSet presAssocID="{685CE0BF-D6F1-4827-9F5A-1786F4FA649E}" presName="rootText1" presStyleLbl="node0" presStyleIdx="1" presStyleCnt="2">
        <dgm:presLayoutVars>
          <dgm:chPref val="3"/>
        </dgm:presLayoutVars>
      </dgm:prSet>
      <dgm:spPr>
        <a:prstGeom prst="flowChartTerminator">
          <a:avLst/>
        </a:prstGeom>
      </dgm:spPr>
    </dgm:pt>
    <dgm:pt modelId="{D3EC7569-9ADD-422A-B376-5841108FDEBC}" type="pres">
      <dgm:prSet presAssocID="{685CE0BF-D6F1-4827-9F5A-1786F4FA649E}" presName="rootConnector1" presStyleLbl="node1" presStyleIdx="0" presStyleCnt="0"/>
      <dgm:spPr/>
    </dgm:pt>
    <dgm:pt modelId="{A29A2F37-D845-4B6E-BAFF-8CA7E49E4C22}" type="pres">
      <dgm:prSet presAssocID="{685CE0BF-D6F1-4827-9F5A-1786F4FA649E}" presName="hierChild2" presStyleCnt="0"/>
      <dgm:spPr/>
    </dgm:pt>
    <dgm:pt modelId="{4CE26FFA-7556-4D0D-8A88-33870DF0AF78}" type="pres">
      <dgm:prSet presAssocID="{CD1B63FF-3C7C-4B06-B1EC-CB44DEF3A5ED}" presName="Name64" presStyleLbl="parChTrans1D2" presStyleIdx="1" presStyleCnt="7"/>
      <dgm:spPr/>
    </dgm:pt>
    <dgm:pt modelId="{2E4E311D-6A4B-479E-A6DF-4C4D6234E157}" type="pres">
      <dgm:prSet presAssocID="{4938C478-96DA-4ADA-B4CC-0A91BE27D359}" presName="hierRoot2" presStyleCnt="0">
        <dgm:presLayoutVars>
          <dgm:hierBranch val="init"/>
        </dgm:presLayoutVars>
      </dgm:prSet>
      <dgm:spPr/>
    </dgm:pt>
    <dgm:pt modelId="{4B36EA05-0FF6-4EA8-ADFA-601823DE9BE0}" type="pres">
      <dgm:prSet presAssocID="{4938C478-96DA-4ADA-B4CC-0A91BE27D359}" presName="rootComposite" presStyleCnt="0"/>
      <dgm:spPr/>
    </dgm:pt>
    <dgm:pt modelId="{C90743BC-56C9-4A10-83AC-62906F058EC8}" type="pres">
      <dgm:prSet presAssocID="{4938C478-96DA-4ADA-B4CC-0A91BE27D359}" presName="rootText" presStyleLbl="node2" presStyleIdx="1" presStyleCnt="7">
        <dgm:presLayoutVars>
          <dgm:chPref val="3"/>
        </dgm:presLayoutVars>
      </dgm:prSet>
      <dgm:spPr>
        <a:prstGeom prst="roundRect">
          <a:avLst/>
        </a:prstGeom>
      </dgm:spPr>
    </dgm:pt>
    <dgm:pt modelId="{A3F4E9BB-8936-4CB8-A633-34362B58900D}" type="pres">
      <dgm:prSet presAssocID="{4938C478-96DA-4ADA-B4CC-0A91BE27D359}" presName="rootConnector" presStyleLbl="node2" presStyleIdx="1" presStyleCnt="7"/>
      <dgm:spPr/>
    </dgm:pt>
    <dgm:pt modelId="{F948BDA4-2B69-4181-8E44-5170F81A7682}" type="pres">
      <dgm:prSet presAssocID="{4938C478-96DA-4ADA-B4CC-0A91BE27D359}" presName="hierChild4" presStyleCnt="0"/>
      <dgm:spPr/>
    </dgm:pt>
    <dgm:pt modelId="{118AF476-39E3-46EB-902C-5AADF3926B71}" type="pres">
      <dgm:prSet presAssocID="{AA309742-43DF-4BFF-8374-603625114044}" presName="Name64" presStyleLbl="parChTrans1D3" presStyleIdx="1" presStyleCnt="4"/>
      <dgm:spPr/>
    </dgm:pt>
    <dgm:pt modelId="{5989397A-4B02-4D11-A0C2-1C9CE4A3262C}" type="pres">
      <dgm:prSet presAssocID="{B9DF1522-A095-4901-8EEE-07C3DEBD2745}" presName="hierRoot2" presStyleCnt="0">
        <dgm:presLayoutVars>
          <dgm:hierBranch val="init"/>
        </dgm:presLayoutVars>
      </dgm:prSet>
      <dgm:spPr/>
    </dgm:pt>
    <dgm:pt modelId="{15926E74-B728-46EC-A562-1F5FF127B9C7}" type="pres">
      <dgm:prSet presAssocID="{B9DF1522-A095-4901-8EEE-07C3DEBD2745}" presName="rootComposite" presStyleCnt="0"/>
      <dgm:spPr/>
    </dgm:pt>
    <dgm:pt modelId="{73D42A10-46FC-4B3A-9871-84AD0156A87C}" type="pres">
      <dgm:prSet presAssocID="{B9DF1522-A095-4901-8EEE-07C3DEBD2745}" presName="rootText" presStyleLbl="node3" presStyleIdx="1" presStyleCnt="4">
        <dgm:presLayoutVars>
          <dgm:chPref val="3"/>
        </dgm:presLayoutVars>
      </dgm:prSet>
      <dgm:spPr/>
    </dgm:pt>
    <dgm:pt modelId="{525E7457-9A71-4025-8581-9E83EFED39ED}" type="pres">
      <dgm:prSet presAssocID="{B9DF1522-A095-4901-8EEE-07C3DEBD2745}" presName="rootConnector" presStyleLbl="node3" presStyleIdx="1" presStyleCnt="4"/>
      <dgm:spPr/>
    </dgm:pt>
    <dgm:pt modelId="{77B1B9CD-6D18-4C6D-81CF-C937D38521B9}" type="pres">
      <dgm:prSet presAssocID="{B9DF1522-A095-4901-8EEE-07C3DEBD2745}" presName="hierChild4" presStyleCnt="0"/>
      <dgm:spPr/>
    </dgm:pt>
    <dgm:pt modelId="{B46B44F1-B58D-46EA-8E76-E21D9A50B7DA}" type="pres">
      <dgm:prSet presAssocID="{B9DF1522-A095-4901-8EEE-07C3DEBD2745}" presName="hierChild5" presStyleCnt="0"/>
      <dgm:spPr/>
    </dgm:pt>
    <dgm:pt modelId="{8173763E-7644-40CF-804F-1BBEE4C683D8}" type="pres">
      <dgm:prSet presAssocID="{4938C478-96DA-4ADA-B4CC-0A91BE27D359}" presName="hierChild5" presStyleCnt="0"/>
      <dgm:spPr/>
    </dgm:pt>
    <dgm:pt modelId="{E271DEC8-986A-4DE3-9F23-6FC824149A86}" type="pres">
      <dgm:prSet presAssocID="{4A831DF5-FDAD-4C5E-A08B-328EF0A1C429}" presName="Name64" presStyleLbl="parChTrans1D2" presStyleIdx="2" presStyleCnt="7"/>
      <dgm:spPr/>
    </dgm:pt>
    <dgm:pt modelId="{3789D277-D845-46A8-BC06-E00D2D7F7D8E}" type="pres">
      <dgm:prSet presAssocID="{BD3B371D-5830-4043-8BCC-DF91AC7E4D67}" presName="hierRoot2" presStyleCnt="0">
        <dgm:presLayoutVars>
          <dgm:hierBranch val="init"/>
        </dgm:presLayoutVars>
      </dgm:prSet>
      <dgm:spPr/>
    </dgm:pt>
    <dgm:pt modelId="{9CB5FDE6-D241-4FAB-8FE3-FD5511C515FC}" type="pres">
      <dgm:prSet presAssocID="{BD3B371D-5830-4043-8BCC-DF91AC7E4D67}" presName="rootComposite" presStyleCnt="0"/>
      <dgm:spPr/>
    </dgm:pt>
    <dgm:pt modelId="{0BD4A7AD-27EB-4127-BDA9-CF0E89C5229F}" type="pres">
      <dgm:prSet presAssocID="{BD3B371D-5830-4043-8BCC-DF91AC7E4D67}" presName="rootText" presStyleLbl="node2" presStyleIdx="2" presStyleCnt="7">
        <dgm:presLayoutVars>
          <dgm:chPref val="3"/>
        </dgm:presLayoutVars>
      </dgm:prSet>
      <dgm:spPr>
        <a:prstGeom prst="roundRect">
          <a:avLst/>
        </a:prstGeom>
      </dgm:spPr>
    </dgm:pt>
    <dgm:pt modelId="{D42E0A83-2DD2-46EF-8C22-CC097E572CD7}" type="pres">
      <dgm:prSet presAssocID="{BD3B371D-5830-4043-8BCC-DF91AC7E4D67}" presName="rootConnector" presStyleLbl="node2" presStyleIdx="2" presStyleCnt="7"/>
      <dgm:spPr/>
    </dgm:pt>
    <dgm:pt modelId="{D59FB64F-79DB-4D4D-A0DF-306F2A17D9CF}" type="pres">
      <dgm:prSet presAssocID="{BD3B371D-5830-4043-8BCC-DF91AC7E4D67}" presName="hierChild4" presStyleCnt="0"/>
      <dgm:spPr/>
    </dgm:pt>
    <dgm:pt modelId="{DB8005B2-8E9A-49FF-B5A7-16ACE6ACFC37}" type="pres">
      <dgm:prSet presAssocID="{5D4B705C-00B7-4515-9980-3D393701DE14}" presName="Name64" presStyleLbl="parChTrans1D3" presStyleIdx="2" presStyleCnt="4"/>
      <dgm:spPr/>
    </dgm:pt>
    <dgm:pt modelId="{B02E6200-6FF2-40B8-8283-88BD95613475}" type="pres">
      <dgm:prSet presAssocID="{E5C9B0EC-F21E-405E-BD5D-B202462EAFE3}" presName="hierRoot2" presStyleCnt="0">
        <dgm:presLayoutVars>
          <dgm:hierBranch val="init"/>
        </dgm:presLayoutVars>
      </dgm:prSet>
      <dgm:spPr/>
    </dgm:pt>
    <dgm:pt modelId="{1595AE7D-907E-4443-AF93-738F6A96F4EC}" type="pres">
      <dgm:prSet presAssocID="{E5C9B0EC-F21E-405E-BD5D-B202462EAFE3}" presName="rootComposite" presStyleCnt="0"/>
      <dgm:spPr/>
    </dgm:pt>
    <dgm:pt modelId="{A3847D16-D57D-4DA4-9B72-57789923B587}" type="pres">
      <dgm:prSet presAssocID="{E5C9B0EC-F21E-405E-BD5D-B202462EAFE3}" presName="rootText" presStyleLbl="node3" presStyleIdx="2" presStyleCnt="4">
        <dgm:presLayoutVars>
          <dgm:chPref val="3"/>
        </dgm:presLayoutVars>
      </dgm:prSet>
      <dgm:spPr/>
    </dgm:pt>
    <dgm:pt modelId="{16BDA349-EB46-46BF-B4AE-9FD51F71F430}" type="pres">
      <dgm:prSet presAssocID="{E5C9B0EC-F21E-405E-BD5D-B202462EAFE3}" presName="rootConnector" presStyleLbl="node3" presStyleIdx="2" presStyleCnt="4"/>
      <dgm:spPr/>
    </dgm:pt>
    <dgm:pt modelId="{D5953FCB-6B87-4808-864B-2269A44AE607}" type="pres">
      <dgm:prSet presAssocID="{E5C9B0EC-F21E-405E-BD5D-B202462EAFE3}" presName="hierChild4" presStyleCnt="0"/>
      <dgm:spPr/>
    </dgm:pt>
    <dgm:pt modelId="{A4605B43-636A-4F7D-A298-A65F399A2F90}" type="pres">
      <dgm:prSet presAssocID="{E5C9B0EC-F21E-405E-BD5D-B202462EAFE3}" presName="hierChild5" presStyleCnt="0"/>
      <dgm:spPr/>
    </dgm:pt>
    <dgm:pt modelId="{A3DAEDCF-D32B-4384-881D-7302A36158C7}" type="pres">
      <dgm:prSet presAssocID="{BD3B371D-5830-4043-8BCC-DF91AC7E4D67}" presName="hierChild5" presStyleCnt="0"/>
      <dgm:spPr/>
    </dgm:pt>
    <dgm:pt modelId="{5E756304-EA71-4CF6-B58B-A7434E8DBE5E}" type="pres">
      <dgm:prSet presAssocID="{19FBE2B2-5AD5-44B2-956C-BE8D798A9627}" presName="Name64" presStyleLbl="parChTrans1D2" presStyleIdx="3" presStyleCnt="7"/>
      <dgm:spPr/>
    </dgm:pt>
    <dgm:pt modelId="{F53AAF7D-7656-4F58-AD7B-A84226188F56}" type="pres">
      <dgm:prSet presAssocID="{3B117550-783B-4736-A1BB-C92C6A55631E}" presName="hierRoot2" presStyleCnt="0">
        <dgm:presLayoutVars>
          <dgm:hierBranch val="init"/>
        </dgm:presLayoutVars>
      </dgm:prSet>
      <dgm:spPr/>
    </dgm:pt>
    <dgm:pt modelId="{8DF488F6-564E-4B2B-A2B6-59C50714E160}" type="pres">
      <dgm:prSet presAssocID="{3B117550-783B-4736-A1BB-C92C6A55631E}" presName="rootComposite" presStyleCnt="0"/>
      <dgm:spPr/>
    </dgm:pt>
    <dgm:pt modelId="{A31B2445-9491-45FE-A5BC-32A1F116C379}" type="pres">
      <dgm:prSet presAssocID="{3B117550-783B-4736-A1BB-C92C6A55631E}" presName="rootText" presStyleLbl="node2" presStyleIdx="3" presStyleCnt="7">
        <dgm:presLayoutVars>
          <dgm:chPref val="3"/>
        </dgm:presLayoutVars>
      </dgm:prSet>
      <dgm:spPr>
        <a:prstGeom prst="roundRect">
          <a:avLst/>
        </a:prstGeom>
      </dgm:spPr>
    </dgm:pt>
    <dgm:pt modelId="{42D647FD-7013-474C-A204-3B0E9890B589}" type="pres">
      <dgm:prSet presAssocID="{3B117550-783B-4736-A1BB-C92C6A55631E}" presName="rootConnector" presStyleLbl="node2" presStyleIdx="3" presStyleCnt="7"/>
      <dgm:spPr/>
    </dgm:pt>
    <dgm:pt modelId="{A5660F7D-D521-4E69-B9CC-BBB8824D9382}" type="pres">
      <dgm:prSet presAssocID="{3B117550-783B-4736-A1BB-C92C6A55631E}" presName="hierChild4" presStyleCnt="0"/>
      <dgm:spPr/>
    </dgm:pt>
    <dgm:pt modelId="{FEAA7232-FDAC-428D-B4BB-9469DE3A2448}" type="pres">
      <dgm:prSet presAssocID="{3B117550-783B-4736-A1BB-C92C6A55631E}" presName="hierChild5" presStyleCnt="0"/>
      <dgm:spPr/>
    </dgm:pt>
    <dgm:pt modelId="{48D68B55-5B9D-4616-8781-4457686B5B48}" type="pres">
      <dgm:prSet presAssocID="{3736F8CB-5992-4EC8-9A83-185B23108275}" presName="Name64" presStyleLbl="parChTrans1D2" presStyleIdx="4" presStyleCnt="7"/>
      <dgm:spPr/>
    </dgm:pt>
    <dgm:pt modelId="{DF6F961F-3ED0-4D03-B05E-A479C1E10536}" type="pres">
      <dgm:prSet presAssocID="{1E64A85B-361F-4560-9BF5-2831446E5217}" presName="hierRoot2" presStyleCnt="0">
        <dgm:presLayoutVars>
          <dgm:hierBranch val="init"/>
        </dgm:presLayoutVars>
      </dgm:prSet>
      <dgm:spPr/>
    </dgm:pt>
    <dgm:pt modelId="{A1592701-CC87-4561-862B-A77D49C273FB}" type="pres">
      <dgm:prSet presAssocID="{1E64A85B-361F-4560-9BF5-2831446E5217}" presName="rootComposite" presStyleCnt="0"/>
      <dgm:spPr/>
    </dgm:pt>
    <dgm:pt modelId="{C7FE8762-6DE8-46FD-BE9D-30E5F0E868D8}" type="pres">
      <dgm:prSet presAssocID="{1E64A85B-361F-4560-9BF5-2831446E5217}" presName="rootText" presStyleLbl="node2" presStyleIdx="4" presStyleCnt="7">
        <dgm:presLayoutVars>
          <dgm:chPref val="3"/>
        </dgm:presLayoutVars>
      </dgm:prSet>
      <dgm:spPr>
        <a:prstGeom prst="roundRect">
          <a:avLst/>
        </a:prstGeom>
      </dgm:spPr>
    </dgm:pt>
    <dgm:pt modelId="{3D5802D4-A0DE-414A-882C-F5F19B02744C}" type="pres">
      <dgm:prSet presAssocID="{1E64A85B-361F-4560-9BF5-2831446E5217}" presName="rootConnector" presStyleLbl="node2" presStyleIdx="4" presStyleCnt="7"/>
      <dgm:spPr/>
    </dgm:pt>
    <dgm:pt modelId="{6D00A77E-20F5-41E3-8FF9-EA2B2713F24B}" type="pres">
      <dgm:prSet presAssocID="{1E64A85B-361F-4560-9BF5-2831446E5217}" presName="hierChild4" presStyleCnt="0"/>
      <dgm:spPr/>
    </dgm:pt>
    <dgm:pt modelId="{4426D9EC-30C9-40E7-B359-DEA6B4369680}" type="pres">
      <dgm:prSet presAssocID="{200D83CE-6124-4BB6-9B3D-8E7DDAB1A388}" presName="Name64" presStyleLbl="parChTrans1D3" presStyleIdx="3" presStyleCnt="4"/>
      <dgm:spPr/>
    </dgm:pt>
    <dgm:pt modelId="{EE6CA9B6-F678-4387-A6BB-1C962707B3A2}" type="pres">
      <dgm:prSet presAssocID="{3466C604-2BC1-4837-84D1-7E306D791D50}" presName="hierRoot2" presStyleCnt="0">
        <dgm:presLayoutVars>
          <dgm:hierBranch val="init"/>
        </dgm:presLayoutVars>
      </dgm:prSet>
      <dgm:spPr/>
    </dgm:pt>
    <dgm:pt modelId="{381FC965-E567-4D51-B84C-6F0A6397D605}" type="pres">
      <dgm:prSet presAssocID="{3466C604-2BC1-4837-84D1-7E306D791D50}" presName="rootComposite" presStyleCnt="0"/>
      <dgm:spPr/>
    </dgm:pt>
    <dgm:pt modelId="{0DD62CC6-6EEC-448C-8AB9-6C4F1D2D6538}" type="pres">
      <dgm:prSet presAssocID="{3466C604-2BC1-4837-84D1-7E306D791D50}" presName="rootText" presStyleLbl="node3" presStyleIdx="3" presStyleCnt="4">
        <dgm:presLayoutVars>
          <dgm:chPref val="3"/>
        </dgm:presLayoutVars>
      </dgm:prSet>
      <dgm:spPr/>
    </dgm:pt>
    <dgm:pt modelId="{94F7A5CC-CEB2-4A6C-9BA9-317CB39C17AC}" type="pres">
      <dgm:prSet presAssocID="{3466C604-2BC1-4837-84D1-7E306D791D50}" presName="rootConnector" presStyleLbl="node3" presStyleIdx="3" presStyleCnt="4"/>
      <dgm:spPr/>
    </dgm:pt>
    <dgm:pt modelId="{FECC815F-6634-4E98-91AF-FE460D1A488D}" type="pres">
      <dgm:prSet presAssocID="{3466C604-2BC1-4837-84D1-7E306D791D50}" presName="hierChild4" presStyleCnt="0"/>
      <dgm:spPr/>
    </dgm:pt>
    <dgm:pt modelId="{C66ED36D-CF7F-4ACF-9D90-0A5118ACC98E}" type="pres">
      <dgm:prSet presAssocID="{3466C604-2BC1-4837-84D1-7E306D791D50}" presName="hierChild5" presStyleCnt="0"/>
      <dgm:spPr/>
    </dgm:pt>
    <dgm:pt modelId="{8EFB2191-E8FD-4CAC-B37D-317DB721222C}" type="pres">
      <dgm:prSet presAssocID="{1E64A85B-361F-4560-9BF5-2831446E5217}" presName="hierChild5" presStyleCnt="0"/>
      <dgm:spPr/>
    </dgm:pt>
    <dgm:pt modelId="{5DA819FA-FA55-41B3-905E-AEA4E4133264}" type="pres">
      <dgm:prSet presAssocID="{B196AA67-6A55-4447-9FC9-9D73ABCD75CD}" presName="Name64" presStyleLbl="parChTrans1D2" presStyleIdx="5" presStyleCnt="7"/>
      <dgm:spPr/>
    </dgm:pt>
    <dgm:pt modelId="{7BE86109-7ED5-4C85-918B-EDFB0B064A16}" type="pres">
      <dgm:prSet presAssocID="{8111AC70-0744-4AF4-855A-3FCCB316F604}" presName="hierRoot2" presStyleCnt="0">
        <dgm:presLayoutVars>
          <dgm:hierBranch val="init"/>
        </dgm:presLayoutVars>
      </dgm:prSet>
      <dgm:spPr/>
    </dgm:pt>
    <dgm:pt modelId="{02748003-8B03-4659-B88F-F09E6D7FD4BE}" type="pres">
      <dgm:prSet presAssocID="{8111AC70-0744-4AF4-855A-3FCCB316F604}" presName="rootComposite" presStyleCnt="0"/>
      <dgm:spPr/>
    </dgm:pt>
    <dgm:pt modelId="{A877521C-0068-4E2A-B55E-ED1389D06FCF}" type="pres">
      <dgm:prSet presAssocID="{8111AC70-0744-4AF4-855A-3FCCB316F604}" presName="rootText" presStyleLbl="node2" presStyleIdx="5" presStyleCnt="7">
        <dgm:presLayoutVars>
          <dgm:chPref val="3"/>
        </dgm:presLayoutVars>
      </dgm:prSet>
      <dgm:spPr>
        <a:prstGeom prst="roundRect">
          <a:avLst/>
        </a:prstGeom>
      </dgm:spPr>
    </dgm:pt>
    <dgm:pt modelId="{00483C24-FC7A-4609-8154-5BE0B3F782A5}" type="pres">
      <dgm:prSet presAssocID="{8111AC70-0744-4AF4-855A-3FCCB316F604}" presName="rootConnector" presStyleLbl="node2" presStyleIdx="5" presStyleCnt="7"/>
      <dgm:spPr/>
    </dgm:pt>
    <dgm:pt modelId="{B0EFCAC6-4662-4A70-8B05-225381EE0F71}" type="pres">
      <dgm:prSet presAssocID="{8111AC70-0744-4AF4-855A-3FCCB316F604}" presName="hierChild4" presStyleCnt="0"/>
      <dgm:spPr/>
    </dgm:pt>
    <dgm:pt modelId="{6C8090DE-AA79-4A4D-81AA-CA348DDECBB2}" type="pres">
      <dgm:prSet presAssocID="{8111AC70-0744-4AF4-855A-3FCCB316F604}" presName="hierChild5" presStyleCnt="0"/>
      <dgm:spPr/>
    </dgm:pt>
    <dgm:pt modelId="{85BC3AED-21D4-4B1E-9372-477442314F3B}" type="pres">
      <dgm:prSet presAssocID="{E826582E-4167-418C-98C8-397A9186F49C}" presName="Name64" presStyleLbl="parChTrans1D2" presStyleIdx="6" presStyleCnt="7"/>
      <dgm:spPr/>
    </dgm:pt>
    <dgm:pt modelId="{985AD40A-3455-4657-9936-C180A3F83C8B}" type="pres">
      <dgm:prSet presAssocID="{A029D74A-D27A-4E87-B9FA-EBFAA4A9DF69}" presName="hierRoot2" presStyleCnt="0">
        <dgm:presLayoutVars>
          <dgm:hierBranch val="init"/>
        </dgm:presLayoutVars>
      </dgm:prSet>
      <dgm:spPr/>
    </dgm:pt>
    <dgm:pt modelId="{46931638-9FCF-4BC7-9451-50236D002F3E}" type="pres">
      <dgm:prSet presAssocID="{A029D74A-D27A-4E87-B9FA-EBFAA4A9DF69}" presName="rootComposite" presStyleCnt="0"/>
      <dgm:spPr/>
    </dgm:pt>
    <dgm:pt modelId="{D4169D66-809D-4638-97F4-5FE670382389}" type="pres">
      <dgm:prSet presAssocID="{A029D74A-D27A-4E87-B9FA-EBFAA4A9DF69}" presName="rootText" presStyleLbl="node2" presStyleIdx="6" presStyleCnt="7">
        <dgm:presLayoutVars>
          <dgm:chPref val="3"/>
        </dgm:presLayoutVars>
      </dgm:prSet>
      <dgm:spPr>
        <a:prstGeom prst="roundRect">
          <a:avLst/>
        </a:prstGeom>
      </dgm:spPr>
    </dgm:pt>
    <dgm:pt modelId="{4C82EC75-987C-4751-A3C0-39F91BAEBAC2}" type="pres">
      <dgm:prSet presAssocID="{A029D74A-D27A-4E87-B9FA-EBFAA4A9DF69}" presName="rootConnector" presStyleLbl="node2" presStyleIdx="6" presStyleCnt="7"/>
      <dgm:spPr/>
    </dgm:pt>
    <dgm:pt modelId="{15D13EA7-7448-421B-BD01-89885CFDE1B2}" type="pres">
      <dgm:prSet presAssocID="{A029D74A-D27A-4E87-B9FA-EBFAA4A9DF69}" presName="hierChild4" presStyleCnt="0"/>
      <dgm:spPr/>
    </dgm:pt>
    <dgm:pt modelId="{8A773FBB-7DBD-4C22-B753-64EE66D63047}" type="pres">
      <dgm:prSet presAssocID="{A029D74A-D27A-4E87-B9FA-EBFAA4A9DF69}" presName="hierChild5" presStyleCnt="0"/>
      <dgm:spPr/>
    </dgm:pt>
    <dgm:pt modelId="{957ADADC-2965-4617-8883-4DE703471E53}" type="pres">
      <dgm:prSet presAssocID="{685CE0BF-D6F1-4827-9F5A-1786F4FA649E}" presName="hierChild3" presStyleCnt="0"/>
      <dgm:spPr/>
    </dgm:pt>
  </dgm:ptLst>
  <dgm:cxnLst>
    <dgm:cxn modelId="{9E70B805-BCB3-499D-8104-34BD5B6022F2}" type="presOf" srcId="{3466C604-2BC1-4837-84D1-7E306D791D50}" destId="{94F7A5CC-CEB2-4A6C-9BA9-317CB39C17AC}" srcOrd="1" destOrd="0" presId="urn:microsoft.com/office/officeart/2009/3/layout/HorizontalOrganizationChart"/>
    <dgm:cxn modelId="{F5BD6508-6E90-4FF0-8C79-D5E282CCC083}" type="presOf" srcId="{BD3B371D-5830-4043-8BCC-DF91AC7E4D67}" destId="{0BD4A7AD-27EB-4127-BDA9-CF0E89C5229F}" srcOrd="0" destOrd="0" presId="urn:microsoft.com/office/officeart/2009/3/layout/HorizontalOrganizationChart"/>
    <dgm:cxn modelId="{E76A6109-E16C-4E3D-87A0-F7FFA81725C3}" type="presOf" srcId="{4938C478-96DA-4ADA-B4CC-0A91BE27D359}" destId="{C90743BC-56C9-4A10-83AC-62906F058EC8}" srcOrd="0" destOrd="0" presId="urn:microsoft.com/office/officeart/2009/3/layout/HorizontalOrganizationChart"/>
    <dgm:cxn modelId="{55F6F809-0443-4CF0-A99F-ADBDC9B3D9E7}" srcId="{4938C478-96DA-4ADA-B4CC-0A91BE27D359}" destId="{B9DF1522-A095-4901-8EEE-07C3DEBD2745}" srcOrd="0" destOrd="0" parTransId="{AA309742-43DF-4BFF-8374-603625114044}" sibTransId="{61ED6FD8-6C55-403E-8F56-84BA33566F91}"/>
    <dgm:cxn modelId="{465C800A-9F04-4038-8BBD-7C7CFA97A000}" srcId="{484073D8-CE25-48E4-842F-46DAC7EB2A1A}" destId="{A10A025B-9455-4359-8BC3-81209457E3BB}" srcOrd="0" destOrd="0" parTransId="{DCE8FAA9-FD91-408A-B14E-C50B7F32EBBE}" sibTransId="{43423D15-5A8C-4062-B1EA-E90B89599ABE}"/>
    <dgm:cxn modelId="{1718F721-A27C-4577-850C-CA3A5FC3DC39}" type="presOf" srcId="{B196AA67-6A55-4447-9FC9-9D73ABCD75CD}" destId="{5DA819FA-FA55-41B3-905E-AEA4E4133264}" srcOrd="0" destOrd="0" presId="urn:microsoft.com/office/officeart/2009/3/layout/HorizontalOrganizationChart"/>
    <dgm:cxn modelId="{B6253622-DBCD-4794-8CFC-242F5E66195F}" type="presOf" srcId="{AA309742-43DF-4BFF-8374-603625114044}" destId="{118AF476-39E3-46EB-902C-5AADF3926B71}" srcOrd="0" destOrd="0" presId="urn:microsoft.com/office/officeart/2009/3/layout/HorizontalOrganizationChart"/>
    <dgm:cxn modelId="{5277CE2C-69E9-4239-B4C8-0FCF3A708C79}" type="presOf" srcId="{A029D74A-D27A-4E87-B9FA-EBFAA4A9DF69}" destId="{D4169D66-809D-4638-97F4-5FE670382389}" srcOrd="0" destOrd="0" presId="urn:microsoft.com/office/officeart/2009/3/layout/HorizontalOrganizationChart"/>
    <dgm:cxn modelId="{3DDF272D-0FAA-46C0-8D91-F5FDF6D64BE4}" type="presOf" srcId="{685CE0BF-D6F1-4827-9F5A-1786F4FA649E}" destId="{D3EC7569-9ADD-422A-B376-5841108FDEBC}" srcOrd="1" destOrd="0" presId="urn:microsoft.com/office/officeart/2009/3/layout/HorizontalOrganizationChart"/>
    <dgm:cxn modelId="{2FE4422F-12D7-471A-B581-9069AE023B06}" type="presOf" srcId="{8111AC70-0744-4AF4-855A-3FCCB316F604}" destId="{A877521C-0068-4E2A-B55E-ED1389D06FCF}" srcOrd="0" destOrd="0" presId="urn:microsoft.com/office/officeart/2009/3/layout/HorizontalOrganizationChart"/>
    <dgm:cxn modelId="{91FD0D34-E785-44EF-8846-D9FC971DCCF2}" type="presOf" srcId="{B9DF1522-A095-4901-8EEE-07C3DEBD2745}" destId="{73D42A10-46FC-4B3A-9871-84AD0156A87C}" srcOrd="0" destOrd="0" presId="urn:microsoft.com/office/officeart/2009/3/layout/HorizontalOrganizationChart"/>
    <dgm:cxn modelId="{FB032336-4EBB-4B52-8619-48CAF6BFD526}" srcId="{A10A025B-9455-4359-8BC3-81209457E3BB}" destId="{7A1B02EB-2340-45E4-B436-2CA952707038}" srcOrd="0" destOrd="0" parTransId="{2C0975FB-3136-46B9-81A7-FD2CE166751B}" sibTransId="{D64DA20B-DDF2-4F7D-B572-45662D6E2D0D}"/>
    <dgm:cxn modelId="{D983533D-B276-45B5-803D-8A66FD00A615}" type="presOf" srcId="{B9DF1522-A095-4901-8EEE-07C3DEBD2745}" destId="{525E7457-9A71-4025-8581-9E83EFED39ED}" srcOrd="1" destOrd="0" presId="urn:microsoft.com/office/officeart/2009/3/layout/HorizontalOrganizationChart"/>
    <dgm:cxn modelId="{0D008C40-47B8-4881-B2B3-4C780C17432B}" type="presOf" srcId="{4938C478-96DA-4ADA-B4CC-0A91BE27D359}" destId="{A3F4E9BB-8936-4CB8-A633-34362B58900D}" srcOrd="1" destOrd="0" presId="urn:microsoft.com/office/officeart/2009/3/layout/HorizontalOrganizationChart"/>
    <dgm:cxn modelId="{3FDC1161-E139-402B-BF03-91A440D43ACB}" type="presOf" srcId="{E5C9B0EC-F21E-405E-BD5D-B202462EAFE3}" destId="{16BDA349-EB46-46BF-B4AE-9FD51F71F430}" srcOrd="1" destOrd="0" presId="urn:microsoft.com/office/officeart/2009/3/layout/HorizontalOrganizationChart"/>
    <dgm:cxn modelId="{F4B87C47-7CAC-4A16-B7F8-974D6126A325}" type="presOf" srcId="{484073D8-CE25-48E4-842F-46DAC7EB2A1A}" destId="{4CCA4C65-58CB-40B2-9368-7F60CFDF363E}" srcOrd="0" destOrd="0" presId="urn:microsoft.com/office/officeart/2009/3/layout/HorizontalOrganizationChart"/>
    <dgm:cxn modelId="{91E0C26D-FA07-4BFD-8191-ED4B5BAB4F22}" type="presOf" srcId="{A10A025B-9455-4359-8BC3-81209457E3BB}" destId="{E1577F32-BF6C-4E55-B6F6-51AB7503FD5F}" srcOrd="0" destOrd="0" presId="urn:microsoft.com/office/officeart/2009/3/layout/HorizontalOrganizationChart"/>
    <dgm:cxn modelId="{8FD7954E-F3F0-4D54-A3C8-C3DFC6174F41}" srcId="{685CE0BF-D6F1-4827-9F5A-1786F4FA649E}" destId="{A029D74A-D27A-4E87-B9FA-EBFAA4A9DF69}" srcOrd="5" destOrd="0" parTransId="{E826582E-4167-418C-98C8-397A9186F49C}" sibTransId="{B99AA754-E9CF-4E84-8EFB-C325E4982D9B}"/>
    <dgm:cxn modelId="{9037BC51-E77D-4357-B795-016E7F6E45AA}" srcId="{685CE0BF-D6F1-4827-9F5A-1786F4FA649E}" destId="{4938C478-96DA-4ADA-B4CC-0A91BE27D359}" srcOrd="0" destOrd="0" parTransId="{CD1B63FF-3C7C-4B06-B1EC-CB44DEF3A5ED}" sibTransId="{7C088157-7CFF-4F35-8C24-C7CB8C0326E8}"/>
    <dgm:cxn modelId="{F48A4C53-68D1-4C1C-A4BB-A4567759AAF7}" srcId="{484073D8-CE25-48E4-842F-46DAC7EB2A1A}" destId="{685CE0BF-D6F1-4827-9F5A-1786F4FA649E}" srcOrd="1" destOrd="0" parTransId="{96C3D3D1-156C-412D-91F4-2AFF41D69FBB}" sibTransId="{FB3C2FC1-6BAE-451E-8420-764742F25CEC}"/>
    <dgm:cxn modelId="{BA8CC053-CDD7-4BD6-B538-5392B4B7761E}" type="presOf" srcId="{7A1B02EB-2340-45E4-B436-2CA952707038}" destId="{E34BF770-9389-4F1E-BC3F-A6CEACA32A2E}" srcOrd="0" destOrd="0" presId="urn:microsoft.com/office/officeart/2009/3/layout/HorizontalOrganizationChart"/>
    <dgm:cxn modelId="{56C49576-C0D5-4682-BD0C-8EFCD381CD4A}" type="presOf" srcId="{685CE0BF-D6F1-4827-9F5A-1786F4FA649E}" destId="{DA0851B9-A492-4874-8C89-CF204CF1D447}" srcOrd="0" destOrd="0" presId="urn:microsoft.com/office/officeart/2009/3/layout/HorizontalOrganizationChart"/>
    <dgm:cxn modelId="{62B70089-38B8-43A0-BEA0-DE4631921948}" type="presOf" srcId="{3B117550-783B-4736-A1BB-C92C6A55631E}" destId="{A31B2445-9491-45FE-A5BC-32A1F116C379}" srcOrd="0" destOrd="0" presId="urn:microsoft.com/office/officeart/2009/3/layout/HorizontalOrganizationChart"/>
    <dgm:cxn modelId="{99C65189-91A4-44A7-99F2-408C204B3786}" type="presOf" srcId="{5D4B705C-00B7-4515-9980-3D393701DE14}" destId="{DB8005B2-8E9A-49FF-B5A7-16ACE6ACFC37}" srcOrd="0" destOrd="0" presId="urn:microsoft.com/office/officeart/2009/3/layout/HorizontalOrganizationChart"/>
    <dgm:cxn modelId="{0EC3CD8E-C672-47AB-8F06-1FA99DB34DE5}" type="presOf" srcId="{3736F8CB-5992-4EC8-9A83-185B23108275}" destId="{48D68B55-5B9D-4616-8781-4457686B5B48}" srcOrd="0" destOrd="0" presId="urn:microsoft.com/office/officeart/2009/3/layout/HorizontalOrganizationChart"/>
    <dgm:cxn modelId="{28915F92-03BE-47BC-BA25-C51F572644C1}" srcId="{685CE0BF-D6F1-4827-9F5A-1786F4FA649E}" destId="{3B117550-783B-4736-A1BB-C92C6A55631E}" srcOrd="2" destOrd="0" parTransId="{19FBE2B2-5AD5-44B2-956C-BE8D798A9627}" sibTransId="{51BF6546-218C-4AA8-8A35-92FF40FC4514}"/>
    <dgm:cxn modelId="{06418B9A-C88C-45D7-A174-F844D6F2CC8B}" type="presOf" srcId="{1E64A85B-361F-4560-9BF5-2831446E5217}" destId="{C7FE8762-6DE8-46FD-BE9D-30E5F0E868D8}" srcOrd="0" destOrd="0" presId="urn:microsoft.com/office/officeart/2009/3/layout/HorizontalOrganizationChart"/>
    <dgm:cxn modelId="{5540F99D-4F65-4127-9C68-AC7CD0D00060}" srcId="{BD3B371D-5830-4043-8BCC-DF91AC7E4D67}" destId="{E5C9B0EC-F21E-405E-BD5D-B202462EAFE3}" srcOrd="0" destOrd="0" parTransId="{5D4B705C-00B7-4515-9980-3D393701DE14}" sibTransId="{578A1E66-38BB-4D9A-842D-7C837D91E867}"/>
    <dgm:cxn modelId="{E10B53A1-F082-4907-B971-4D98F054313F}" type="presOf" srcId="{4A831DF5-FDAD-4C5E-A08B-328EF0A1C429}" destId="{E271DEC8-986A-4DE3-9F23-6FC824149A86}" srcOrd="0" destOrd="0" presId="urn:microsoft.com/office/officeart/2009/3/layout/HorizontalOrganizationChart"/>
    <dgm:cxn modelId="{776F48AC-F21F-4656-9555-C031F640E2BC}" type="presOf" srcId="{8111AC70-0744-4AF4-855A-3FCCB316F604}" destId="{00483C24-FC7A-4609-8154-5BE0B3F782A5}" srcOrd="1" destOrd="0" presId="urn:microsoft.com/office/officeart/2009/3/layout/HorizontalOrganizationChart"/>
    <dgm:cxn modelId="{FE13D3BE-2634-4E26-B522-00341C8DCE56}" type="presOf" srcId="{3A23DEA7-8E50-4162-98E7-DE87A5AE5AB2}" destId="{2F478A38-66F9-4E34-A79D-8B35FDA34ABA}" srcOrd="0" destOrd="0" presId="urn:microsoft.com/office/officeart/2009/3/layout/HorizontalOrganizationChart"/>
    <dgm:cxn modelId="{5E00F4BE-A29B-4CC8-9B42-5802657AF051}" type="presOf" srcId="{CD1B63FF-3C7C-4B06-B1EC-CB44DEF3A5ED}" destId="{4CE26FFA-7556-4D0D-8A88-33870DF0AF78}" srcOrd="0" destOrd="0" presId="urn:microsoft.com/office/officeart/2009/3/layout/HorizontalOrganizationChart"/>
    <dgm:cxn modelId="{6858EDC2-FF30-4A78-BD53-5BA2E192449F}" type="presOf" srcId="{A029D74A-D27A-4E87-B9FA-EBFAA4A9DF69}" destId="{4C82EC75-987C-4751-A3C0-39F91BAEBAC2}" srcOrd="1" destOrd="0" presId="urn:microsoft.com/office/officeart/2009/3/layout/HorizontalOrganizationChart"/>
    <dgm:cxn modelId="{C19364C6-3274-47A5-89CD-D940B6CB122D}" type="presOf" srcId="{1E64A85B-361F-4560-9BF5-2831446E5217}" destId="{3D5802D4-A0DE-414A-882C-F5F19B02744C}" srcOrd="1" destOrd="0" presId="urn:microsoft.com/office/officeart/2009/3/layout/HorizontalOrganizationChart"/>
    <dgm:cxn modelId="{7DCE03C7-5455-4704-982F-D07E2B3B7CB8}" type="presOf" srcId="{3B117550-783B-4736-A1BB-C92C6A55631E}" destId="{42D647FD-7013-474C-A204-3B0E9890B589}" srcOrd="1" destOrd="0" presId="urn:microsoft.com/office/officeart/2009/3/layout/HorizontalOrganizationChart"/>
    <dgm:cxn modelId="{B70F8BC7-F6B6-4DAD-ADAE-516F3B183A8A}" type="presOf" srcId="{E826582E-4167-418C-98C8-397A9186F49C}" destId="{85BC3AED-21D4-4B1E-9372-477442314F3B}" srcOrd="0" destOrd="0" presId="urn:microsoft.com/office/officeart/2009/3/layout/HorizontalOrganizationChart"/>
    <dgm:cxn modelId="{363584C9-8EA0-402E-B457-5EFA56F858E8}" type="presOf" srcId="{7A1B02EB-2340-45E4-B436-2CA952707038}" destId="{525BED32-95E6-4A9F-98A5-A339163E09F0}" srcOrd="1" destOrd="0" presId="urn:microsoft.com/office/officeart/2009/3/layout/HorizontalOrganizationChart"/>
    <dgm:cxn modelId="{077C5DCB-471D-422A-9CAA-4D336E9DE5DB}" srcId="{685CE0BF-D6F1-4827-9F5A-1786F4FA649E}" destId="{1E64A85B-361F-4560-9BF5-2831446E5217}" srcOrd="3" destOrd="0" parTransId="{3736F8CB-5992-4EC8-9A83-185B23108275}" sibTransId="{FDBBD3AE-911E-44CA-A871-43434341C4E9}"/>
    <dgm:cxn modelId="{8045E4CE-A5EF-41F5-906F-C101159D4ADB}" type="presOf" srcId="{61CF30E3-70F4-4BD1-A961-F8A4E60FED6B}" destId="{C83FE7EA-2EFD-482E-AD93-383428F0DCD4}" srcOrd="1" destOrd="0" presId="urn:microsoft.com/office/officeart/2009/3/layout/HorizontalOrganizationChart"/>
    <dgm:cxn modelId="{ACAFA8CF-A734-40B5-965D-5ED3301E833B}" type="presOf" srcId="{3466C604-2BC1-4837-84D1-7E306D791D50}" destId="{0DD62CC6-6EEC-448C-8AB9-6C4F1D2D6538}" srcOrd="0" destOrd="0" presId="urn:microsoft.com/office/officeart/2009/3/layout/HorizontalOrganizationChart"/>
    <dgm:cxn modelId="{E99BFCCF-09F0-47B1-ACCA-7782E159DCF7}" srcId="{685CE0BF-D6F1-4827-9F5A-1786F4FA649E}" destId="{BD3B371D-5830-4043-8BCC-DF91AC7E4D67}" srcOrd="1" destOrd="0" parTransId="{4A831DF5-FDAD-4C5E-A08B-328EF0A1C429}" sibTransId="{65A43B89-3BF3-4AE5-9684-0C3960EE7838}"/>
    <dgm:cxn modelId="{9FCC54D0-47C2-4491-B05B-14E66C0E92CA}" type="presOf" srcId="{2C0975FB-3136-46B9-81A7-FD2CE166751B}" destId="{8ACFF3E9-5B33-4E80-B228-973D932D30E9}" srcOrd="0" destOrd="0" presId="urn:microsoft.com/office/officeart/2009/3/layout/HorizontalOrganizationChart"/>
    <dgm:cxn modelId="{F70275D6-98D2-495B-9F18-09A94A2AA057}" srcId="{685CE0BF-D6F1-4827-9F5A-1786F4FA649E}" destId="{8111AC70-0744-4AF4-855A-3FCCB316F604}" srcOrd="4" destOrd="0" parTransId="{B196AA67-6A55-4447-9FC9-9D73ABCD75CD}" sibTransId="{BD1E6D62-4139-4184-868A-FB8A7F03AB53}"/>
    <dgm:cxn modelId="{27C1FADC-89AE-4097-BF18-2AE5F0DD7444}" srcId="{1E64A85B-361F-4560-9BF5-2831446E5217}" destId="{3466C604-2BC1-4837-84D1-7E306D791D50}" srcOrd="0" destOrd="0" parTransId="{200D83CE-6124-4BB6-9B3D-8E7DDAB1A388}" sibTransId="{BA812E9D-EC60-48D5-85D1-5344B05D014A}"/>
    <dgm:cxn modelId="{72D1E1E6-7EB0-42B3-978B-5F744639B503}" type="presOf" srcId="{BD3B371D-5830-4043-8BCC-DF91AC7E4D67}" destId="{D42E0A83-2DD2-46EF-8C22-CC097E572CD7}" srcOrd="1" destOrd="0" presId="urn:microsoft.com/office/officeart/2009/3/layout/HorizontalOrganizationChart"/>
    <dgm:cxn modelId="{191420E7-5C54-47A7-A3CA-C950752C8B13}" type="presOf" srcId="{A10A025B-9455-4359-8BC3-81209457E3BB}" destId="{8D8E295D-EBF9-46C7-AE6D-EC0CC086B688}" srcOrd="1" destOrd="0" presId="urn:microsoft.com/office/officeart/2009/3/layout/HorizontalOrganizationChart"/>
    <dgm:cxn modelId="{FABCEAEB-9678-462A-BCF1-A6B48BA303ED}" type="presOf" srcId="{200D83CE-6124-4BB6-9B3D-8E7DDAB1A388}" destId="{4426D9EC-30C9-40E7-B359-DEA6B4369680}" srcOrd="0" destOrd="0" presId="urn:microsoft.com/office/officeart/2009/3/layout/HorizontalOrganizationChart"/>
    <dgm:cxn modelId="{68AEEBF2-FC51-4799-92CE-E8A886844EC0}" srcId="{7A1B02EB-2340-45E4-B436-2CA952707038}" destId="{61CF30E3-70F4-4BD1-A961-F8A4E60FED6B}" srcOrd="0" destOrd="0" parTransId="{3A23DEA7-8E50-4162-98E7-DE87A5AE5AB2}" sibTransId="{A812001D-1F0C-4244-B00D-7B3559D00EE3}"/>
    <dgm:cxn modelId="{2937E9F9-3E8F-4E25-AEE9-AF127058D747}" type="presOf" srcId="{61CF30E3-70F4-4BD1-A961-F8A4E60FED6B}" destId="{7EB79F6D-5ABB-4FE5-8C67-F24758D8694B}" srcOrd="0" destOrd="0" presId="urn:microsoft.com/office/officeart/2009/3/layout/HorizontalOrganizationChart"/>
    <dgm:cxn modelId="{DF9FEAFA-903D-4B18-9959-D0AB9B5B106E}" type="presOf" srcId="{19FBE2B2-5AD5-44B2-956C-BE8D798A9627}" destId="{5E756304-EA71-4CF6-B58B-A7434E8DBE5E}" srcOrd="0" destOrd="0" presId="urn:microsoft.com/office/officeart/2009/3/layout/HorizontalOrganizationChart"/>
    <dgm:cxn modelId="{A8AACBFE-9738-4C7F-A093-C58AD5CF5C1C}" type="presOf" srcId="{E5C9B0EC-F21E-405E-BD5D-B202462EAFE3}" destId="{A3847D16-D57D-4DA4-9B72-57789923B587}" srcOrd="0" destOrd="0" presId="urn:microsoft.com/office/officeart/2009/3/layout/HorizontalOrganizationChart"/>
    <dgm:cxn modelId="{288CC45C-8197-4326-9259-9D358A7DA642}" type="presParOf" srcId="{4CCA4C65-58CB-40B2-9368-7F60CFDF363E}" destId="{B7BD9A4C-13E7-4653-8435-15E78BC11A62}" srcOrd="0" destOrd="0" presId="urn:microsoft.com/office/officeart/2009/3/layout/HorizontalOrganizationChart"/>
    <dgm:cxn modelId="{EA788C25-E0AC-4781-A5E0-0D9F44B65E25}" type="presParOf" srcId="{B7BD9A4C-13E7-4653-8435-15E78BC11A62}" destId="{8933DFFC-9F81-49FB-8ED2-65CDA143FAB2}" srcOrd="0" destOrd="0" presId="urn:microsoft.com/office/officeart/2009/3/layout/HorizontalOrganizationChart"/>
    <dgm:cxn modelId="{D8F06424-2F1E-49A3-813F-28B26503912F}" type="presParOf" srcId="{8933DFFC-9F81-49FB-8ED2-65CDA143FAB2}" destId="{E1577F32-BF6C-4E55-B6F6-51AB7503FD5F}" srcOrd="0" destOrd="0" presId="urn:microsoft.com/office/officeart/2009/3/layout/HorizontalOrganizationChart"/>
    <dgm:cxn modelId="{9AED6E47-7B22-407D-860F-76DEDBE3AAE1}" type="presParOf" srcId="{8933DFFC-9F81-49FB-8ED2-65CDA143FAB2}" destId="{8D8E295D-EBF9-46C7-AE6D-EC0CC086B688}" srcOrd="1" destOrd="0" presId="urn:microsoft.com/office/officeart/2009/3/layout/HorizontalOrganizationChart"/>
    <dgm:cxn modelId="{A4C72945-FD52-4FB1-8211-727509F24943}" type="presParOf" srcId="{B7BD9A4C-13E7-4653-8435-15E78BC11A62}" destId="{E9D7C41A-0D6C-4B58-8780-CEEF08478E47}" srcOrd="1" destOrd="0" presId="urn:microsoft.com/office/officeart/2009/3/layout/HorizontalOrganizationChart"/>
    <dgm:cxn modelId="{167D6DD7-018E-43AF-A0FE-B3C8C408548E}" type="presParOf" srcId="{E9D7C41A-0D6C-4B58-8780-CEEF08478E47}" destId="{8ACFF3E9-5B33-4E80-B228-973D932D30E9}" srcOrd="0" destOrd="0" presId="urn:microsoft.com/office/officeart/2009/3/layout/HorizontalOrganizationChart"/>
    <dgm:cxn modelId="{C707EE84-62AD-4663-AF7D-FA7B036FCCF2}" type="presParOf" srcId="{E9D7C41A-0D6C-4B58-8780-CEEF08478E47}" destId="{F76F1320-DFAA-43A3-94DB-86BD46780598}" srcOrd="1" destOrd="0" presId="urn:microsoft.com/office/officeart/2009/3/layout/HorizontalOrganizationChart"/>
    <dgm:cxn modelId="{159EF662-0F94-4A4F-9517-A55D65714788}" type="presParOf" srcId="{F76F1320-DFAA-43A3-94DB-86BD46780598}" destId="{6F17ACF5-A5AE-4E5F-B05F-2D1264EACC01}" srcOrd="0" destOrd="0" presId="urn:microsoft.com/office/officeart/2009/3/layout/HorizontalOrganizationChart"/>
    <dgm:cxn modelId="{B5CF1EE7-D097-4DDE-9A19-9BF61780D7AD}" type="presParOf" srcId="{6F17ACF5-A5AE-4E5F-B05F-2D1264EACC01}" destId="{E34BF770-9389-4F1E-BC3F-A6CEACA32A2E}" srcOrd="0" destOrd="0" presId="urn:microsoft.com/office/officeart/2009/3/layout/HorizontalOrganizationChart"/>
    <dgm:cxn modelId="{9164B241-F55A-4057-BAEB-D0212762DC92}" type="presParOf" srcId="{6F17ACF5-A5AE-4E5F-B05F-2D1264EACC01}" destId="{525BED32-95E6-4A9F-98A5-A339163E09F0}" srcOrd="1" destOrd="0" presId="urn:microsoft.com/office/officeart/2009/3/layout/HorizontalOrganizationChart"/>
    <dgm:cxn modelId="{40EA7811-1138-4113-A767-C09ACAB88FDD}" type="presParOf" srcId="{F76F1320-DFAA-43A3-94DB-86BD46780598}" destId="{3E3E1834-32BB-481C-A83F-328DF9DAFAA5}" srcOrd="1" destOrd="0" presId="urn:microsoft.com/office/officeart/2009/3/layout/HorizontalOrganizationChart"/>
    <dgm:cxn modelId="{F3D347A7-54E9-4441-AC4A-CF7C0B74C573}" type="presParOf" srcId="{3E3E1834-32BB-481C-A83F-328DF9DAFAA5}" destId="{2F478A38-66F9-4E34-A79D-8B35FDA34ABA}" srcOrd="0" destOrd="0" presId="urn:microsoft.com/office/officeart/2009/3/layout/HorizontalOrganizationChart"/>
    <dgm:cxn modelId="{F7EA4BB4-8891-451F-90C2-FD51489E61C9}" type="presParOf" srcId="{3E3E1834-32BB-481C-A83F-328DF9DAFAA5}" destId="{32237B78-19C4-4A69-B613-94CACE46BFF9}" srcOrd="1" destOrd="0" presId="urn:microsoft.com/office/officeart/2009/3/layout/HorizontalOrganizationChart"/>
    <dgm:cxn modelId="{74F79751-2E3E-4CB1-8E05-E1FB865E6E2D}" type="presParOf" srcId="{32237B78-19C4-4A69-B613-94CACE46BFF9}" destId="{60F8279F-D446-4F19-952B-0D9BA03A640C}" srcOrd="0" destOrd="0" presId="urn:microsoft.com/office/officeart/2009/3/layout/HorizontalOrganizationChart"/>
    <dgm:cxn modelId="{C9D8E449-ED5B-4DD8-8C86-AEA82327E612}" type="presParOf" srcId="{60F8279F-D446-4F19-952B-0D9BA03A640C}" destId="{7EB79F6D-5ABB-4FE5-8C67-F24758D8694B}" srcOrd="0" destOrd="0" presId="urn:microsoft.com/office/officeart/2009/3/layout/HorizontalOrganizationChart"/>
    <dgm:cxn modelId="{E6D1D6D1-4D8F-4383-8669-6C035B8C14D7}" type="presParOf" srcId="{60F8279F-D446-4F19-952B-0D9BA03A640C}" destId="{C83FE7EA-2EFD-482E-AD93-383428F0DCD4}" srcOrd="1" destOrd="0" presId="urn:microsoft.com/office/officeart/2009/3/layout/HorizontalOrganizationChart"/>
    <dgm:cxn modelId="{6CA211A7-7F5A-4F5B-9A5C-E2086CFFB517}" type="presParOf" srcId="{32237B78-19C4-4A69-B613-94CACE46BFF9}" destId="{EFB52AF3-4A3B-48BE-9C3B-0967735834E2}" srcOrd="1" destOrd="0" presId="urn:microsoft.com/office/officeart/2009/3/layout/HorizontalOrganizationChart"/>
    <dgm:cxn modelId="{A1C405F6-EBF4-43D7-9A79-63630294D0BC}" type="presParOf" srcId="{32237B78-19C4-4A69-B613-94CACE46BFF9}" destId="{901EAAF1-9CC3-437C-81A0-4174C023EC1D}" srcOrd="2" destOrd="0" presId="urn:microsoft.com/office/officeart/2009/3/layout/HorizontalOrganizationChart"/>
    <dgm:cxn modelId="{AFF4C206-A662-460B-BDB6-93BCBD1C2790}" type="presParOf" srcId="{F76F1320-DFAA-43A3-94DB-86BD46780598}" destId="{1D679890-2A8D-4208-B5BC-730E94A8E165}" srcOrd="2" destOrd="0" presId="urn:microsoft.com/office/officeart/2009/3/layout/HorizontalOrganizationChart"/>
    <dgm:cxn modelId="{8A6FF1C1-7BAB-4F80-8479-9AB73724530C}" type="presParOf" srcId="{B7BD9A4C-13E7-4653-8435-15E78BC11A62}" destId="{EB7A1830-1E39-49ED-A72E-2EE2B3FAAD12}" srcOrd="2" destOrd="0" presId="urn:microsoft.com/office/officeart/2009/3/layout/HorizontalOrganizationChart"/>
    <dgm:cxn modelId="{84C4C7BD-6D61-4DA6-81E8-628120BB65E6}" type="presParOf" srcId="{4CCA4C65-58CB-40B2-9368-7F60CFDF363E}" destId="{0A4F08F6-AE72-4267-8E99-6183D4F6497F}" srcOrd="1" destOrd="0" presId="urn:microsoft.com/office/officeart/2009/3/layout/HorizontalOrganizationChart"/>
    <dgm:cxn modelId="{9F5D6A7C-E39C-4F14-A0DC-B3CE293A22E6}" type="presParOf" srcId="{0A4F08F6-AE72-4267-8E99-6183D4F6497F}" destId="{681F13A6-BD59-40D4-8AD7-F72A3D932D91}" srcOrd="0" destOrd="0" presId="urn:microsoft.com/office/officeart/2009/3/layout/HorizontalOrganizationChart"/>
    <dgm:cxn modelId="{1CD76917-C1F6-4996-8653-7027BC3B36A8}" type="presParOf" srcId="{681F13A6-BD59-40D4-8AD7-F72A3D932D91}" destId="{DA0851B9-A492-4874-8C89-CF204CF1D447}" srcOrd="0" destOrd="0" presId="urn:microsoft.com/office/officeart/2009/3/layout/HorizontalOrganizationChart"/>
    <dgm:cxn modelId="{C8E500D2-306D-4572-9498-B16F062305BE}" type="presParOf" srcId="{681F13A6-BD59-40D4-8AD7-F72A3D932D91}" destId="{D3EC7569-9ADD-422A-B376-5841108FDEBC}" srcOrd="1" destOrd="0" presId="urn:microsoft.com/office/officeart/2009/3/layout/HorizontalOrganizationChart"/>
    <dgm:cxn modelId="{AD6B1F09-E24A-4691-ADF0-146BE83CA6F6}" type="presParOf" srcId="{0A4F08F6-AE72-4267-8E99-6183D4F6497F}" destId="{A29A2F37-D845-4B6E-BAFF-8CA7E49E4C22}" srcOrd="1" destOrd="0" presId="urn:microsoft.com/office/officeart/2009/3/layout/HorizontalOrganizationChart"/>
    <dgm:cxn modelId="{1A10BD13-490F-4E19-B216-DCD3A04C2633}" type="presParOf" srcId="{A29A2F37-D845-4B6E-BAFF-8CA7E49E4C22}" destId="{4CE26FFA-7556-4D0D-8A88-33870DF0AF78}" srcOrd="0" destOrd="0" presId="urn:microsoft.com/office/officeart/2009/3/layout/HorizontalOrganizationChart"/>
    <dgm:cxn modelId="{3D6DC589-A68B-4D61-89E1-9DDB888BADEF}" type="presParOf" srcId="{A29A2F37-D845-4B6E-BAFF-8CA7E49E4C22}" destId="{2E4E311D-6A4B-479E-A6DF-4C4D6234E157}" srcOrd="1" destOrd="0" presId="urn:microsoft.com/office/officeart/2009/3/layout/HorizontalOrganizationChart"/>
    <dgm:cxn modelId="{6A72A03A-F83F-4C0F-8218-24501A6C5ED9}" type="presParOf" srcId="{2E4E311D-6A4B-479E-A6DF-4C4D6234E157}" destId="{4B36EA05-0FF6-4EA8-ADFA-601823DE9BE0}" srcOrd="0" destOrd="0" presId="urn:microsoft.com/office/officeart/2009/3/layout/HorizontalOrganizationChart"/>
    <dgm:cxn modelId="{50C313CF-78FB-4ED7-9B09-9C7E4CC81763}" type="presParOf" srcId="{4B36EA05-0FF6-4EA8-ADFA-601823DE9BE0}" destId="{C90743BC-56C9-4A10-83AC-62906F058EC8}" srcOrd="0" destOrd="0" presId="urn:microsoft.com/office/officeart/2009/3/layout/HorizontalOrganizationChart"/>
    <dgm:cxn modelId="{EDDFB58D-A3E5-4AF0-BC3C-8D0CCC89C36E}" type="presParOf" srcId="{4B36EA05-0FF6-4EA8-ADFA-601823DE9BE0}" destId="{A3F4E9BB-8936-4CB8-A633-34362B58900D}" srcOrd="1" destOrd="0" presId="urn:microsoft.com/office/officeart/2009/3/layout/HorizontalOrganizationChart"/>
    <dgm:cxn modelId="{8DEC19D6-1CDE-46D4-BEB8-75EC26480917}" type="presParOf" srcId="{2E4E311D-6A4B-479E-A6DF-4C4D6234E157}" destId="{F948BDA4-2B69-4181-8E44-5170F81A7682}" srcOrd="1" destOrd="0" presId="urn:microsoft.com/office/officeart/2009/3/layout/HorizontalOrganizationChart"/>
    <dgm:cxn modelId="{635CBB5E-061D-4E6C-AFDC-8F32FE78735C}" type="presParOf" srcId="{F948BDA4-2B69-4181-8E44-5170F81A7682}" destId="{118AF476-39E3-46EB-902C-5AADF3926B71}" srcOrd="0" destOrd="0" presId="urn:microsoft.com/office/officeart/2009/3/layout/HorizontalOrganizationChart"/>
    <dgm:cxn modelId="{2A83BA2C-3701-48CD-880E-D1FD8C782144}" type="presParOf" srcId="{F948BDA4-2B69-4181-8E44-5170F81A7682}" destId="{5989397A-4B02-4D11-A0C2-1C9CE4A3262C}" srcOrd="1" destOrd="0" presId="urn:microsoft.com/office/officeart/2009/3/layout/HorizontalOrganizationChart"/>
    <dgm:cxn modelId="{CFA066A7-2DF5-4CA6-A48F-EA60DFF93318}" type="presParOf" srcId="{5989397A-4B02-4D11-A0C2-1C9CE4A3262C}" destId="{15926E74-B728-46EC-A562-1F5FF127B9C7}" srcOrd="0" destOrd="0" presId="urn:microsoft.com/office/officeart/2009/3/layout/HorizontalOrganizationChart"/>
    <dgm:cxn modelId="{5C0F9B87-7BCB-4D0A-BDF2-FC9F23A539EF}" type="presParOf" srcId="{15926E74-B728-46EC-A562-1F5FF127B9C7}" destId="{73D42A10-46FC-4B3A-9871-84AD0156A87C}" srcOrd="0" destOrd="0" presId="urn:microsoft.com/office/officeart/2009/3/layout/HorizontalOrganizationChart"/>
    <dgm:cxn modelId="{FC1C1DC0-71B8-43DF-986C-164571BCE3FB}" type="presParOf" srcId="{15926E74-B728-46EC-A562-1F5FF127B9C7}" destId="{525E7457-9A71-4025-8581-9E83EFED39ED}" srcOrd="1" destOrd="0" presId="urn:microsoft.com/office/officeart/2009/3/layout/HorizontalOrganizationChart"/>
    <dgm:cxn modelId="{20CB20B1-796A-480A-83C9-7A524378A122}" type="presParOf" srcId="{5989397A-4B02-4D11-A0C2-1C9CE4A3262C}" destId="{77B1B9CD-6D18-4C6D-81CF-C937D38521B9}" srcOrd="1" destOrd="0" presId="urn:microsoft.com/office/officeart/2009/3/layout/HorizontalOrganizationChart"/>
    <dgm:cxn modelId="{B698072A-9223-4E94-A7C2-29E889C0DF8E}" type="presParOf" srcId="{5989397A-4B02-4D11-A0C2-1C9CE4A3262C}" destId="{B46B44F1-B58D-46EA-8E76-E21D9A50B7DA}" srcOrd="2" destOrd="0" presId="urn:microsoft.com/office/officeart/2009/3/layout/HorizontalOrganizationChart"/>
    <dgm:cxn modelId="{376B6439-DA7B-40AD-8391-F78910D391C9}" type="presParOf" srcId="{2E4E311D-6A4B-479E-A6DF-4C4D6234E157}" destId="{8173763E-7644-40CF-804F-1BBEE4C683D8}" srcOrd="2" destOrd="0" presId="urn:microsoft.com/office/officeart/2009/3/layout/HorizontalOrganizationChart"/>
    <dgm:cxn modelId="{A644090A-D478-4DC8-9E59-605B81A15C4D}" type="presParOf" srcId="{A29A2F37-D845-4B6E-BAFF-8CA7E49E4C22}" destId="{E271DEC8-986A-4DE3-9F23-6FC824149A86}" srcOrd="2" destOrd="0" presId="urn:microsoft.com/office/officeart/2009/3/layout/HorizontalOrganizationChart"/>
    <dgm:cxn modelId="{230DB063-DC8A-40E2-875A-FB08C2665485}" type="presParOf" srcId="{A29A2F37-D845-4B6E-BAFF-8CA7E49E4C22}" destId="{3789D277-D845-46A8-BC06-E00D2D7F7D8E}" srcOrd="3" destOrd="0" presId="urn:microsoft.com/office/officeart/2009/3/layout/HorizontalOrganizationChart"/>
    <dgm:cxn modelId="{E81746C8-D72A-468C-A1CC-1100981A6B70}" type="presParOf" srcId="{3789D277-D845-46A8-BC06-E00D2D7F7D8E}" destId="{9CB5FDE6-D241-4FAB-8FE3-FD5511C515FC}" srcOrd="0" destOrd="0" presId="urn:microsoft.com/office/officeart/2009/3/layout/HorizontalOrganizationChart"/>
    <dgm:cxn modelId="{9ED864B2-BAB8-4F24-AB9F-8E9D9286A29F}" type="presParOf" srcId="{9CB5FDE6-D241-4FAB-8FE3-FD5511C515FC}" destId="{0BD4A7AD-27EB-4127-BDA9-CF0E89C5229F}" srcOrd="0" destOrd="0" presId="urn:microsoft.com/office/officeart/2009/3/layout/HorizontalOrganizationChart"/>
    <dgm:cxn modelId="{300AB2D7-CB9B-476E-906C-F0A3C7357322}" type="presParOf" srcId="{9CB5FDE6-D241-4FAB-8FE3-FD5511C515FC}" destId="{D42E0A83-2DD2-46EF-8C22-CC097E572CD7}" srcOrd="1" destOrd="0" presId="urn:microsoft.com/office/officeart/2009/3/layout/HorizontalOrganizationChart"/>
    <dgm:cxn modelId="{7C4EAB67-70E8-4E86-A898-CEF27EDE192D}" type="presParOf" srcId="{3789D277-D845-46A8-BC06-E00D2D7F7D8E}" destId="{D59FB64F-79DB-4D4D-A0DF-306F2A17D9CF}" srcOrd="1" destOrd="0" presId="urn:microsoft.com/office/officeart/2009/3/layout/HorizontalOrganizationChart"/>
    <dgm:cxn modelId="{BA36B4A8-CD19-4E60-969A-5E4F29ADEA7D}" type="presParOf" srcId="{D59FB64F-79DB-4D4D-A0DF-306F2A17D9CF}" destId="{DB8005B2-8E9A-49FF-B5A7-16ACE6ACFC37}" srcOrd="0" destOrd="0" presId="urn:microsoft.com/office/officeart/2009/3/layout/HorizontalOrganizationChart"/>
    <dgm:cxn modelId="{D8227A74-327E-4739-A726-5569FA0573D1}" type="presParOf" srcId="{D59FB64F-79DB-4D4D-A0DF-306F2A17D9CF}" destId="{B02E6200-6FF2-40B8-8283-88BD95613475}" srcOrd="1" destOrd="0" presId="urn:microsoft.com/office/officeart/2009/3/layout/HorizontalOrganizationChart"/>
    <dgm:cxn modelId="{6E7E0BEE-3D8E-4063-964D-C6EED81E0429}" type="presParOf" srcId="{B02E6200-6FF2-40B8-8283-88BD95613475}" destId="{1595AE7D-907E-4443-AF93-738F6A96F4EC}" srcOrd="0" destOrd="0" presId="urn:microsoft.com/office/officeart/2009/3/layout/HorizontalOrganizationChart"/>
    <dgm:cxn modelId="{FAD4089D-F786-4D79-A72F-0F0E17428C7F}" type="presParOf" srcId="{1595AE7D-907E-4443-AF93-738F6A96F4EC}" destId="{A3847D16-D57D-4DA4-9B72-57789923B587}" srcOrd="0" destOrd="0" presId="urn:microsoft.com/office/officeart/2009/3/layout/HorizontalOrganizationChart"/>
    <dgm:cxn modelId="{44A57239-5D4B-40CD-BC8F-1A631CFB96B6}" type="presParOf" srcId="{1595AE7D-907E-4443-AF93-738F6A96F4EC}" destId="{16BDA349-EB46-46BF-B4AE-9FD51F71F430}" srcOrd="1" destOrd="0" presId="urn:microsoft.com/office/officeart/2009/3/layout/HorizontalOrganizationChart"/>
    <dgm:cxn modelId="{DAAFCC2C-FB19-4524-A011-F573AC0EF0B2}" type="presParOf" srcId="{B02E6200-6FF2-40B8-8283-88BD95613475}" destId="{D5953FCB-6B87-4808-864B-2269A44AE607}" srcOrd="1" destOrd="0" presId="urn:microsoft.com/office/officeart/2009/3/layout/HorizontalOrganizationChart"/>
    <dgm:cxn modelId="{C7631674-4F31-4FD9-A5FE-8303167A12C8}" type="presParOf" srcId="{B02E6200-6FF2-40B8-8283-88BD95613475}" destId="{A4605B43-636A-4F7D-A298-A65F399A2F90}" srcOrd="2" destOrd="0" presId="urn:microsoft.com/office/officeart/2009/3/layout/HorizontalOrganizationChart"/>
    <dgm:cxn modelId="{92B04FFB-5211-453D-9672-B0195A7F8B08}" type="presParOf" srcId="{3789D277-D845-46A8-BC06-E00D2D7F7D8E}" destId="{A3DAEDCF-D32B-4384-881D-7302A36158C7}" srcOrd="2" destOrd="0" presId="urn:microsoft.com/office/officeart/2009/3/layout/HorizontalOrganizationChart"/>
    <dgm:cxn modelId="{56D21F6D-6329-4682-8CD8-E0E55FED8AA1}" type="presParOf" srcId="{A29A2F37-D845-4B6E-BAFF-8CA7E49E4C22}" destId="{5E756304-EA71-4CF6-B58B-A7434E8DBE5E}" srcOrd="4" destOrd="0" presId="urn:microsoft.com/office/officeart/2009/3/layout/HorizontalOrganizationChart"/>
    <dgm:cxn modelId="{51303D05-A82B-4AD4-8929-713F4DB2F184}" type="presParOf" srcId="{A29A2F37-D845-4B6E-BAFF-8CA7E49E4C22}" destId="{F53AAF7D-7656-4F58-AD7B-A84226188F56}" srcOrd="5" destOrd="0" presId="urn:microsoft.com/office/officeart/2009/3/layout/HorizontalOrganizationChart"/>
    <dgm:cxn modelId="{7D4FAA08-818C-4202-86DE-D29C2A6146A9}" type="presParOf" srcId="{F53AAF7D-7656-4F58-AD7B-A84226188F56}" destId="{8DF488F6-564E-4B2B-A2B6-59C50714E160}" srcOrd="0" destOrd="0" presId="urn:microsoft.com/office/officeart/2009/3/layout/HorizontalOrganizationChart"/>
    <dgm:cxn modelId="{F3C0E9BB-C757-4F06-AAD7-06B841C1A951}" type="presParOf" srcId="{8DF488F6-564E-4B2B-A2B6-59C50714E160}" destId="{A31B2445-9491-45FE-A5BC-32A1F116C379}" srcOrd="0" destOrd="0" presId="urn:microsoft.com/office/officeart/2009/3/layout/HorizontalOrganizationChart"/>
    <dgm:cxn modelId="{2F1B3039-FE30-49FB-ADB4-A591DB1C495A}" type="presParOf" srcId="{8DF488F6-564E-4B2B-A2B6-59C50714E160}" destId="{42D647FD-7013-474C-A204-3B0E9890B589}" srcOrd="1" destOrd="0" presId="urn:microsoft.com/office/officeart/2009/3/layout/HorizontalOrganizationChart"/>
    <dgm:cxn modelId="{B65C8A46-B498-4011-9C6D-D392F43D1DC3}" type="presParOf" srcId="{F53AAF7D-7656-4F58-AD7B-A84226188F56}" destId="{A5660F7D-D521-4E69-B9CC-BBB8824D9382}" srcOrd="1" destOrd="0" presId="urn:microsoft.com/office/officeart/2009/3/layout/HorizontalOrganizationChart"/>
    <dgm:cxn modelId="{C5F92E0F-28D8-4344-B7C7-EA1170C0E11E}" type="presParOf" srcId="{F53AAF7D-7656-4F58-AD7B-A84226188F56}" destId="{FEAA7232-FDAC-428D-B4BB-9469DE3A2448}" srcOrd="2" destOrd="0" presId="urn:microsoft.com/office/officeart/2009/3/layout/HorizontalOrganizationChart"/>
    <dgm:cxn modelId="{63FABDAE-A9B4-4622-A6DA-E9DDE41AC081}" type="presParOf" srcId="{A29A2F37-D845-4B6E-BAFF-8CA7E49E4C22}" destId="{48D68B55-5B9D-4616-8781-4457686B5B48}" srcOrd="6" destOrd="0" presId="urn:microsoft.com/office/officeart/2009/3/layout/HorizontalOrganizationChart"/>
    <dgm:cxn modelId="{C29D9473-9E34-4736-B19A-22D183982C67}" type="presParOf" srcId="{A29A2F37-D845-4B6E-BAFF-8CA7E49E4C22}" destId="{DF6F961F-3ED0-4D03-B05E-A479C1E10536}" srcOrd="7" destOrd="0" presId="urn:microsoft.com/office/officeart/2009/3/layout/HorizontalOrganizationChart"/>
    <dgm:cxn modelId="{E986A81F-919A-4D96-A937-F58F70F13C03}" type="presParOf" srcId="{DF6F961F-3ED0-4D03-B05E-A479C1E10536}" destId="{A1592701-CC87-4561-862B-A77D49C273FB}" srcOrd="0" destOrd="0" presId="urn:microsoft.com/office/officeart/2009/3/layout/HorizontalOrganizationChart"/>
    <dgm:cxn modelId="{FC1394AC-0498-4A65-97B7-6982C01F318D}" type="presParOf" srcId="{A1592701-CC87-4561-862B-A77D49C273FB}" destId="{C7FE8762-6DE8-46FD-BE9D-30E5F0E868D8}" srcOrd="0" destOrd="0" presId="urn:microsoft.com/office/officeart/2009/3/layout/HorizontalOrganizationChart"/>
    <dgm:cxn modelId="{183DE6DC-1678-4CD3-B70F-61CCBE483357}" type="presParOf" srcId="{A1592701-CC87-4561-862B-A77D49C273FB}" destId="{3D5802D4-A0DE-414A-882C-F5F19B02744C}" srcOrd="1" destOrd="0" presId="urn:microsoft.com/office/officeart/2009/3/layout/HorizontalOrganizationChart"/>
    <dgm:cxn modelId="{F7A07BA0-9397-4D1D-AFF2-1FD7DA68BE40}" type="presParOf" srcId="{DF6F961F-3ED0-4D03-B05E-A479C1E10536}" destId="{6D00A77E-20F5-41E3-8FF9-EA2B2713F24B}" srcOrd="1" destOrd="0" presId="urn:microsoft.com/office/officeart/2009/3/layout/HorizontalOrganizationChart"/>
    <dgm:cxn modelId="{B8500EF5-3246-406D-B1AA-52770CD89381}" type="presParOf" srcId="{6D00A77E-20F5-41E3-8FF9-EA2B2713F24B}" destId="{4426D9EC-30C9-40E7-B359-DEA6B4369680}" srcOrd="0" destOrd="0" presId="urn:microsoft.com/office/officeart/2009/3/layout/HorizontalOrganizationChart"/>
    <dgm:cxn modelId="{FC9D7C8B-CE46-4874-9CA7-9C40DB3839DB}" type="presParOf" srcId="{6D00A77E-20F5-41E3-8FF9-EA2B2713F24B}" destId="{EE6CA9B6-F678-4387-A6BB-1C962707B3A2}" srcOrd="1" destOrd="0" presId="urn:microsoft.com/office/officeart/2009/3/layout/HorizontalOrganizationChart"/>
    <dgm:cxn modelId="{220D51BB-4D7E-43C8-804B-7E4F314F6851}" type="presParOf" srcId="{EE6CA9B6-F678-4387-A6BB-1C962707B3A2}" destId="{381FC965-E567-4D51-B84C-6F0A6397D605}" srcOrd="0" destOrd="0" presId="urn:microsoft.com/office/officeart/2009/3/layout/HorizontalOrganizationChart"/>
    <dgm:cxn modelId="{396D3F52-6DA7-45C0-8B65-7954626F6318}" type="presParOf" srcId="{381FC965-E567-4D51-B84C-6F0A6397D605}" destId="{0DD62CC6-6EEC-448C-8AB9-6C4F1D2D6538}" srcOrd="0" destOrd="0" presId="urn:microsoft.com/office/officeart/2009/3/layout/HorizontalOrganizationChart"/>
    <dgm:cxn modelId="{38B94E1A-9FD6-437B-8154-4CD9F99B9E29}" type="presParOf" srcId="{381FC965-E567-4D51-B84C-6F0A6397D605}" destId="{94F7A5CC-CEB2-4A6C-9BA9-317CB39C17AC}" srcOrd="1" destOrd="0" presId="urn:microsoft.com/office/officeart/2009/3/layout/HorizontalOrganizationChart"/>
    <dgm:cxn modelId="{A944F8A0-B254-4B1F-8A3B-C4E075B97017}" type="presParOf" srcId="{EE6CA9B6-F678-4387-A6BB-1C962707B3A2}" destId="{FECC815F-6634-4E98-91AF-FE460D1A488D}" srcOrd="1" destOrd="0" presId="urn:microsoft.com/office/officeart/2009/3/layout/HorizontalOrganizationChart"/>
    <dgm:cxn modelId="{E86B2B6F-52F9-4506-8340-0CF8B4D4E764}" type="presParOf" srcId="{EE6CA9B6-F678-4387-A6BB-1C962707B3A2}" destId="{C66ED36D-CF7F-4ACF-9D90-0A5118ACC98E}" srcOrd="2" destOrd="0" presId="urn:microsoft.com/office/officeart/2009/3/layout/HorizontalOrganizationChart"/>
    <dgm:cxn modelId="{11302953-8D8B-4073-9640-E7525D88DD8A}" type="presParOf" srcId="{DF6F961F-3ED0-4D03-B05E-A479C1E10536}" destId="{8EFB2191-E8FD-4CAC-B37D-317DB721222C}" srcOrd="2" destOrd="0" presId="urn:microsoft.com/office/officeart/2009/3/layout/HorizontalOrganizationChart"/>
    <dgm:cxn modelId="{A10F832E-0352-419F-8BAD-8523B677AB9C}" type="presParOf" srcId="{A29A2F37-D845-4B6E-BAFF-8CA7E49E4C22}" destId="{5DA819FA-FA55-41B3-905E-AEA4E4133264}" srcOrd="8" destOrd="0" presId="urn:microsoft.com/office/officeart/2009/3/layout/HorizontalOrganizationChart"/>
    <dgm:cxn modelId="{AB59197F-9537-407C-BCDC-3E22E385B97C}" type="presParOf" srcId="{A29A2F37-D845-4B6E-BAFF-8CA7E49E4C22}" destId="{7BE86109-7ED5-4C85-918B-EDFB0B064A16}" srcOrd="9" destOrd="0" presId="urn:microsoft.com/office/officeart/2009/3/layout/HorizontalOrganizationChart"/>
    <dgm:cxn modelId="{DFA41FF7-6900-4AA6-B326-C45AD92BB18B}" type="presParOf" srcId="{7BE86109-7ED5-4C85-918B-EDFB0B064A16}" destId="{02748003-8B03-4659-B88F-F09E6D7FD4BE}" srcOrd="0" destOrd="0" presId="urn:microsoft.com/office/officeart/2009/3/layout/HorizontalOrganizationChart"/>
    <dgm:cxn modelId="{A02BD058-F6D9-4870-A25F-1B94F9D3AF57}" type="presParOf" srcId="{02748003-8B03-4659-B88F-F09E6D7FD4BE}" destId="{A877521C-0068-4E2A-B55E-ED1389D06FCF}" srcOrd="0" destOrd="0" presId="urn:microsoft.com/office/officeart/2009/3/layout/HorizontalOrganizationChart"/>
    <dgm:cxn modelId="{2E512E97-AD26-4555-88B8-F2B87523C1FA}" type="presParOf" srcId="{02748003-8B03-4659-B88F-F09E6D7FD4BE}" destId="{00483C24-FC7A-4609-8154-5BE0B3F782A5}" srcOrd="1" destOrd="0" presId="urn:microsoft.com/office/officeart/2009/3/layout/HorizontalOrganizationChart"/>
    <dgm:cxn modelId="{29232DAD-D618-45B9-B263-B27A5196048E}" type="presParOf" srcId="{7BE86109-7ED5-4C85-918B-EDFB0B064A16}" destId="{B0EFCAC6-4662-4A70-8B05-225381EE0F71}" srcOrd="1" destOrd="0" presId="urn:microsoft.com/office/officeart/2009/3/layout/HorizontalOrganizationChart"/>
    <dgm:cxn modelId="{0F3562D8-5D56-4BC2-A1C5-F484D2640193}" type="presParOf" srcId="{7BE86109-7ED5-4C85-918B-EDFB0B064A16}" destId="{6C8090DE-AA79-4A4D-81AA-CA348DDECBB2}" srcOrd="2" destOrd="0" presId="urn:microsoft.com/office/officeart/2009/3/layout/HorizontalOrganizationChart"/>
    <dgm:cxn modelId="{AB8C33B4-49EA-4127-B3D8-23F4629B6204}" type="presParOf" srcId="{A29A2F37-D845-4B6E-BAFF-8CA7E49E4C22}" destId="{85BC3AED-21D4-4B1E-9372-477442314F3B}" srcOrd="10" destOrd="0" presId="urn:microsoft.com/office/officeart/2009/3/layout/HorizontalOrganizationChart"/>
    <dgm:cxn modelId="{011F8F37-1490-4399-BB1F-CF12948FB817}" type="presParOf" srcId="{A29A2F37-D845-4B6E-BAFF-8CA7E49E4C22}" destId="{985AD40A-3455-4657-9936-C180A3F83C8B}" srcOrd="11" destOrd="0" presId="urn:microsoft.com/office/officeart/2009/3/layout/HorizontalOrganizationChart"/>
    <dgm:cxn modelId="{4C2FE024-FE89-4236-BE33-415FC9930FCD}" type="presParOf" srcId="{985AD40A-3455-4657-9936-C180A3F83C8B}" destId="{46931638-9FCF-4BC7-9451-50236D002F3E}" srcOrd="0" destOrd="0" presId="urn:microsoft.com/office/officeart/2009/3/layout/HorizontalOrganizationChart"/>
    <dgm:cxn modelId="{C4F3EA3C-2F80-46E0-AF1B-ABF4C6369191}" type="presParOf" srcId="{46931638-9FCF-4BC7-9451-50236D002F3E}" destId="{D4169D66-809D-4638-97F4-5FE670382389}" srcOrd="0" destOrd="0" presId="urn:microsoft.com/office/officeart/2009/3/layout/HorizontalOrganizationChart"/>
    <dgm:cxn modelId="{ACBBF065-C66F-4CCF-97BF-4D7A84B60EEC}" type="presParOf" srcId="{46931638-9FCF-4BC7-9451-50236D002F3E}" destId="{4C82EC75-987C-4751-A3C0-39F91BAEBAC2}" srcOrd="1" destOrd="0" presId="urn:microsoft.com/office/officeart/2009/3/layout/HorizontalOrganizationChart"/>
    <dgm:cxn modelId="{BC352069-C1A8-4C7A-BE81-18E24829325C}" type="presParOf" srcId="{985AD40A-3455-4657-9936-C180A3F83C8B}" destId="{15D13EA7-7448-421B-BD01-89885CFDE1B2}" srcOrd="1" destOrd="0" presId="urn:microsoft.com/office/officeart/2009/3/layout/HorizontalOrganizationChart"/>
    <dgm:cxn modelId="{257095B2-245F-4539-9D67-FBB2C2BE1B2E}" type="presParOf" srcId="{985AD40A-3455-4657-9936-C180A3F83C8B}" destId="{8A773FBB-7DBD-4C22-B753-64EE66D63047}" srcOrd="2" destOrd="0" presId="urn:microsoft.com/office/officeart/2009/3/layout/HorizontalOrganizationChart"/>
    <dgm:cxn modelId="{39687C8B-1373-4C8B-92EC-7E690E72B795}" type="presParOf" srcId="{0A4F08F6-AE72-4267-8E99-6183D4F6497F}" destId="{957ADADC-2965-4617-8883-4DE703471E53}"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F4AED35-E5C3-47BE-89EA-F4318D6660A3}" type="doc">
      <dgm:prSet loTypeId="urn:microsoft.com/office/officeart/2005/8/layout/chevron1" loCatId="process" qsTypeId="urn:microsoft.com/office/officeart/2005/8/quickstyle/simple1" qsCatId="simple" csTypeId="urn:microsoft.com/office/officeart/2005/8/colors/accent1_2" csCatId="accent1" phldr="1"/>
      <dgm:spPr/>
    </dgm:pt>
    <dgm:pt modelId="{48C9F1B8-A425-48C3-9503-D525E15F5CFF}">
      <dgm:prSet phldrT="[Text]" custT="1"/>
      <dgm:spPr/>
      <dgm:t>
        <a:bodyPr/>
        <a:lstStyle/>
        <a:p>
          <a:r>
            <a:rPr lang="en-CA" sz="1600" b="1" dirty="0"/>
            <a:t>Process Modelling</a:t>
          </a:r>
        </a:p>
      </dgm:t>
    </dgm:pt>
    <dgm:pt modelId="{211BBF95-A10A-44A6-A04B-A1C422047B27}" type="parTrans" cxnId="{EFC1E0A4-5E20-4B0C-9329-2FA4855CEF5C}">
      <dgm:prSet/>
      <dgm:spPr/>
      <dgm:t>
        <a:bodyPr/>
        <a:lstStyle/>
        <a:p>
          <a:endParaRPr lang="en-CA" sz="1400" b="1"/>
        </a:p>
      </dgm:t>
    </dgm:pt>
    <dgm:pt modelId="{3939D6CF-B4F6-4812-B864-4C3291E0F34B}" type="sibTrans" cxnId="{EFC1E0A4-5E20-4B0C-9329-2FA4855CEF5C}">
      <dgm:prSet/>
      <dgm:spPr/>
      <dgm:t>
        <a:bodyPr/>
        <a:lstStyle/>
        <a:p>
          <a:endParaRPr lang="en-CA" sz="1400" b="1"/>
        </a:p>
      </dgm:t>
    </dgm:pt>
    <dgm:pt modelId="{2BC66B0B-F5D3-4704-8FC4-793ED332CE8E}">
      <dgm:prSet phldrT="[Text]" custT="1"/>
      <dgm:spPr/>
      <dgm:t>
        <a:bodyPr/>
        <a:lstStyle/>
        <a:p>
          <a:r>
            <a:rPr lang="en-CA" sz="1600" b="1" dirty="0"/>
            <a:t>Environmental Assessment/</a:t>
          </a:r>
        </a:p>
        <a:p>
          <a:r>
            <a:rPr lang="en-CA" sz="1600" b="1" dirty="0"/>
            <a:t>Cost Estimation </a:t>
          </a:r>
        </a:p>
      </dgm:t>
    </dgm:pt>
    <dgm:pt modelId="{A1E674F3-588A-4EB4-9FCA-DE50E7C297F0}" type="parTrans" cxnId="{0A657559-D6A9-4F10-A5B5-CE843D63C621}">
      <dgm:prSet/>
      <dgm:spPr/>
      <dgm:t>
        <a:bodyPr/>
        <a:lstStyle/>
        <a:p>
          <a:endParaRPr lang="en-CA" sz="1400" b="1"/>
        </a:p>
      </dgm:t>
    </dgm:pt>
    <dgm:pt modelId="{083B1C41-B794-4CD4-AEF0-02E1235EEDFD}" type="sibTrans" cxnId="{0A657559-D6A9-4F10-A5B5-CE843D63C621}">
      <dgm:prSet/>
      <dgm:spPr/>
      <dgm:t>
        <a:bodyPr/>
        <a:lstStyle/>
        <a:p>
          <a:endParaRPr lang="en-CA" sz="1400" b="1"/>
        </a:p>
      </dgm:t>
    </dgm:pt>
    <dgm:pt modelId="{58A6FF77-82DD-4E18-8CEC-C0E48C3D4F15}">
      <dgm:prSet phldrT="[Text]" custT="1"/>
      <dgm:spPr>
        <a:solidFill>
          <a:srgbClr val="0070C0"/>
        </a:solidFill>
      </dgm:spPr>
      <dgm:t>
        <a:bodyPr/>
        <a:lstStyle/>
        <a:p>
          <a:r>
            <a:rPr lang="en-CA" sz="1600" b="1" dirty="0"/>
            <a:t>Energy/Water Modelling</a:t>
          </a:r>
        </a:p>
      </dgm:t>
    </dgm:pt>
    <dgm:pt modelId="{A83A88E3-756E-41F6-88AC-1F72834BF9A8}" type="parTrans" cxnId="{2061A2C6-87B0-41CC-B07C-CA087D6FE064}">
      <dgm:prSet/>
      <dgm:spPr/>
      <dgm:t>
        <a:bodyPr/>
        <a:lstStyle/>
        <a:p>
          <a:endParaRPr lang="en-CA" sz="1400" b="1"/>
        </a:p>
      </dgm:t>
    </dgm:pt>
    <dgm:pt modelId="{D5EE2453-D5B2-49A1-B2F4-F436F3731BCA}" type="sibTrans" cxnId="{2061A2C6-87B0-41CC-B07C-CA087D6FE064}">
      <dgm:prSet/>
      <dgm:spPr/>
      <dgm:t>
        <a:bodyPr/>
        <a:lstStyle/>
        <a:p>
          <a:endParaRPr lang="en-CA" sz="1400" b="1"/>
        </a:p>
      </dgm:t>
    </dgm:pt>
    <dgm:pt modelId="{769BE3DF-C930-4CE9-8FA3-4AF51915D11A}">
      <dgm:prSet phldrT="[Text]" custT="1"/>
      <dgm:spPr>
        <a:solidFill>
          <a:srgbClr val="7030A0"/>
        </a:solidFill>
      </dgm:spPr>
      <dgm:t>
        <a:bodyPr/>
        <a:lstStyle/>
        <a:p>
          <a:r>
            <a:rPr lang="en-CA" sz="1600" b="1" dirty="0"/>
            <a:t>Outputs</a:t>
          </a:r>
        </a:p>
      </dgm:t>
    </dgm:pt>
    <dgm:pt modelId="{0A93204D-AA3B-479D-8107-E88E410244CB}" type="parTrans" cxnId="{8BE739B6-C588-486E-AE4E-98575B84281D}">
      <dgm:prSet/>
      <dgm:spPr/>
      <dgm:t>
        <a:bodyPr/>
        <a:lstStyle/>
        <a:p>
          <a:endParaRPr lang="en-US"/>
        </a:p>
      </dgm:t>
    </dgm:pt>
    <dgm:pt modelId="{26C97816-35C0-4E93-8391-C53F6BDE5818}" type="sibTrans" cxnId="{8BE739B6-C588-486E-AE4E-98575B84281D}">
      <dgm:prSet/>
      <dgm:spPr/>
      <dgm:t>
        <a:bodyPr/>
        <a:lstStyle/>
        <a:p>
          <a:endParaRPr lang="en-US"/>
        </a:p>
      </dgm:t>
    </dgm:pt>
    <dgm:pt modelId="{F1E90C05-0837-465F-AC24-B37D2238490D}" type="pres">
      <dgm:prSet presAssocID="{5F4AED35-E5C3-47BE-89EA-F4318D6660A3}" presName="Name0" presStyleCnt="0">
        <dgm:presLayoutVars>
          <dgm:dir/>
          <dgm:animLvl val="lvl"/>
          <dgm:resizeHandles val="exact"/>
        </dgm:presLayoutVars>
      </dgm:prSet>
      <dgm:spPr/>
    </dgm:pt>
    <dgm:pt modelId="{3C7551D6-7CFD-44B4-96FC-50AAB877ED4F}" type="pres">
      <dgm:prSet presAssocID="{48C9F1B8-A425-48C3-9503-D525E15F5CFF}" presName="parTxOnly" presStyleLbl="node1" presStyleIdx="0" presStyleCnt="4">
        <dgm:presLayoutVars>
          <dgm:chMax val="0"/>
          <dgm:chPref val="0"/>
          <dgm:bulletEnabled val="1"/>
        </dgm:presLayoutVars>
      </dgm:prSet>
      <dgm:spPr/>
    </dgm:pt>
    <dgm:pt modelId="{CA490CAB-6283-4909-925C-84C5E2A1BFB7}" type="pres">
      <dgm:prSet presAssocID="{3939D6CF-B4F6-4812-B864-4C3291E0F34B}" presName="parTxOnlySpace" presStyleCnt="0"/>
      <dgm:spPr/>
    </dgm:pt>
    <dgm:pt modelId="{DF190426-45E9-4E67-8F92-F18DA40F649A}" type="pres">
      <dgm:prSet presAssocID="{2BC66B0B-F5D3-4704-8FC4-793ED332CE8E}" presName="parTxOnly" presStyleLbl="node1" presStyleIdx="1" presStyleCnt="4" custScaleX="110032">
        <dgm:presLayoutVars>
          <dgm:chMax val="0"/>
          <dgm:chPref val="0"/>
          <dgm:bulletEnabled val="1"/>
        </dgm:presLayoutVars>
      </dgm:prSet>
      <dgm:spPr/>
    </dgm:pt>
    <dgm:pt modelId="{66E745E3-0C26-4B16-9ADE-9C05272406A2}" type="pres">
      <dgm:prSet presAssocID="{083B1C41-B794-4CD4-AEF0-02E1235EEDFD}" presName="parTxOnlySpace" presStyleCnt="0"/>
      <dgm:spPr/>
    </dgm:pt>
    <dgm:pt modelId="{3B5607F8-12F4-42A5-935F-4BA1936FDE67}" type="pres">
      <dgm:prSet presAssocID="{58A6FF77-82DD-4E18-8CEC-C0E48C3D4F15}" presName="parTxOnly" presStyleLbl="node1" presStyleIdx="2" presStyleCnt="4">
        <dgm:presLayoutVars>
          <dgm:chMax val="0"/>
          <dgm:chPref val="0"/>
          <dgm:bulletEnabled val="1"/>
        </dgm:presLayoutVars>
      </dgm:prSet>
      <dgm:spPr/>
    </dgm:pt>
    <dgm:pt modelId="{DC5149EB-289A-4543-8301-534863B62DC5}" type="pres">
      <dgm:prSet presAssocID="{D5EE2453-D5B2-49A1-B2F4-F436F3731BCA}" presName="parTxOnlySpace" presStyleCnt="0"/>
      <dgm:spPr/>
    </dgm:pt>
    <dgm:pt modelId="{6E3E4800-63F0-43C0-894B-B90A0D821D4C}" type="pres">
      <dgm:prSet presAssocID="{769BE3DF-C930-4CE9-8FA3-4AF51915D11A}" presName="parTxOnly" presStyleLbl="node1" presStyleIdx="3" presStyleCnt="4">
        <dgm:presLayoutVars>
          <dgm:chMax val="0"/>
          <dgm:chPref val="0"/>
          <dgm:bulletEnabled val="1"/>
        </dgm:presLayoutVars>
      </dgm:prSet>
      <dgm:spPr/>
    </dgm:pt>
  </dgm:ptLst>
  <dgm:cxnLst>
    <dgm:cxn modelId="{68408303-2971-4FFF-AD09-5B7FE5D52BDC}" type="presOf" srcId="{58A6FF77-82DD-4E18-8CEC-C0E48C3D4F15}" destId="{3B5607F8-12F4-42A5-935F-4BA1936FDE67}" srcOrd="0" destOrd="0" presId="urn:microsoft.com/office/officeart/2005/8/layout/chevron1"/>
    <dgm:cxn modelId="{F36EF81B-5FF8-4D3C-8E33-4D89515B8799}" type="presOf" srcId="{48C9F1B8-A425-48C3-9503-D525E15F5CFF}" destId="{3C7551D6-7CFD-44B4-96FC-50AAB877ED4F}" srcOrd="0" destOrd="0" presId="urn:microsoft.com/office/officeart/2005/8/layout/chevron1"/>
    <dgm:cxn modelId="{3C88942C-6855-47E4-A9FD-3A1EF8FE7AB7}" type="presOf" srcId="{5F4AED35-E5C3-47BE-89EA-F4318D6660A3}" destId="{F1E90C05-0837-465F-AC24-B37D2238490D}" srcOrd="0" destOrd="0" presId="urn:microsoft.com/office/officeart/2005/8/layout/chevron1"/>
    <dgm:cxn modelId="{0A657559-D6A9-4F10-A5B5-CE843D63C621}" srcId="{5F4AED35-E5C3-47BE-89EA-F4318D6660A3}" destId="{2BC66B0B-F5D3-4704-8FC4-793ED332CE8E}" srcOrd="1" destOrd="0" parTransId="{A1E674F3-588A-4EB4-9FCA-DE50E7C297F0}" sibTransId="{083B1C41-B794-4CD4-AEF0-02E1235EEDFD}"/>
    <dgm:cxn modelId="{DD665B91-A43E-45AF-9D7F-E1C01431043F}" type="presOf" srcId="{769BE3DF-C930-4CE9-8FA3-4AF51915D11A}" destId="{6E3E4800-63F0-43C0-894B-B90A0D821D4C}" srcOrd="0" destOrd="0" presId="urn:microsoft.com/office/officeart/2005/8/layout/chevron1"/>
    <dgm:cxn modelId="{EFC1E0A4-5E20-4B0C-9329-2FA4855CEF5C}" srcId="{5F4AED35-E5C3-47BE-89EA-F4318D6660A3}" destId="{48C9F1B8-A425-48C3-9503-D525E15F5CFF}" srcOrd="0" destOrd="0" parTransId="{211BBF95-A10A-44A6-A04B-A1C422047B27}" sibTransId="{3939D6CF-B4F6-4812-B864-4C3291E0F34B}"/>
    <dgm:cxn modelId="{8BE739B6-C588-486E-AE4E-98575B84281D}" srcId="{5F4AED35-E5C3-47BE-89EA-F4318D6660A3}" destId="{769BE3DF-C930-4CE9-8FA3-4AF51915D11A}" srcOrd="3" destOrd="0" parTransId="{0A93204D-AA3B-479D-8107-E88E410244CB}" sibTransId="{26C97816-35C0-4E93-8391-C53F6BDE5818}"/>
    <dgm:cxn modelId="{2061A2C6-87B0-41CC-B07C-CA087D6FE064}" srcId="{5F4AED35-E5C3-47BE-89EA-F4318D6660A3}" destId="{58A6FF77-82DD-4E18-8CEC-C0E48C3D4F15}" srcOrd="2" destOrd="0" parTransId="{A83A88E3-756E-41F6-88AC-1F72834BF9A8}" sibTransId="{D5EE2453-D5B2-49A1-B2F4-F436F3731BCA}"/>
    <dgm:cxn modelId="{2EE7C3DB-1E79-4089-988A-DBFD581E30B7}" type="presOf" srcId="{2BC66B0B-F5D3-4704-8FC4-793ED332CE8E}" destId="{DF190426-45E9-4E67-8F92-F18DA40F649A}" srcOrd="0" destOrd="0" presId="urn:microsoft.com/office/officeart/2005/8/layout/chevron1"/>
    <dgm:cxn modelId="{5404F723-71D0-404E-A9D4-66D65BF9873C}" type="presParOf" srcId="{F1E90C05-0837-465F-AC24-B37D2238490D}" destId="{3C7551D6-7CFD-44B4-96FC-50AAB877ED4F}" srcOrd="0" destOrd="0" presId="urn:microsoft.com/office/officeart/2005/8/layout/chevron1"/>
    <dgm:cxn modelId="{87948362-445E-4D38-991C-E2C8C8C45F29}" type="presParOf" srcId="{F1E90C05-0837-465F-AC24-B37D2238490D}" destId="{CA490CAB-6283-4909-925C-84C5E2A1BFB7}" srcOrd="1" destOrd="0" presId="urn:microsoft.com/office/officeart/2005/8/layout/chevron1"/>
    <dgm:cxn modelId="{A32A16D6-6C44-4C13-8C5E-2560B7ECE6FC}" type="presParOf" srcId="{F1E90C05-0837-465F-AC24-B37D2238490D}" destId="{DF190426-45E9-4E67-8F92-F18DA40F649A}" srcOrd="2" destOrd="0" presId="urn:microsoft.com/office/officeart/2005/8/layout/chevron1"/>
    <dgm:cxn modelId="{3F0A61DC-8965-4320-AC2A-2D504C80E04C}" type="presParOf" srcId="{F1E90C05-0837-465F-AC24-B37D2238490D}" destId="{66E745E3-0C26-4B16-9ADE-9C05272406A2}" srcOrd="3" destOrd="0" presId="urn:microsoft.com/office/officeart/2005/8/layout/chevron1"/>
    <dgm:cxn modelId="{6DE50011-AAC8-4802-90F7-BEA6E3949575}" type="presParOf" srcId="{F1E90C05-0837-465F-AC24-B37D2238490D}" destId="{3B5607F8-12F4-42A5-935F-4BA1936FDE67}" srcOrd="4" destOrd="0" presId="urn:microsoft.com/office/officeart/2005/8/layout/chevron1"/>
    <dgm:cxn modelId="{74105E17-7AC1-4DCD-9A09-6EE8D52659F5}" type="presParOf" srcId="{F1E90C05-0837-465F-AC24-B37D2238490D}" destId="{DC5149EB-289A-4543-8301-534863B62DC5}" srcOrd="5" destOrd="0" presId="urn:microsoft.com/office/officeart/2005/8/layout/chevron1"/>
    <dgm:cxn modelId="{664A1249-6BCB-4423-ABB9-70599A4B88B4}" type="presParOf" srcId="{F1E90C05-0837-465F-AC24-B37D2238490D}" destId="{6E3E4800-63F0-43C0-894B-B90A0D821D4C}"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DF6395C-D686-4F37-8B71-35B095069B44}" type="doc">
      <dgm:prSet loTypeId="urn:microsoft.com/office/officeart/2009/layout/CircleArrowProcess" loCatId="cycle" qsTypeId="urn:microsoft.com/office/officeart/2005/8/quickstyle/simple5" qsCatId="simple" csTypeId="urn:microsoft.com/office/officeart/2005/8/colors/accent1_2" csCatId="accent1" phldr="1"/>
      <dgm:spPr/>
      <dgm:t>
        <a:bodyPr/>
        <a:lstStyle/>
        <a:p>
          <a:endParaRPr lang="en-US"/>
        </a:p>
      </dgm:t>
    </dgm:pt>
    <dgm:pt modelId="{62D734C8-369C-499B-9E30-1578A4AA67E4}">
      <dgm:prSet phldrT="[Text]" custT="1"/>
      <dgm:spPr/>
      <dgm:t>
        <a:bodyPr/>
        <a:lstStyle/>
        <a:p>
          <a:r>
            <a:rPr lang="en-US" sz="1600" b="1" dirty="0"/>
            <a:t>Energy pathways</a:t>
          </a:r>
        </a:p>
      </dgm:t>
    </dgm:pt>
    <dgm:pt modelId="{464DBE07-F4A7-4447-92A5-19DD2EE5E777}" type="parTrans" cxnId="{04792B1A-BA1D-4FCE-9E66-38C70E92006D}">
      <dgm:prSet/>
      <dgm:spPr/>
      <dgm:t>
        <a:bodyPr/>
        <a:lstStyle/>
        <a:p>
          <a:endParaRPr lang="en-US" sz="2000" b="1"/>
        </a:p>
      </dgm:t>
    </dgm:pt>
    <dgm:pt modelId="{BA68BFCB-BA27-49C1-9BC6-3D52152A78F0}" type="sibTrans" cxnId="{04792B1A-BA1D-4FCE-9E66-38C70E92006D}">
      <dgm:prSet/>
      <dgm:spPr/>
      <dgm:t>
        <a:bodyPr/>
        <a:lstStyle/>
        <a:p>
          <a:endParaRPr lang="en-US" sz="2000" b="1"/>
        </a:p>
      </dgm:t>
    </dgm:pt>
    <dgm:pt modelId="{F24DC4ED-AF7E-4D92-BA50-CCED3B33DF49}">
      <dgm:prSet phldrT="[Text]" custT="1"/>
      <dgm:spPr/>
      <dgm:t>
        <a:bodyPr/>
        <a:lstStyle/>
        <a:p>
          <a:r>
            <a:rPr lang="en-US" sz="1600" b="1" dirty="0"/>
            <a:t>Technology change</a:t>
          </a:r>
        </a:p>
      </dgm:t>
    </dgm:pt>
    <dgm:pt modelId="{30694326-C3F5-44B7-8AD0-AF3895308AFB}" type="parTrans" cxnId="{95CFDAA4-B853-43FF-B64E-842D2A03E749}">
      <dgm:prSet/>
      <dgm:spPr/>
      <dgm:t>
        <a:bodyPr/>
        <a:lstStyle/>
        <a:p>
          <a:endParaRPr lang="en-US" sz="2000" b="1"/>
        </a:p>
      </dgm:t>
    </dgm:pt>
    <dgm:pt modelId="{56779554-B3D7-4585-9A66-096E7F186008}" type="sibTrans" cxnId="{95CFDAA4-B853-43FF-B64E-842D2A03E749}">
      <dgm:prSet/>
      <dgm:spPr/>
      <dgm:t>
        <a:bodyPr/>
        <a:lstStyle/>
        <a:p>
          <a:endParaRPr lang="en-US" sz="2000" b="1"/>
        </a:p>
      </dgm:t>
    </dgm:pt>
    <dgm:pt modelId="{0E11F7A1-4720-479E-9792-9301ABDEE3B7}">
      <dgm:prSet phldrT="[Text]" custT="1"/>
      <dgm:spPr/>
      <dgm:t>
        <a:bodyPr/>
        <a:lstStyle/>
        <a:p>
          <a:r>
            <a:rPr lang="en-US" sz="1600" b="1" dirty="0"/>
            <a:t>Impacts to water use?</a:t>
          </a:r>
        </a:p>
      </dgm:t>
    </dgm:pt>
    <dgm:pt modelId="{1B6D0923-8AA5-44F0-8F77-A33BABCFF9C3}" type="parTrans" cxnId="{A760E9E1-1B79-4DD1-AB8A-8F192C5B966D}">
      <dgm:prSet/>
      <dgm:spPr/>
      <dgm:t>
        <a:bodyPr/>
        <a:lstStyle/>
        <a:p>
          <a:endParaRPr lang="en-US" sz="2000" b="1"/>
        </a:p>
      </dgm:t>
    </dgm:pt>
    <dgm:pt modelId="{977E3380-E80A-4034-A276-7C838169DB7E}" type="sibTrans" cxnId="{A760E9E1-1B79-4DD1-AB8A-8F192C5B966D}">
      <dgm:prSet/>
      <dgm:spPr/>
      <dgm:t>
        <a:bodyPr/>
        <a:lstStyle/>
        <a:p>
          <a:endParaRPr lang="en-US" sz="2000" b="1"/>
        </a:p>
      </dgm:t>
    </dgm:pt>
    <dgm:pt modelId="{B8C12C0F-4F9D-4395-A33A-89B0D2717974}" type="pres">
      <dgm:prSet presAssocID="{3DF6395C-D686-4F37-8B71-35B095069B44}" presName="Name0" presStyleCnt="0">
        <dgm:presLayoutVars>
          <dgm:chMax val="7"/>
          <dgm:chPref val="7"/>
          <dgm:dir/>
          <dgm:animLvl val="lvl"/>
        </dgm:presLayoutVars>
      </dgm:prSet>
      <dgm:spPr/>
    </dgm:pt>
    <dgm:pt modelId="{7E31A2BB-76A9-4716-94B0-AD78A778DCF6}" type="pres">
      <dgm:prSet presAssocID="{62D734C8-369C-499B-9E30-1578A4AA67E4}" presName="Accent1" presStyleCnt="0"/>
      <dgm:spPr/>
    </dgm:pt>
    <dgm:pt modelId="{088A1320-7C27-481B-9401-BE721D7465D5}" type="pres">
      <dgm:prSet presAssocID="{62D734C8-369C-499B-9E30-1578A4AA67E4}" presName="Accent" presStyleLbl="node1" presStyleIdx="0" presStyleCnt="3"/>
      <dgm:spPr>
        <a:solidFill>
          <a:srgbClr val="00B050"/>
        </a:solidFill>
      </dgm:spPr>
    </dgm:pt>
    <dgm:pt modelId="{0172DA26-CF9C-4B70-A1E3-CBED03293F30}" type="pres">
      <dgm:prSet presAssocID="{62D734C8-369C-499B-9E30-1578A4AA67E4}" presName="Parent1" presStyleLbl="revTx" presStyleIdx="0" presStyleCnt="3">
        <dgm:presLayoutVars>
          <dgm:chMax val="1"/>
          <dgm:chPref val="1"/>
          <dgm:bulletEnabled val="1"/>
        </dgm:presLayoutVars>
      </dgm:prSet>
      <dgm:spPr/>
    </dgm:pt>
    <dgm:pt modelId="{C17BAF7B-C6D1-4785-9AB8-CBE13A95F8C7}" type="pres">
      <dgm:prSet presAssocID="{F24DC4ED-AF7E-4D92-BA50-CCED3B33DF49}" presName="Accent2" presStyleCnt="0"/>
      <dgm:spPr/>
    </dgm:pt>
    <dgm:pt modelId="{6C91DCD7-75DE-4DAB-A375-A8D60FC5802C}" type="pres">
      <dgm:prSet presAssocID="{F24DC4ED-AF7E-4D92-BA50-CCED3B33DF49}" presName="Accent" presStyleLbl="node1" presStyleIdx="1" presStyleCnt="3"/>
      <dgm:spPr>
        <a:solidFill>
          <a:schemeClr val="bg1">
            <a:lumMod val="50000"/>
          </a:schemeClr>
        </a:solidFill>
      </dgm:spPr>
    </dgm:pt>
    <dgm:pt modelId="{AEA840FF-E122-4C1E-97C1-D7B19C9D90F9}" type="pres">
      <dgm:prSet presAssocID="{F24DC4ED-AF7E-4D92-BA50-CCED3B33DF49}" presName="Parent2" presStyleLbl="revTx" presStyleIdx="1" presStyleCnt="3">
        <dgm:presLayoutVars>
          <dgm:chMax val="1"/>
          <dgm:chPref val="1"/>
          <dgm:bulletEnabled val="1"/>
        </dgm:presLayoutVars>
      </dgm:prSet>
      <dgm:spPr/>
    </dgm:pt>
    <dgm:pt modelId="{006F0E20-C66E-43EE-99F7-80D8680D38A4}" type="pres">
      <dgm:prSet presAssocID="{0E11F7A1-4720-479E-9792-9301ABDEE3B7}" presName="Accent3" presStyleCnt="0"/>
      <dgm:spPr/>
    </dgm:pt>
    <dgm:pt modelId="{1E55E793-AFE2-46AB-A01A-4DE1B9BD8154}" type="pres">
      <dgm:prSet presAssocID="{0E11F7A1-4720-479E-9792-9301ABDEE3B7}" presName="Accent" presStyleLbl="node1" presStyleIdx="2" presStyleCnt="3"/>
      <dgm:spPr>
        <a:solidFill>
          <a:srgbClr val="00B0F0"/>
        </a:solidFill>
      </dgm:spPr>
    </dgm:pt>
    <dgm:pt modelId="{DEC91BA4-DD43-40E5-852E-1EEDCB3AF50B}" type="pres">
      <dgm:prSet presAssocID="{0E11F7A1-4720-479E-9792-9301ABDEE3B7}" presName="Parent3" presStyleLbl="revTx" presStyleIdx="2" presStyleCnt="3">
        <dgm:presLayoutVars>
          <dgm:chMax val="1"/>
          <dgm:chPref val="1"/>
          <dgm:bulletEnabled val="1"/>
        </dgm:presLayoutVars>
      </dgm:prSet>
      <dgm:spPr/>
    </dgm:pt>
  </dgm:ptLst>
  <dgm:cxnLst>
    <dgm:cxn modelId="{04792B1A-BA1D-4FCE-9E66-38C70E92006D}" srcId="{3DF6395C-D686-4F37-8B71-35B095069B44}" destId="{62D734C8-369C-499B-9E30-1578A4AA67E4}" srcOrd="0" destOrd="0" parTransId="{464DBE07-F4A7-4447-92A5-19DD2EE5E777}" sibTransId="{BA68BFCB-BA27-49C1-9BC6-3D52152A78F0}"/>
    <dgm:cxn modelId="{093E314A-F7AA-4231-A5F5-53CFC6216A66}" type="presOf" srcId="{3DF6395C-D686-4F37-8B71-35B095069B44}" destId="{B8C12C0F-4F9D-4395-A33A-89B0D2717974}" srcOrd="0" destOrd="0" presId="urn:microsoft.com/office/officeart/2009/layout/CircleArrowProcess"/>
    <dgm:cxn modelId="{79D5AD89-414E-415A-A3E3-C4B04444C51B}" type="presOf" srcId="{0E11F7A1-4720-479E-9792-9301ABDEE3B7}" destId="{DEC91BA4-DD43-40E5-852E-1EEDCB3AF50B}" srcOrd="0" destOrd="0" presId="urn:microsoft.com/office/officeart/2009/layout/CircleArrowProcess"/>
    <dgm:cxn modelId="{7C38E9A2-0274-4A87-90E4-03A199547D59}" type="presOf" srcId="{F24DC4ED-AF7E-4D92-BA50-CCED3B33DF49}" destId="{AEA840FF-E122-4C1E-97C1-D7B19C9D90F9}" srcOrd="0" destOrd="0" presId="urn:microsoft.com/office/officeart/2009/layout/CircleArrowProcess"/>
    <dgm:cxn modelId="{95CFDAA4-B853-43FF-B64E-842D2A03E749}" srcId="{3DF6395C-D686-4F37-8B71-35B095069B44}" destId="{F24DC4ED-AF7E-4D92-BA50-CCED3B33DF49}" srcOrd="1" destOrd="0" parTransId="{30694326-C3F5-44B7-8AD0-AF3895308AFB}" sibTransId="{56779554-B3D7-4585-9A66-096E7F186008}"/>
    <dgm:cxn modelId="{1EC8CBC9-25B3-42A5-93B0-BE2EC613E960}" type="presOf" srcId="{62D734C8-369C-499B-9E30-1578A4AA67E4}" destId="{0172DA26-CF9C-4B70-A1E3-CBED03293F30}" srcOrd="0" destOrd="0" presId="urn:microsoft.com/office/officeart/2009/layout/CircleArrowProcess"/>
    <dgm:cxn modelId="{A760E9E1-1B79-4DD1-AB8A-8F192C5B966D}" srcId="{3DF6395C-D686-4F37-8B71-35B095069B44}" destId="{0E11F7A1-4720-479E-9792-9301ABDEE3B7}" srcOrd="2" destOrd="0" parTransId="{1B6D0923-8AA5-44F0-8F77-A33BABCFF9C3}" sibTransId="{977E3380-E80A-4034-A276-7C838169DB7E}"/>
    <dgm:cxn modelId="{B68BDB8C-7898-4D8D-BE45-15EFA60B1534}" type="presParOf" srcId="{B8C12C0F-4F9D-4395-A33A-89B0D2717974}" destId="{7E31A2BB-76A9-4716-94B0-AD78A778DCF6}" srcOrd="0" destOrd="0" presId="urn:microsoft.com/office/officeart/2009/layout/CircleArrowProcess"/>
    <dgm:cxn modelId="{E3AF4689-01AF-4F2E-B9E3-EE3DAFD742B6}" type="presParOf" srcId="{7E31A2BB-76A9-4716-94B0-AD78A778DCF6}" destId="{088A1320-7C27-481B-9401-BE721D7465D5}" srcOrd="0" destOrd="0" presId="urn:microsoft.com/office/officeart/2009/layout/CircleArrowProcess"/>
    <dgm:cxn modelId="{010973A3-B414-4C50-B5C4-A1A17B1AC8AB}" type="presParOf" srcId="{B8C12C0F-4F9D-4395-A33A-89B0D2717974}" destId="{0172DA26-CF9C-4B70-A1E3-CBED03293F30}" srcOrd="1" destOrd="0" presId="urn:microsoft.com/office/officeart/2009/layout/CircleArrowProcess"/>
    <dgm:cxn modelId="{A977BE2C-E13F-4072-A5DE-8FC20304616D}" type="presParOf" srcId="{B8C12C0F-4F9D-4395-A33A-89B0D2717974}" destId="{C17BAF7B-C6D1-4785-9AB8-CBE13A95F8C7}" srcOrd="2" destOrd="0" presId="urn:microsoft.com/office/officeart/2009/layout/CircleArrowProcess"/>
    <dgm:cxn modelId="{99ACF648-CB86-4052-828E-103F3A7FCCF6}" type="presParOf" srcId="{C17BAF7B-C6D1-4785-9AB8-CBE13A95F8C7}" destId="{6C91DCD7-75DE-4DAB-A375-A8D60FC5802C}" srcOrd="0" destOrd="0" presId="urn:microsoft.com/office/officeart/2009/layout/CircleArrowProcess"/>
    <dgm:cxn modelId="{A87908E6-6830-4D03-AE11-36F60911C6C4}" type="presParOf" srcId="{B8C12C0F-4F9D-4395-A33A-89B0D2717974}" destId="{AEA840FF-E122-4C1E-97C1-D7B19C9D90F9}" srcOrd="3" destOrd="0" presId="urn:microsoft.com/office/officeart/2009/layout/CircleArrowProcess"/>
    <dgm:cxn modelId="{255E22FB-5E4B-40B4-8AA8-AE311A55A48B}" type="presParOf" srcId="{B8C12C0F-4F9D-4395-A33A-89B0D2717974}" destId="{006F0E20-C66E-43EE-99F7-80D8680D38A4}" srcOrd="4" destOrd="0" presId="urn:microsoft.com/office/officeart/2009/layout/CircleArrowProcess"/>
    <dgm:cxn modelId="{7647E3F2-58D5-464E-9A17-47B82603E157}" type="presParOf" srcId="{006F0E20-C66E-43EE-99F7-80D8680D38A4}" destId="{1E55E793-AFE2-46AB-A01A-4DE1B9BD8154}" srcOrd="0" destOrd="0" presId="urn:microsoft.com/office/officeart/2009/layout/CircleArrowProcess"/>
    <dgm:cxn modelId="{B59667F7-8A49-4EB2-8317-186CC7D04774}" type="presParOf" srcId="{B8C12C0F-4F9D-4395-A33A-89B0D2717974}" destId="{DEC91BA4-DD43-40E5-852E-1EEDCB3AF50B}"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F4AED35-E5C3-47BE-89EA-F4318D6660A3}" type="doc">
      <dgm:prSet loTypeId="urn:microsoft.com/office/officeart/2005/8/layout/chevron1" loCatId="process" qsTypeId="urn:microsoft.com/office/officeart/2005/8/quickstyle/simple1" qsCatId="simple" csTypeId="urn:microsoft.com/office/officeart/2005/8/colors/accent1_2" csCatId="accent1" phldr="1"/>
      <dgm:spPr/>
    </dgm:pt>
    <dgm:pt modelId="{48C9F1B8-A425-48C3-9503-D525E15F5CFF}">
      <dgm:prSet phldrT="[Text]" custT="1"/>
      <dgm:spPr/>
      <dgm:t>
        <a:bodyPr/>
        <a:lstStyle/>
        <a:p>
          <a:r>
            <a:rPr lang="en-CA" sz="1600" b="1" dirty="0"/>
            <a:t>Process Modelling</a:t>
          </a:r>
        </a:p>
      </dgm:t>
    </dgm:pt>
    <dgm:pt modelId="{211BBF95-A10A-44A6-A04B-A1C422047B27}" type="parTrans" cxnId="{EFC1E0A4-5E20-4B0C-9329-2FA4855CEF5C}">
      <dgm:prSet/>
      <dgm:spPr/>
      <dgm:t>
        <a:bodyPr/>
        <a:lstStyle/>
        <a:p>
          <a:endParaRPr lang="en-CA" sz="1400" b="1"/>
        </a:p>
      </dgm:t>
    </dgm:pt>
    <dgm:pt modelId="{3939D6CF-B4F6-4812-B864-4C3291E0F34B}" type="sibTrans" cxnId="{EFC1E0A4-5E20-4B0C-9329-2FA4855CEF5C}">
      <dgm:prSet/>
      <dgm:spPr/>
      <dgm:t>
        <a:bodyPr/>
        <a:lstStyle/>
        <a:p>
          <a:endParaRPr lang="en-CA" sz="1400" b="1"/>
        </a:p>
      </dgm:t>
    </dgm:pt>
    <dgm:pt modelId="{2BC66B0B-F5D3-4704-8FC4-793ED332CE8E}">
      <dgm:prSet phldrT="[Text]" custT="1"/>
      <dgm:spPr/>
      <dgm:t>
        <a:bodyPr/>
        <a:lstStyle/>
        <a:p>
          <a:r>
            <a:rPr lang="en-CA" sz="1600" b="1" dirty="0"/>
            <a:t>Environmental Assessment/</a:t>
          </a:r>
        </a:p>
        <a:p>
          <a:r>
            <a:rPr lang="en-CA" sz="1600" b="1" dirty="0"/>
            <a:t>Cost Estimation </a:t>
          </a:r>
        </a:p>
      </dgm:t>
    </dgm:pt>
    <dgm:pt modelId="{A1E674F3-588A-4EB4-9FCA-DE50E7C297F0}" type="parTrans" cxnId="{0A657559-D6A9-4F10-A5B5-CE843D63C621}">
      <dgm:prSet/>
      <dgm:spPr/>
      <dgm:t>
        <a:bodyPr/>
        <a:lstStyle/>
        <a:p>
          <a:endParaRPr lang="en-CA" sz="1400" b="1"/>
        </a:p>
      </dgm:t>
    </dgm:pt>
    <dgm:pt modelId="{083B1C41-B794-4CD4-AEF0-02E1235EEDFD}" type="sibTrans" cxnId="{0A657559-D6A9-4F10-A5B5-CE843D63C621}">
      <dgm:prSet/>
      <dgm:spPr/>
      <dgm:t>
        <a:bodyPr/>
        <a:lstStyle/>
        <a:p>
          <a:endParaRPr lang="en-CA" sz="1400" b="1"/>
        </a:p>
      </dgm:t>
    </dgm:pt>
    <dgm:pt modelId="{58A6FF77-82DD-4E18-8CEC-C0E48C3D4F15}">
      <dgm:prSet phldrT="[Text]" custT="1"/>
      <dgm:spPr>
        <a:solidFill>
          <a:srgbClr val="0070C0"/>
        </a:solidFill>
      </dgm:spPr>
      <dgm:t>
        <a:bodyPr/>
        <a:lstStyle/>
        <a:p>
          <a:r>
            <a:rPr lang="en-CA" sz="1600" b="1" dirty="0"/>
            <a:t>Energy/Water Modelling</a:t>
          </a:r>
        </a:p>
      </dgm:t>
    </dgm:pt>
    <dgm:pt modelId="{A83A88E3-756E-41F6-88AC-1F72834BF9A8}" type="parTrans" cxnId="{2061A2C6-87B0-41CC-B07C-CA087D6FE064}">
      <dgm:prSet/>
      <dgm:spPr/>
      <dgm:t>
        <a:bodyPr/>
        <a:lstStyle/>
        <a:p>
          <a:endParaRPr lang="en-CA" sz="1400" b="1"/>
        </a:p>
      </dgm:t>
    </dgm:pt>
    <dgm:pt modelId="{D5EE2453-D5B2-49A1-B2F4-F436F3731BCA}" type="sibTrans" cxnId="{2061A2C6-87B0-41CC-B07C-CA087D6FE064}">
      <dgm:prSet/>
      <dgm:spPr/>
      <dgm:t>
        <a:bodyPr/>
        <a:lstStyle/>
        <a:p>
          <a:endParaRPr lang="en-CA" sz="1400" b="1"/>
        </a:p>
      </dgm:t>
    </dgm:pt>
    <dgm:pt modelId="{769BE3DF-C930-4CE9-8FA3-4AF51915D11A}">
      <dgm:prSet phldrT="[Text]" custT="1"/>
      <dgm:spPr>
        <a:solidFill>
          <a:srgbClr val="7030A0"/>
        </a:solidFill>
      </dgm:spPr>
      <dgm:t>
        <a:bodyPr/>
        <a:lstStyle/>
        <a:p>
          <a:r>
            <a:rPr lang="en-CA" sz="1600" b="1" dirty="0"/>
            <a:t>Outputs</a:t>
          </a:r>
        </a:p>
      </dgm:t>
    </dgm:pt>
    <dgm:pt modelId="{0A93204D-AA3B-479D-8107-E88E410244CB}" type="parTrans" cxnId="{8BE739B6-C588-486E-AE4E-98575B84281D}">
      <dgm:prSet/>
      <dgm:spPr/>
      <dgm:t>
        <a:bodyPr/>
        <a:lstStyle/>
        <a:p>
          <a:endParaRPr lang="en-US"/>
        </a:p>
      </dgm:t>
    </dgm:pt>
    <dgm:pt modelId="{26C97816-35C0-4E93-8391-C53F6BDE5818}" type="sibTrans" cxnId="{8BE739B6-C588-486E-AE4E-98575B84281D}">
      <dgm:prSet/>
      <dgm:spPr/>
      <dgm:t>
        <a:bodyPr/>
        <a:lstStyle/>
        <a:p>
          <a:endParaRPr lang="en-US"/>
        </a:p>
      </dgm:t>
    </dgm:pt>
    <dgm:pt modelId="{F1E90C05-0837-465F-AC24-B37D2238490D}" type="pres">
      <dgm:prSet presAssocID="{5F4AED35-E5C3-47BE-89EA-F4318D6660A3}" presName="Name0" presStyleCnt="0">
        <dgm:presLayoutVars>
          <dgm:dir/>
          <dgm:animLvl val="lvl"/>
          <dgm:resizeHandles val="exact"/>
        </dgm:presLayoutVars>
      </dgm:prSet>
      <dgm:spPr/>
    </dgm:pt>
    <dgm:pt modelId="{3C7551D6-7CFD-44B4-96FC-50AAB877ED4F}" type="pres">
      <dgm:prSet presAssocID="{48C9F1B8-A425-48C3-9503-D525E15F5CFF}" presName="parTxOnly" presStyleLbl="node1" presStyleIdx="0" presStyleCnt="4">
        <dgm:presLayoutVars>
          <dgm:chMax val="0"/>
          <dgm:chPref val="0"/>
          <dgm:bulletEnabled val="1"/>
        </dgm:presLayoutVars>
      </dgm:prSet>
      <dgm:spPr/>
    </dgm:pt>
    <dgm:pt modelId="{CA490CAB-6283-4909-925C-84C5E2A1BFB7}" type="pres">
      <dgm:prSet presAssocID="{3939D6CF-B4F6-4812-B864-4C3291E0F34B}" presName="parTxOnlySpace" presStyleCnt="0"/>
      <dgm:spPr/>
    </dgm:pt>
    <dgm:pt modelId="{DF190426-45E9-4E67-8F92-F18DA40F649A}" type="pres">
      <dgm:prSet presAssocID="{2BC66B0B-F5D3-4704-8FC4-793ED332CE8E}" presName="parTxOnly" presStyleLbl="node1" presStyleIdx="1" presStyleCnt="4" custScaleX="110032">
        <dgm:presLayoutVars>
          <dgm:chMax val="0"/>
          <dgm:chPref val="0"/>
          <dgm:bulletEnabled val="1"/>
        </dgm:presLayoutVars>
      </dgm:prSet>
      <dgm:spPr/>
    </dgm:pt>
    <dgm:pt modelId="{66E745E3-0C26-4B16-9ADE-9C05272406A2}" type="pres">
      <dgm:prSet presAssocID="{083B1C41-B794-4CD4-AEF0-02E1235EEDFD}" presName="parTxOnlySpace" presStyleCnt="0"/>
      <dgm:spPr/>
    </dgm:pt>
    <dgm:pt modelId="{3B5607F8-12F4-42A5-935F-4BA1936FDE67}" type="pres">
      <dgm:prSet presAssocID="{58A6FF77-82DD-4E18-8CEC-C0E48C3D4F15}" presName="parTxOnly" presStyleLbl="node1" presStyleIdx="2" presStyleCnt="4">
        <dgm:presLayoutVars>
          <dgm:chMax val="0"/>
          <dgm:chPref val="0"/>
          <dgm:bulletEnabled val="1"/>
        </dgm:presLayoutVars>
      </dgm:prSet>
      <dgm:spPr/>
    </dgm:pt>
    <dgm:pt modelId="{DC5149EB-289A-4543-8301-534863B62DC5}" type="pres">
      <dgm:prSet presAssocID="{D5EE2453-D5B2-49A1-B2F4-F436F3731BCA}" presName="parTxOnlySpace" presStyleCnt="0"/>
      <dgm:spPr/>
    </dgm:pt>
    <dgm:pt modelId="{6E3E4800-63F0-43C0-894B-B90A0D821D4C}" type="pres">
      <dgm:prSet presAssocID="{769BE3DF-C930-4CE9-8FA3-4AF51915D11A}" presName="parTxOnly" presStyleLbl="node1" presStyleIdx="3" presStyleCnt="4">
        <dgm:presLayoutVars>
          <dgm:chMax val="0"/>
          <dgm:chPref val="0"/>
          <dgm:bulletEnabled val="1"/>
        </dgm:presLayoutVars>
      </dgm:prSet>
      <dgm:spPr/>
    </dgm:pt>
  </dgm:ptLst>
  <dgm:cxnLst>
    <dgm:cxn modelId="{68408303-2971-4FFF-AD09-5B7FE5D52BDC}" type="presOf" srcId="{58A6FF77-82DD-4E18-8CEC-C0E48C3D4F15}" destId="{3B5607F8-12F4-42A5-935F-4BA1936FDE67}" srcOrd="0" destOrd="0" presId="urn:microsoft.com/office/officeart/2005/8/layout/chevron1"/>
    <dgm:cxn modelId="{F36EF81B-5FF8-4D3C-8E33-4D89515B8799}" type="presOf" srcId="{48C9F1B8-A425-48C3-9503-D525E15F5CFF}" destId="{3C7551D6-7CFD-44B4-96FC-50AAB877ED4F}" srcOrd="0" destOrd="0" presId="urn:microsoft.com/office/officeart/2005/8/layout/chevron1"/>
    <dgm:cxn modelId="{3C88942C-6855-47E4-A9FD-3A1EF8FE7AB7}" type="presOf" srcId="{5F4AED35-E5C3-47BE-89EA-F4318D6660A3}" destId="{F1E90C05-0837-465F-AC24-B37D2238490D}" srcOrd="0" destOrd="0" presId="urn:microsoft.com/office/officeart/2005/8/layout/chevron1"/>
    <dgm:cxn modelId="{0A657559-D6A9-4F10-A5B5-CE843D63C621}" srcId="{5F4AED35-E5C3-47BE-89EA-F4318D6660A3}" destId="{2BC66B0B-F5D3-4704-8FC4-793ED332CE8E}" srcOrd="1" destOrd="0" parTransId="{A1E674F3-588A-4EB4-9FCA-DE50E7C297F0}" sibTransId="{083B1C41-B794-4CD4-AEF0-02E1235EEDFD}"/>
    <dgm:cxn modelId="{DD665B91-A43E-45AF-9D7F-E1C01431043F}" type="presOf" srcId="{769BE3DF-C930-4CE9-8FA3-4AF51915D11A}" destId="{6E3E4800-63F0-43C0-894B-B90A0D821D4C}" srcOrd="0" destOrd="0" presId="urn:microsoft.com/office/officeart/2005/8/layout/chevron1"/>
    <dgm:cxn modelId="{EFC1E0A4-5E20-4B0C-9329-2FA4855CEF5C}" srcId="{5F4AED35-E5C3-47BE-89EA-F4318D6660A3}" destId="{48C9F1B8-A425-48C3-9503-D525E15F5CFF}" srcOrd="0" destOrd="0" parTransId="{211BBF95-A10A-44A6-A04B-A1C422047B27}" sibTransId="{3939D6CF-B4F6-4812-B864-4C3291E0F34B}"/>
    <dgm:cxn modelId="{8BE739B6-C588-486E-AE4E-98575B84281D}" srcId="{5F4AED35-E5C3-47BE-89EA-F4318D6660A3}" destId="{769BE3DF-C930-4CE9-8FA3-4AF51915D11A}" srcOrd="3" destOrd="0" parTransId="{0A93204D-AA3B-479D-8107-E88E410244CB}" sibTransId="{26C97816-35C0-4E93-8391-C53F6BDE5818}"/>
    <dgm:cxn modelId="{2061A2C6-87B0-41CC-B07C-CA087D6FE064}" srcId="{5F4AED35-E5C3-47BE-89EA-F4318D6660A3}" destId="{58A6FF77-82DD-4E18-8CEC-C0E48C3D4F15}" srcOrd="2" destOrd="0" parTransId="{A83A88E3-756E-41F6-88AC-1F72834BF9A8}" sibTransId="{D5EE2453-D5B2-49A1-B2F4-F436F3731BCA}"/>
    <dgm:cxn modelId="{2EE7C3DB-1E79-4089-988A-DBFD581E30B7}" type="presOf" srcId="{2BC66B0B-F5D3-4704-8FC4-793ED332CE8E}" destId="{DF190426-45E9-4E67-8F92-F18DA40F649A}" srcOrd="0" destOrd="0" presId="urn:microsoft.com/office/officeart/2005/8/layout/chevron1"/>
    <dgm:cxn modelId="{5404F723-71D0-404E-A9D4-66D65BF9873C}" type="presParOf" srcId="{F1E90C05-0837-465F-AC24-B37D2238490D}" destId="{3C7551D6-7CFD-44B4-96FC-50AAB877ED4F}" srcOrd="0" destOrd="0" presId="urn:microsoft.com/office/officeart/2005/8/layout/chevron1"/>
    <dgm:cxn modelId="{87948362-445E-4D38-991C-E2C8C8C45F29}" type="presParOf" srcId="{F1E90C05-0837-465F-AC24-B37D2238490D}" destId="{CA490CAB-6283-4909-925C-84C5E2A1BFB7}" srcOrd="1" destOrd="0" presId="urn:microsoft.com/office/officeart/2005/8/layout/chevron1"/>
    <dgm:cxn modelId="{A32A16D6-6C44-4C13-8C5E-2560B7ECE6FC}" type="presParOf" srcId="{F1E90C05-0837-465F-AC24-B37D2238490D}" destId="{DF190426-45E9-4E67-8F92-F18DA40F649A}" srcOrd="2" destOrd="0" presId="urn:microsoft.com/office/officeart/2005/8/layout/chevron1"/>
    <dgm:cxn modelId="{3F0A61DC-8965-4320-AC2A-2D504C80E04C}" type="presParOf" srcId="{F1E90C05-0837-465F-AC24-B37D2238490D}" destId="{66E745E3-0C26-4B16-9ADE-9C05272406A2}" srcOrd="3" destOrd="0" presId="urn:microsoft.com/office/officeart/2005/8/layout/chevron1"/>
    <dgm:cxn modelId="{6DE50011-AAC8-4802-90F7-BEA6E3949575}" type="presParOf" srcId="{F1E90C05-0837-465F-AC24-B37D2238490D}" destId="{3B5607F8-12F4-42A5-935F-4BA1936FDE67}" srcOrd="4" destOrd="0" presId="urn:microsoft.com/office/officeart/2005/8/layout/chevron1"/>
    <dgm:cxn modelId="{74105E17-7AC1-4DCD-9A09-6EE8D52659F5}" type="presParOf" srcId="{F1E90C05-0837-465F-AC24-B37D2238490D}" destId="{DC5149EB-289A-4543-8301-534863B62DC5}" srcOrd="5" destOrd="0" presId="urn:microsoft.com/office/officeart/2005/8/layout/chevron1"/>
    <dgm:cxn modelId="{664A1249-6BCB-4423-ABB9-70599A4B88B4}" type="presParOf" srcId="{F1E90C05-0837-465F-AC24-B37D2238490D}" destId="{6E3E4800-63F0-43C0-894B-B90A0D821D4C}"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4AED35-E5C3-47BE-89EA-F4318D6660A3}" type="doc">
      <dgm:prSet loTypeId="urn:microsoft.com/office/officeart/2005/8/layout/chevron1" loCatId="process" qsTypeId="urn:microsoft.com/office/officeart/2005/8/quickstyle/simple1" qsCatId="simple" csTypeId="urn:microsoft.com/office/officeart/2005/8/colors/accent1_2" csCatId="accent1" phldr="1"/>
      <dgm:spPr/>
    </dgm:pt>
    <dgm:pt modelId="{48C9F1B8-A425-48C3-9503-D525E15F5CFF}">
      <dgm:prSet phldrT="[Text]" custT="1"/>
      <dgm:spPr/>
      <dgm:t>
        <a:bodyPr/>
        <a:lstStyle/>
        <a:p>
          <a:r>
            <a:rPr lang="en-CA" sz="1600" b="1" dirty="0"/>
            <a:t>Process Modelling</a:t>
          </a:r>
        </a:p>
      </dgm:t>
    </dgm:pt>
    <dgm:pt modelId="{211BBF95-A10A-44A6-A04B-A1C422047B27}" type="parTrans" cxnId="{EFC1E0A4-5E20-4B0C-9329-2FA4855CEF5C}">
      <dgm:prSet/>
      <dgm:spPr/>
      <dgm:t>
        <a:bodyPr/>
        <a:lstStyle/>
        <a:p>
          <a:endParaRPr lang="en-CA" sz="1400" b="1"/>
        </a:p>
      </dgm:t>
    </dgm:pt>
    <dgm:pt modelId="{3939D6CF-B4F6-4812-B864-4C3291E0F34B}" type="sibTrans" cxnId="{EFC1E0A4-5E20-4B0C-9329-2FA4855CEF5C}">
      <dgm:prSet/>
      <dgm:spPr/>
      <dgm:t>
        <a:bodyPr/>
        <a:lstStyle/>
        <a:p>
          <a:endParaRPr lang="en-CA" sz="1400" b="1"/>
        </a:p>
      </dgm:t>
    </dgm:pt>
    <dgm:pt modelId="{2BC66B0B-F5D3-4704-8FC4-793ED332CE8E}">
      <dgm:prSet phldrT="[Text]" custT="1"/>
      <dgm:spPr/>
      <dgm:t>
        <a:bodyPr/>
        <a:lstStyle/>
        <a:p>
          <a:r>
            <a:rPr lang="en-CA" sz="1600" b="1" dirty="0"/>
            <a:t>Environmental Assessment/</a:t>
          </a:r>
        </a:p>
        <a:p>
          <a:r>
            <a:rPr lang="en-CA" sz="1600" b="1" dirty="0"/>
            <a:t>Cost Estimation </a:t>
          </a:r>
        </a:p>
      </dgm:t>
    </dgm:pt>
    <dgm:pt modelId="{A1E674F3-588A-4EB4-9FCA-DE50E7C297F0}" type="parTrans" cxnId="{0A657559-D6A9-4F10-A5B5-CE843D63C621}">
      <dgm:prSet/>
      <dgm:spPr/>
      <dgm:t>
        <a:bodyPr/>
        <a:lstStyle/>
        <a:p>
          <a:endParaRPr lang="en-CA" sz="1400" b="1"/>
        </a:p>
      </dgm:t>
    </dgm:pt>
    <dgm:pt modelId="{083B1C41-B794-4CD4-AEF0-02E1235EEDFD}" type="sibTrans" cxnId="{0A657559-D6A9-4F10-A5B5-CE843D63C621}">
      <dgm:prSet/>
      <dgm:spPr/>
      <dgm:t>
        <a:bodyPr/>
        <a:lstStyle/>
        <a:p>
          <a:endParaRPr lang="en-CA" sz="1400" b="1"/>
        </a:p>
      </dgm:t>
    </dgm:pt>
    <dgm:pt modelId="{58A6FF77-82DD-4E18-8CEC-C0E48C3D4F15}">
      <dgm:prSet phldrT="[Text]" custT="1"/>
      <dgm:spPr>
        <a:solidFill>
          <a:srgbClr val="0070C0"/>
        </a:solidFill>
      </dgm:spPr>
      <dgm:t>
        <a:bodyPr/>
        <a:lstStyle/>
        <a:p>
          <a:r>
            <a:rPr lang="en-CA" sz="1600" b="1" dirty="0"/>
            <a:t>Energy/Water Modelling</a:t>
          </a:r>
        </a:p>
      </dgm:t>
    </dgm:pt>
    <dgm:pt modelId="{A83A88E3-756E-41F6-88AC-1F72834BF9A8}" type="parTrans" cxnId="{2061A2C6-87B0-41CC-B07C-CA087D6FE064}">
      <dgm:prSet/>
      <dgm:spPr/>
      <dgm:t>
        <a:bodyPr/>
        <a:lstStyle/>
        <a:p>
          <a:endParaRPr lang="en-CA" sz="1400" b="1"/>
        </a:p>
      </dgm:t>
    </dgm:pt>
    <dgm:pt modelId="{D5EE2453-D5B2-49A1-B2F4-F436F3731BCA}" type="sibTrans" cxnId="{2061A2C6-87B0-41CC-B07C-CA087D6FE064}">
      <dgm:prSet/>
      <dgm:spPr/>
      <dgm:t>
        <a:bodyPr/>
        <a:lstStyle/>
        <a:p>
          <a:endParaRPr lang="en-CA" sz="1400" b="1"/>
        </a:p>
      </dgm:t>
    </dgm:pt>
    <dgm:pt modelId="{769BE3DF-C930-4CE9-8FA3-4AF51915D11A}">
      <dgm:prSet phldrT="[Text]" custT="1"/>
      <dgm:spPr>
        <a:solidFill>
          <a:srgbClr val="7030A0"/>
        </a:solidFill>
      </dgm:spPr>
      <dgm:t>
        <a:bodyPr/>
        <a:lstStyle/>
        <a:p>
          <a:r>
            <a:rPr lang="en-CA" sz="1600" b="1" dirty="0"/>
            <a:t>Outputs</a:t>
          </a:r>
        </a:p>
      </dgm:t>
    </dgm:pt>
    <dgm:pt modelId="{0A93204D-AA3B-479D-8107-E88E410244CB}" type="parTrans" cxnId="{8BE739B6-C588-486E-AE4E-98575B84281D}">
      <dgm:prSet/>
      <dgm:spPr/>
      <dgm:t>
        <a:bodyPr/>
        <a:lstStyle/>
        <a:p>
          <a:endParaRPr lang="en-US"/>
        </a:p>
      </dgm:t>
    </dgm:pt>
    <dgm:pt modelId="{26C97816-35C0-4E93-8391-C53F6BDE5818}" type="sibTrans" cxnId="{8BE739B6-C588-486E-AE4E-98575B84281D}">
      <dgm:prSet/>
      <dgm:spPr/>
      <dgm:t>
        <a:bodyPr/>
        <a:lstStyle/>
        <a:p>
          <a:endParaRPr lang="en-US"/>
        </a:p>
      </dgm:t>
    </dgm:pt>
    <dgm:pt modelId="{F1E90C05-0837-465F-AC24-B37D2238490D}" type="pres">
      <dgm:prSet presAssocID="{5F4AED35-E5C3-47BE-89EA-F4318D6660A3}" presName="Name0" presStyleCnt="0">
        <dgm:presLayoutVars>
          <dgm:dir/>
          <dgm:animLvl val="lvl"/>
          <dgm:resizeHandles val="exact"/>
        </dgm:presLayoutVars>
      </dgm:prSet>
      <dgm:spPr/>
    </dgm:pt>
    <dgm:pt modelId="{3C7551D6-7CFD-44B4-96FC-50AAB877ED4F}" type="pres">
      <dgm:prSet presAssocID="{48C9F1B8-A425-48C3-9503-D525E15F5CFF}" presName="parTxOnly" presStyleLbl="node1" presStyleIdx="0" presStyleCnt="4">
        <dgm:presLayoutVars>
          <dgm:chMax val="0"/>
          <dgm:chPref val="0"/>
          <dgm:bulletEnabled val="1"/>
        </dgm:presLayoutVars>
      </dgm:prSet>
      <dgm:spPr/>
    </dgm:pt>
    <dgm:pt modelId="{CA490CAB-6283-4909-925C-84C5E2A1BFB7}" type="pres">
      <dgm:prSet presAssocID="{3939D6CF-B4F6-4812-B864-4C3291E0F34B}" presName="parTxOnlySpace" presStyleCnt="0"/>
      <dgm:spPr/>
    </dgm:pt>
    <dgm:pt modelId="{DF190426-45E9-4E67-8F92-F18DA40F649A}" type="pres">
      <dgm:prSet presAssocID="{2BC66B0B-F5D3-4704-8FC4-793ED332CE8E}" presName="parTxOnly" presStyleLbl="node1" presStyleIdx="1" presStyleCnt="4" custScaleX="110032">
        <dgm:presLayoutVars>
          <dgm:chMax val="0"/>
          <dgm:chPref val="0"/>
          <dgm:bulletEnabled val="1"/>
        </dgm:presLayoutVars>
      </dgm:prSet>
      <dgm:spPr/>
    </dgm:pt>
    <dgm:pt modelId="{66E745E3-0C26-4B16-9ADE-9C05272406A2}" type="pres">
      <dgm:prSet presAssocID="{083B1C41-B794-4CD4-AEF0-02E1235EEDFD}" presName="parTxOnlySpace" presStyleCnt="0"/>
      <dgm:spPr/>
    </dgm:pt>
    <dgm:pt modelId="{3B5607F8-12F4-42A5-935F-4BA1936FDE67}" type="pres">
      <dgm:prSet presAssocID="{58A6FF77-82DD-4E18-8CEC-C0E48C3D4F15}" presName="parTxOnly" presStyleLbl="node1" presStyleIdx="2" presStyleCnt="4">
        <dgm:presLayoutVars>
          <dgm:chMax val="0"/>
          <dgm:chPref val="0"/>
          <dgm:bulletEnabled val="1"/>
        </dgm:presLayoutVars>
      </dgm:prSet>
      <dgm:spPr/>
    </dgm:pt>
    <dgm:pt modelId="{DC5149EB-289A-4543-8301-534863B62DC5}" type="pres">
      <dgm:prSet presAssocID="{D5EE2453-D5B2-49A1-B2F4-F436F3731BCA}" presName="parTxOnlySpace" presStyleCnt="0"/>
      <dgm:spPr/>
    </dgm:pt>
    <dgm:pt modelId="{6E3E4800-63F0-43C0-894B-B90A0D821D4C}" type="pres">
      <dgm:prSet presAssocID="{769BE3DF-C930-4CE9-8FA3-4AF51915D11A}" presName="parTxOnly" presStyleLbl="node1" presStyleIdx="3" presStyleCnt="4">
        <dgm:presLayoutVars>
          <dgm:chMax val="0"/>
          <dgm:chPref val="0"/>
          <dgm:bulletEnabled val="1"/>
        </dgm:presLayoutVars>
      </dgm:prSet>
      <dgm:spPr/>
    </dgm:pt>
  </dgm:ptLst>
  <dgm:cxnLst>
    <dgm:cxn modelId="{68408303-2971-4FFF-AD09-5B7FE5D52BDC}" type="presOf" srcId="{58A6FF77-82DD-4E18-8CEC-C0E48C3D4F15}" destId="{3B5607F8-12F4-42A5-935F-4BA1936FDE67}" srcOrd="0" destOrd="0" presId="urn:microsoft.com/office/officeart/2005/8/layout/chevron1"/>
    <dgm:cxn modelId="{F36EF81B-5FF8-4D3C-8E33-4D89515B8799}" type="presOf" srcId="{48C9F1B8-A425-48C3-9503-D525E15F5CFF}" destId="{3C7551D6-7CFD-44B4-96FC-50AAB877ED4F}" srcOrd="0" destOrd="0" presId="urn:microsoft.com/office/officeart/2005/8/layout/chevron1"/>
    <dgm:cxn modelId="{3C88942C-6855-47E4-A9FD-3A1EF8FE7AB7}" type="presOf" srcId="{5F4AED35-E5C3-47BE-89EA-F4318D6660A3}" destId="{F1E90C05-0837-465F-AC24-B37D2238490D}" srcOrd="0" destOrd="0" presId="urn:microsoft.com/office/officeart/2005/8/layout/chevron1"/>
    <dgm:cxn modelId="{0A657559-D6A9-4F10-A5B5-CE843D63C621}" srcId="{5F4AED35-E5C3-47BE-89EA-F4318D6660A3}" destId="{2BC66B0B-F5D3-4704-8FC4-793ED332CE8E}" srcOrd="1" destOrd="0" parTransId="{A1E674F3-588A-4EB4-9FCA-DE50E7C297F0}" sibTransId="{083B1C41-B794-4CD4-AEF0-02E1235EEDFD}"/>
    <dgm:cxn modelId="{DD665B91-A43E-45AF-9D7F-E1C01431043F}" type="presOf" srcId="{769BE3DF-C930-4CE9-8FA3-4AF51915D11A}" destId="{6E3E4800-63F0-43C0-894B-B90A0D821D4C}" srcOrd="0" destOrd="0" presId="urn:microsoft.com/office/officeart/2005/8/layout/chevron1"/>
    <dgm:cxn modelId="{EFC1E0A4-5E20-4B0C-9329-2FA4855CEF5C}" srcId="{5F4AED35-E5C3-47BE-89EA-F4318D6660A3}" destId="{48C9F1B8-A425-48C3-9503-D525E15F5CFF}" srcOrd="0" destOrd="0" parTransId="{211BBF95-A10A-44A6-A04B-A1C422047B27}" sibTransId="{3939D6CF-B4F6-4812-B864-4C3291E0F34B}"/>
    <dgm:cxn modelId="{8BE739B6-C588-486E-AE4E-98575B84281D}" srcId="{5F4AED35-E5C3-47BE-89EA-F4318D6660A3}" destId="{769BE3DF-C930-4CE9-8FA3-4AF51915D11A}" srcOrd="3" destOrd="0" parTransId="{0A93204D-AA3B-479D-8107-E88E410244CB}" sibTransId="{26C97816-35C0-4E93-8391-C53F6BDE5818}"/>
    <dgm:cxn modelId="{2061A2C6-87B0-41CC-B07C-CA087D6FE064}" srcId="{5F4AED35-E5C3-47BE-89EA-F4318D6660A3}" destId="{58A6FF77-82DD-4E18-8CEC-C0E48C3D4F15}" srcOrd="2" destOrd="0" parTransId="{A83A88E3-756E-41F6-88AC-1F72834BF9A8}" sibTransId="{D5EE2453-D5B2-49A1-B2F4-F436F3731BCA}"/>
    <dgm:cxn modelId="{2EE7C3DB-1E79-4089-988A-DBFD581E30B7}" type="presOf" srcId="{2BC66B0B-F5D3-4704-8FC4-793ED332CE8E}" destId="{DF190426-45E9-4E67-8F92-F18DA40F649A}" srcOrd="0" destOrd="0" presId="urn:microsoft.com/office/officeart/2005/8/layout/chevron1"/>
    <dgm:cxn modelId="{5404F723-71D0-404E-A9D4-66D65BF9873C}" type="presParOf" srcId="{F1E90C05-0837-465F-AC24-B37D2238490D}" destId="{3C7551D6-7CFD-44B4-96FC-50AAB877ED4F}" srcOrd="0" destOrd="0" presId="urn:microsoft.com/office/officeart/2005/8/layout/chevron1"/>
    <dgm:cxn modelId="{87948362-445E-4D38-991C-E2C8C8C45F29}" type="presParOf" srcId="{F1E90C05-0837-465F-AC24-B37D2238490D}" destId="{CA490CAB-6283-4909-925C-84C5E2A1BFB7}" srcOrd="1" destOrd="0" presId="urn:microsoft.com/office/officeart/2005/8/layout/chevron1"/>
    <dgm:cxn modelId="{A32A16D6-6C44-4C13-8C5E-2560B7ECE6FC}" type="presParOf" srcId="{F1E90C05-0837-465F-AC24-B37D2238490D}" destId="{DF190426-45E9-4E67-8F92-F18DA40F649A}" srcOrd="2" destOrd="0" presId="urn:microsoft.com/office/officeart/2005/8/layout/chevron1"/>
    <dgm:cxn modelId="{3F0A61DC-8965-4320-AC2A-2D504C80E04C}" type="presParOf" srcId="{F1E90C05-0837-465F-AC24-B37D2238490D}" destId="{66E745E3-0C26-4B16-9ADE-9C05272406A2}" srcOrd="3" destOrd="0" presId="urn:microsoft.com/office/officeart/2005/8/layout/chevron1"/>
    <dgm:cxn modelId="{6DE50011-AAC8-4802-90F7-BEA6E3949575}" type="presParOf" srcId="{F1E90C05-0837-465F-AC24-B37D2238490D}" destId="{3B5607F8-12F4-42A5-935F-4BA1936FDE67}" srcOrd="4" destOrd="0" presId="urn:microsoft.com/office/officeart/2005/8/layout/chevron1"/>
    <dgm:cxn modelId="{74105E17-7AC1-4DCD-9A09-6EE8D52659F5}" type="presParOf" srcId="{F1E90C05-0837-465F-AC24-B37D2238490D}" destId="{DC5149EB-289A-4543-8301-534863B62DC5}" srcOrd="5" destOrd="0" presId="urn:microsoft.com/office/officeart/2005/8/layout/chevron1"/>
    <dgm:cxn modelId="{664A1249-6BCB-4423-ABB9-70599A4B88B4}" type="presParOf" srcId="{F1E90C05-0837-465F-AC24-B37D2238490D}" destId="{6E3E4800-63F0-43C0-894B-B90A0D821D4C}"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4AED35-E5C3-47BE-89EA-F4318D6660A3}" type="doc">
      <dgm:prSet loTypeId="urn:microsoft.com/office/officeart/2005/8/layout/chevron1" loCatId="process" qsTypeId="urn:microsoft.com/office/officeart/2005/8/quickstyle/simple1" qsCatId="simple" csTypeId="urn:microsoft.com/office/officeart/2005/8/colors/accent1_2" csCatId="accent1" phldr="1"/>
      <dgm:spPr/>
    </dgm:pt>
    <dgm:pt modelId="{48C9F1B8-A425-48C3-9503-D525E15F5CFF}">
      <dgm:prSet phldrT="[Text]" custT="1"/>
      <dgm:spPr/>
      <dgm:t>
        <a:bodyPr/>
        <a:lstStyle/>
        <a:p>
          <a:r>
            <a:rPr lang="en-CA" sz="1600" b="1" dirty="0"/>
            <a:t>Process Modelling</a:t>
          </a:r>
        </a:p>
      </dgm:t>
    </dgm:pt>
    <dgm:pt modelId="{211BBF95-A10A-44A6-A04B-A1C422047B27}" type="parTrans" cxnId="{EFC1E0A4-5E20-4B0C-9329-2FA4855CEF5C}">
      <dgm:prSet/>
      <dgm:spPr/>
      <dgm:t>
        <a:bodyPr/>
        <a:lstStyle/>
        <a:p>
          <a:endParaRPr lang="en-CA" sz="1400" b="1"/>
        </a:p>
      </dgm:t>
    </dgm:pt>
    <dgm:pt modelId="{3939D6CF-B4F6-4812-B864-4C3291E0F34B}" type="sibTrans" cxnId="{EFC1E0A4-5E20-4B0C-9329-2FA4855CEF5C}">
      <dgm:prSet/>
      <dgm:spPr/>
      <dgm:t>
        <a:bodyPr/>
        <a:lstStyle/>
        <a:p>
          <a:endParaRPr lang="en-CA" sz="1400" b="1"/>
        </a:p>
      </dgm:t>
    </dgm:pt>
    <dgm:pt modelId="{2BC66B0B-F5D3-4704-8FC4-793ED332CE8E}">
      <dgm:prSet phldrT="[Text]" custT="1"/>
      <dgm:spPr/>
      <dgm:t>
        <a:bodyPr/>
        <a:lstStyle/>
        <a:p>
          <a:r>
            <a:rPr lang="en-CA" sz="1600" b="1" dirty="0"/>
            <a:t>Environmental Assessment/</a:t>
          </a:r>
        </a:p>
        <a:p>
          <a:r>
            <a:rPr lang="en-CA" sz="1600" b="1" dirty="0"/>
            <a:t>Cost Estimation </a:t>
          </a:r>
        </a:p>
      </dgm:t>
    </dgm:pt>
    <dgm:pt modelId="{A1E674F3-588A-4EB4-9FCA-DE50E7C297F0}" type="parTrans" cxnId="{0A657559-D6A9-4F10-A5B5-CE843D63C621}">
      <dgm:prSet/>
      <dgm:spPr/>
      <dgm:t>
        <a:bodyPr/>
        <a:lstStyle/>
        <a:p>
          <a:endParaRPr lang="en-CA" sz="1400" b="1"/>
        </a:p>
      </dgm:t>
    </dgm:pt>
    <dgm:pt modelId="{083B1C41-B794-4CD4-AEF0-02E1235EEDFD}" type="sibTrans" cxnId="{0A657559-D6A9-4F10-A5B5-CE843D63C621}">
      <dgm:prSet/>
      <dgm:spPr/>
      <dgm:t>
        <a:bodyPr/>
        <a:lstStyle/>
        <a:p>
          <a:endParaRPr lang="en-CA" sz="1400" b="1"/>
        </a:p>
      </dgm:t>
    </dgm:pt>
    <dgm:pt modelId="{58A6FF77-82DD-4E18-8CEC-C0E48C3D4F15}">
      <dgm:prSet phldrT="[Text]" custT="1"/>
      <dgm:spPr>
        <a:solidFill>
          <a:srgbClr val="0070C0"/>
        </a:solidFill>
      </dgm:spPr>
      <dgm:t>
        <a:bodyPr/>
        <a:lstStyle/>
        <a:p>
          <a:r>
            <a:rPr lang="en-CA" sz="1600" b="1" dirty="0"/>
            <a:t>Energy/Water Modelling</a:t>
          </a:r>
        </a:p>
      </dgm:t>
    </dgm:pt>
    <dgm:pt modelId="{A83A88E3-756E-41F6-88AC-1F72834BF9A8}" type="parTrans" cxnId="{2061A2C6-87B0-41CC-B07C-CA087D6FE064}">
      <dgm:prSet/>
      <dgm:spPr/>
      <dgm:t>
        <a:bodyPr/>
        <a:lstStyle/>
        <a:p>
          <a:endParaRPr lang="en-CA" sz="1400" b="1"/>
        </a:p>
      </dgm:t>
    </dgm:pt>
    <dgm:pt modelId="{D5EE2453-D5B2-49A1-B2F4-F436F3731BCA}" type="sibTrans" cxnId="{2061A2C6-87B0-41CC-B07C-CA087D6FE064}">
      <dgm:prSet/>
      <dgm:spPr/>
      <dgm:t>
        <a:bodyPr/>
        <a:lstStyle/>
        <a:p>
          <a:endParaRPr lang="en-CA" sz="1400" b="1"/>
        </a:p>
      </dgm:t>
    </dgm:pt>
    <dgm:pt modelId="{769BE3DF-C930-4CE9-8FA3-4AF51915D11A}">
      <dgm:prSet phldrT="[Text]" custT="1"/>
      <dgm:spPr>
        <a:solidFill>
          <a:srgbClr val="7030A0"/>
        </a:solidFill>
      </dgm:spPr>
      <dgm:t>
        <a:bodyPr/>
        <a:lstStyle/>
        <a:p>
          <a:r>
            <a:rPr lang="en-CA" sz="1600" b="1" dirty="0"/>
            <a:t>Outputs</a:t>
          </a:r>
        </a:p>
      </dgm:t>
    </dgm:pt>
    <dgm:pt modelId="{0A93204D-AA3B-479D-8107-E88E410244CB}" type="parTrans" cxnId="{8BE739B6-C588-486E-AE4E-98575B84281D}">
      <dgm:prSet/>
      <dgm:spPr/>
      <dgm:t>
        <a:bodyPr/>
        <a:lstStyle/>
        <a:p>
          <a:endParaRPr lang="en-US"/>
        </a:p>
      </dgm:t>
    </dgm:pt>
    <dgm:pt modelId="{26C97816-35C0-4E93-8391-C53F6BDE5818}" type="sibTrans" cxnId="{8BE739B6-C588-486E-AE4E-98575B84281D}">
      <dgm:prSet/>
      <dgm:spPr/>
      <dgm:t>
        <a:bodyPr/>
        <a:lstStyle/>
        <a:p>
          <a:endParaRPr lang="en-US"/>
        </a:p>
      </dgm:t>
    </dgm:pt>
    <dgm:pt modelId="{F1E90C05-0837-465F-AC24-B37D2238490D}" type="pres">
      <dgm:prSet presAssocID="{5F4AED35-E5C3-47BE-89EA-F4318D6660A3}" presName="Name0" presStyleCnt="0">
        <dgm:presLayoutVars>
          <dgm:dir/>
          <dgm:animLvl val="lvl"/>
          <dgm:resizeHandles val="exact"/>
        </dgm:presLayoutVars>
      </dgm:prSet>
      <dgm:spPr/>
    </dgm:pt>
    <dgm:pt modelId="{3C7551D6-7CFD-44B4-96FC-50AAB877ED4F}" type="pres">
      <dgm:prSet presAssocID="{48C9F1B8-A425-48C3-9503-D525E15F5CFF}" presName="parTxOnly" presStyleLbl="node1" presStyleIdx="0" presStyleCnt="4">
        <dgm:presLayoutVars>
          <dgm:chMax val="0"/>
          <dgm:chPref val="0"/>
          <dgm:bulletEnabled val="1"/>
        </dgm:presLayoutVars>
      </dgm:prSet>
      <dgm:spPr/>
    </dgm:pt>
    <dgm:pt modelId="{CA490CAB-6283-4909-925C-84C5E2A1BFB7}" type="pres">
      <dgm:prSet presAssocID="{3939D6CF-B4F6-4812-B864-4C3291E0F34B}" presName="parTxOnlySpace" presStyleCnt="0"/>
      <dgm:spPr/>
    </dgm:pt>
    <dgm:pt modelId="{DF190426-45E9-4E67-8F92-F18DA40F649A}" type="pres">
      <dgm:prSet presAssocID="{2BC66B0B-F5D3-4704-8FC4-793ED332CE8E}" presName="parTxOnly" presStyleLbl="node1" presStyleIdx="1" presStyleCnt="4" custScaleX="110032">
        <dgm:presLayoutVars>
          <dgm:chMax val="0"/>
          <dgm:chPref val="0"/>
          <dgm:bulletEnabled val="1"/>
        </dgm:presLayoutVars>
      </dgm:prSet>
      <dgm:spPr/>
    </dgm:pt>
    <dgm:pt modelId="{66E745E3-0C26-4B16-9ADE-9C05272406A2}" type="pres">
      <dgm:prSet presAssocID="{083B1C41-B794-4CD4-AEF0-02E1235EEDFD}" presName="parTxOnlySpace" presStyleCnt="0"/>
      <dgm:spPr/>
    </dgm:pt>
    <dgm:pt modelId="{3B5607F8-12F4-42A5-935F-4BA1936FDE67}" type="pres">
      <dgm:prSet presAssocID="{58A6FF77-82DD-4E18-8CEC-C0E48C3D4F15}" presName="parTxOnly" presStyleLbl="node1" presStyleIdx="2" presStyleCnt="4">
        <dgm:presLayoutVars>
          <dgm:chMax val="0"/>
          <dgm:chPref val="0"/>
          <dgm:bulletEnabled val="1"/>
        </dgm:presLayoutVars>
      </dgm:prSet>
      <dgm:spPr/>
    </dgm:pt>
    <dgm:pt modelId="{DC5149EB-289A-4543-8301-534863B62DC5}" type="pres">
      <dgm:prSet presAssocID="{D5EE2453-D5B2-49A1-B2F4-F436F3731BCA}" presName="parTxOnlySpace" presStyleCnt="0"/>
      <dgm:spPr/>
    </dgm:pt>
    <dgm:pt modelId="{6E3E4800-63F0-43C0-894B-B90A0D821D4C}" type="pres">
      <dgm:prSet presAssocID="{769BE3DF-C930-4CE9-8FA3-4AF51915D11A}" presName="parTxOnly" presStyleLbl="node1" presStyleIdx="3" presStyleCnt="4">
        <dgm:presLayoutVars>
          <dgm:chMax val="0"/>
          <dgm:chPref val="0"/>
          <dgm:bulletEnabled val="1"/>
        </dgm:presLayoutVars>
      </dgm:prSet>
      <dgm:spPr/>
    </dgm:pt>
  </dgm:ptLst>
  <dgm:cxnLst>
    <dgm:cxn modelId="{68408303-2971-4FFF-AD09-5B7FE5D52BDC}" type="presOf" srcId="{58A6FF77-82DD-4E18-8CEC-C0E48C3D4F15}" destId="{3B5607F8-12F4-42A5-935F-4BA1936FDE67}" srcOrd="0" destOrd="0" presId="urn:microsoft.com/office/officeart/2005/8/layout/chevron1"/>
    <dgm:cxn modelId="{F36EF81B-5FF8-4D3C-8E33-4D89515B8799}" type="presOf" srcId="{48C9F1B8-A425-48C3-9503-D525E15F5CFF}" destId="{3C7551D6-7CFD-44B4-96FC-50AAB877ED4F}" srcOrd="0" destOrd="0" presId="urn:microsoft.com/office/officeart/2005/8/layout/chevron1"/>
    <dgm:cxn modelId="{3C88942C-6855-47E4-A9FD-3A1EF8FE7AB7}" type="presOf" srcId="{5F4AED35-E5C3-47BE-89EA-F4318D6660A3}" destId="{F1E90C05-0837-465F-AC24-B37D2238490D}" srcOrd="0" destOrd="0" presId="urn:microsoft.com/office/officeart/2005/8/layout/chevron1"/>
    <dgm:cxn modelId="{0A657559-D6A9-4F10-A5B5-CE843D63C621}" srcId="{5F4AED35-E5C3-47BE-89EA-F4318D6660A3}" destId="{2BC66B0B-F5D3-4704-8FC4-793ED332CE8E}" srcOrd="1" destOrd="0" parTransId="{A1E674F3-588A-4EB4-9FCA-DE50E7C297F0}" sibTransId="{083B1C41-B794-4CD4-AEF0-02E1235EEDFD}"/>
    <dgm:cxn modelId="{DD665B91-A43E-45AF-9D7F-E1C01431043F}" type="presOf" srcId="{769BE3DF-C930-4CE9-8FA3-4AF51915D11A}" destId="{6E3E4800-63F0-43C0-894B-B90A0D821D4C}" srcOrd="0" destOrd="0" presId="urn:microsoft.com/office/officeart/2005/8/layout/chevron1"/>
    <dgm:cxn modelId="{EFC1E0A4-5E20-4B0C-9329-2FA4855CEF5C}" srcId="{5F4AED35-E5C3-47BE-89EA-F4318D6660A3}" destId="{48C9F1B8-A425-48C3-9503-D525E15F5CFF}" srcOrd="0" destOrd="0" parTransId="{211BBF95-A10A-44A6-A04B-A1C422047B27}" sibTransId="{3939D6CF-B4F6-4812-B864-4C3291E0F34B}"/>
    <dgm:cxn modelId="{8BE739B6-C588-486E-AE4E-98575B84281D}" srcId="{5F4AED35-E5C3-47BE-89EA-F4318D6660A3}" destId="{769BE3DF-C930-4CE9-8FA3-4AF51915D11A}" srcOrd="3" destOrd="0" parTransId="{0A93204D-AA3B-479D-8107-E88E410244CB}" sibTransId="{26C97816-35C0-4E93-8391-C53F6BDE5818}"/>
    <dgm:cxn modelId="{2061A2C6-87B0-41CC-B07C-CA087D6FE064}" srcId="{5F4AED35-E5C3-47BE-89EA-F4318D6660A3}" destId="{58A6FF77-82DD-4E18-8CEC-C0E48C3D4F15}" srcOrd="2" destOrd="0" parTransId="{A83A88E3-756E-41F6-88AC-1F72834BF9A8}" sibTransId="{D5EE2453-D5B2-49A1-B2F4-F436F3731BCA}"/>
    <dgm:cxn modelId="{2EE7C3DB-1E79-4089-988A-DBFD581E30B7}" type="presOf" srcId="{2BC66B0B-F5D3-4704-8FC4-793ED332CE8E}" destId="{DF190426-45E9-4E67-8F92-F18DA40F649A}" srcOrd="0" destOrd="0" presId="urn:microsoft.com/office/officeart/2005/8/layout/chevron1"/>
    <dgm:cxn modelId="{5404F723-71D0-404E-A9D4-66D65BF9873C}" type="presParOf" srcId="{F1E90C05-0837-465F-AC24-B37D2238490D}" destId="{3C7551D6-7CFD-44B4-96FC-50AAB877ED4F}" srcOrd="0" destOrd="0" presId="urn:microsoft.com/office/officeart/2005/8/layout/chevron1"/>
    <dgm:cxn modelId="{87948362-445E-4D38-991C-E2C8C8C45F29}" type="presParOf" srcId="{F1E90C05-0837-465F-AC24-B37D2238490D}" destId="{CA490CAB-6283-4909-925C-84C5E2A1BFB7}" srcOrd="1" destOrd="0" presId="urn:microsoft.com/office/officeart/2005/8/layout/chevron1"/>
    <dgm:cxn modelId="{A32A16D6-6C44-4C13-8C5E-2560B7ECE6FC}" type="presParOf" srcId="{F1E90C05-0837-465F-AC24-B37D2238490D}" destId="{DF190426-45E9-4E67-8F92-F18DA40F649A}" srcOrd="2" destOrd="0" presId="urn:microsoft.com/office/officeart/2005/8/layout/chevron1"/>
    <dgm:cxn modelId="{3F0A61DC-8965-4320-AC2A-2D504C80E04C}" type="presParOf" srcId="{F1E90C05-0837-465F-AC24-B37D2238490D}" destId="{66E745E3-0C26-4B16-9ADE-9C05272406A2}" srcOrd="3" destOrd="0" presId="urn:microsoft.com/office/officeart/2005/8/layout/chevron1"/>
    <dgm:cxn modelId="{6DE50011-AAC8-4802-90F7-BEA6E3949575}" type="presParOf" srcId="{F1E90C05-0837-465F-AC24-B37D2238490D}" destId="{3B5607F8-12F4-42A5-935F-4BA1936FDE67}" srcOrd="4" destOrd="0" presId="urn:microsoft.com/office/officeart/2005/8/layout/chevron1"/>
    <dgm:cxn modelId="{74105E17-7AC1-4DCD-9A09-6EE8D52659F5}" type="presParOf" srcId="{F1E90C05-0837-465F-AC24-B37D2238490D}" destId="{DC5149EB-289A-4543-8301-534863B62DC5}" srcOrd="5" destOrd="0" presId="urn:microsoft.com/office/officeart/2005/8/layout/chevron1"/>
    <dgm:cxn modelId="{664A1249-6BCB-4423-ABB9-70599A4B88B4}" type="presParOf" srcId="{F1E90C05-0837-465F-AC24-B37D2238490D}" destId="{6E3E4800-63F0-43C0-894B-B90A0D821D4C}"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B6D0F9-CCD4-4C5A-9E5F-4872ACAD7AB3}" type="doc">
      <dgm:prSet loTypeId="urn:microsoft.com/office/officeart/2005/8/layout/chevron1" loCatId="process" qsTypeId="urn:microsoft.com/office/officeart/2005/8/quickstyle/simple1" qsCatId="simple" csTypeId="urn:microsoft.com/office/officeart/2005/8/colors/accent1_2" csCatId="accent1" phldr="1"/>
      <dgm:spPr/>
    </dgm:pt>
    <dgm:pt modelId="{93113E71-D813-4807-B21B-37D63B6D495D}">
      <dgm:prSet phldrT="[Text]"/>
      <dgm:spPr/>
      <dgm:t>
        <a:bodyPr/>
        <a:lstStyle/>
        <a:p>
          <a:r>
            <a:rPr lang="en-US" b="1" dirty="0">
              <a:solidFill>
                <a:schemeClr val="tx1"/>
              </a:solidFill>
            </a:rPr>
            <a:t>Gas sources</a:t>
          </a:r>
        </a:p>
      </dgm:t>
    </dgm:pt>
    <dgm:pt modelId="{55800BFC-2D8A-47D4-8F30-48055045892F}" type="parTrans" cxnId="{E5F6F685-3356-46A4-9F63-EDEF799FFA49}">
      <dgm:prSet/>
      <dgm:spPr/>
      <dgm:t>
        <a:bodyPr/>
        <a:lstStyle/>
        <a:p>
          <a:endParaRPr lang="en-US" b="1">
            <a:solidFill>
              <a:schemeClr val="tx1"/>
            </a:solidFill>
          </a:endParaRPr>
        </a:p>
      </dgm:t>
    </dgm:pt>
    <dgm:pt modelId="{3AE86ADD-A2C9-4BC1-84E9-6D9691DFA536}" type="sibTrans" cxnId="{E5F6F685-3356-46A4-9F63-EDEF799FFA49}">
      <dgm:prSet/>
      <dgm:spPr/>
      <dgm:t>
        <a:bodyPr/>
        <a:lstStyle/>
        <a:p>
          <a:endParaRPr lang="en-US" b="1">
            <a:solidFill>
              <a:schemeClr val="tx1"/>
            </a:solidFill>
          </a:endParaRPr>
        </a:p>
      </dgm:t>
    </dgm:pt>
    <dgm:pt modelId="{0E0EF239-E11B-4F82-95DA-DBD2E9BFC5E0}">
      <dgm:prSet phldrT="[Text]"/>
      <dgm:spPr/>
      <dgm:t>
        <a:bodyPr/>
        <a:lstStyle/>
        <a:p>
          <a:r>
            <a:rPr lang="en-US" b="1" dirty="0">
              <a:solidFill>
                <a:schemeClr val="tx1"/>
              </a:solidFill>
            </a:rPr>
            <a:t>Gas processes</a:t>
          </a:r>
        </a:p>
      </dgm:t>
    </dgm:pt>
    <dgm:pt modelId="{07254698-74DC-4FE6-AB6F-4FD51E20E0FE}" type="parTrans" cxnId="{A3D28D77-5E1D-4F88-B18B-A3377172100F}">
      <dgm:prSet/>
      <dgm:spPr/>
      <dgm:t>
        <a:bodyPr/>
        <a:lstStyle/>
        <a:p>
          <a:endParaRPr lang="en-US" b="1">
            <a:solidFill>
              <a:schemeClr val="tx1"/>
            </a:solidFill>
          </a:endParaRPr>
        </a:p>
      </dgm:t>
    </dgm:pt>
    <dgm:pt modelId="{7D27B022-F67A-4E40-ADDC-AA5BCE0ACB2A}" type="sibTrans" cxnId="{A3D28D77-5E1D-4F88-B18B-A3377172100F}">
      <dgm:prSet/>
      <dgm:spPr/>
      <dgm:t>
        <a:bodyPr/>
        <a:lstStyle/>
        <a:p>
          <a:endParaRPr lang="en-US" b="1">
            <a:solidFill>
              <a:schemeClr val="tx1"/>
            </a:solidFill>
          </a:endParaRPr>
        </a:p>
      </dgm:t>
    </dgm:pt>
    <dgm:pt modelId="{75CBF01B-A09E-453A-8535-F910C36DB54F}">
      <dgm:prSet phldrT="[Text]"/>
      <dgm:spPr/>
      <dgm:t>
        <a:bodyPr/>
        <a:lstStyle/>
        <a:p>
          <a:r>
            <a:rPr lang="en-US" b="1" dirty="0">
              <a:solidFill>
                <a:schemeClr val="tx1"/>
              </a:solidFill>
            </a:rPr>
            <a:t>Gas delivery</a:t>
          </a:r>
        </a:p>
      </dgm:t>
    </dgm:pt>
    <dgm:pt modelId="{469376A9-EB5C-481B-9DB5-DE04267A9C83}" type="parTrans" cxnId="{EA3FCE82-859F-4FC8-A046-3C7A78D318C1}">
      <dgm:prSet/>
      <dgm:spPr/>
      <dgm:t>
        <a:bodyPr/>
        <a:lstStyle/>
        <a:p>
          <a:endParaRPr lang="en-US" b="1">
            <a:solidFill>
              <a:schemeClr val="tx1"/>
            </a:solidFill>
          </a:endParaRPr>
        </a:p>
      </dgm:t>
    </dgm:pt>
    <dgm:pt modelId="{892EDB50-46D9-4B2E-8DE6-39066FBD609E}" type="sibTrans" cxnId="{EA3FCE82-859F-4FC8-A046-3C7A78D318C1}">
      <dgm:prSet/>
      <dgm:spPr/>
      <dgm:t>
        <a:bodyPr/>
        <a:lstStyle/>
        <a:p>
          <a:endParaRPr lang="en-US" b="1">
            <a:solidFill>
              <a:schemeClr val="tx1"/>
            </a:solidFill>
          </a:endParaRPr>
        </a:p>
      </dgm:t>
    </dgm:pt>
    <dgm:pt modelId="{E6C8E903-4528-4DDF-AD26-EE245F358AFE}">
      <dgm:prSet phldrT="[Text]"/>
      <dgm:spPr/>
      <dgm:t>
        <a:bodyPr/>
        <a:lstStyle/>
        <a:p>
          <a:r>
            <a:rPr lang="en-US" b="1" dirty="0">
              <a:solidFill>
                <a:schemeClr val="tx1"/>
              </a:solidFill>
            </a:rPr>
            <a:t>Power plant technology </a:t>
          </a:r>
        </a:p>
      </dgm:t>
    </dgm:pt>
    <dgm:pt modelId="{90546393-8BCF-439F-A80F-0854FF7B5EA8}" type="parTrans" cxnId="{30CAF9AC-C134-462E-9BB4-66CB4D561A63}">
      <dgm:prSet/>
      <dgm:spPr/>
      <dgm:t>
        <a:bodyPr/>
        <a:lstStyle/>
        <a:p>
          <a:endParaRPr lang="en-US" b="1">
            <a:solidFill>
              <a:schemeClr val="tx1"/>
            </a:solidFill>
          </a:endParaRPr>
        </a:p>
      </dgm:t>
    </dgm:pt>
    <dgm:pt modelId="{B076B4A9-7063-4368-8B0A-977AE5FC82F3}" type="sibTrans" cxnId="{30CAF9AC-C134-462E-9BB4-66CB4D561A63}">
      <dgm:prSet/>
      <dgm:spPr/>
      <dgm:t>
        <a:bodyPr/>
        <a:lstStyle/>
        <a:p>
          <a:endParaRPr lang="en-US" b="1">
            <a:solidFill>
              <a:schemeClr val="tx1"/>
            </a:solidFill>
          </a:endParaRPr>
        </a:p>
      </dgm:t>
    </dgm:pt>
    <dgm:pt modelId="{3D556BA7-59C6-4BC1-971F-970659612FE6}">
      <dgm:prSet phldrT="[Text]"/>
      <dgm:spPr/>
      <dgm:t>
        <a:bodyPr/>
        <a:lstStyle/>
        <a:p>
          <a:r>
            <a:rPr lang="en-US" b="1" dirty="0">
              <a:solidFill>
                <a:schemeClr val="tx1"/>
              </a:solidFill>
            </a:rPr>
            <a:t>Cooling system </a:t>
          </a:r>
        </a:p>
      </dgm:t>
    </dgm:pt>
    <dgm:pt modelId="{58E7E0C8-83D3-498C-BED6-22EE0650BD0E}" type="parTrans" cxnId="{F69DDA74-D2C9-48C4-814B-FBECECD1C89E}">
      <dgm:prSet/>
      <dgm:spPr/>
      <dgm:t>
        <a:bodyPr/>
        <a:lstStyle/>
        <a:p>
          <a:endParaRPr lang="en-US" b="1">
            <a:solidFill>
              <a:schemeClr val="tx1"/>
            </a:solidFill>
          </a:endParaRPr>
        </a:p>
      </dgm:t>
    </dgm:pt>
    <dgm:pt modelId="{263B8C5D-B43E-49D1-B6BC-9732CEA1480D}" type="sibTrans" cxnId="{F69DDA74-D2C9-48C4-814B-FBECECD1C89E}">
      <dgm:prSet/>
      <dgm:spPr/>
      <dgm:t>
        <a:bodyPr/>
        <a:lstStyle/>
        <a:p>
          <a:endParaRPr lang="en-US" b="1">
            <a:solidFill>
              <a:schemeClr val="tx1"/>
            </a:solidFill>
          </a:endParaRPr>
        </a:p>
      </dgm:t>
    </dgm:pt>
    <dgm:pt modelId="{92C92A67-03D1-4888-AEC7-0EE42C96AA26}" type="pres">
      <dgm:prSet presAssocID="{CCB6D0F9-CCD4-4C5A-9E5F-4872ACAD7AB3}" presName="Name0" presStyleCnt="0">
        <dgm:presLayoutVars>
          <dgm:dir/>
          <dgm:animLvl val="lvl"/>
          <dgm:resizeHandles val="exact"/>
        </dgm:presLayoutVars>
      </dgm:prSet>
      <dgm:spPr/>
    </dgm:pt>
    <dgm:pt modelId="{BAB549FE-56C2-436D-B12D-D92D1C277782}" type="pres">
      <dgm:prSet presAssocID="{93113E71-D813-4807-B21B-37D63B6D495D}" presName="parTxOnly" presStyleLbl="node1" presStyleIdx="0" presStyleCnt="5" custLinFactNeighborX="30210" custLinFactNeighborY="-1597">
        <dgm:presLayoutVars>
          <dgm:chMax val="0"/>
          <dgm:chPref val="0"/>
          <dgm:bulletEnabled val="1"/>
        </dgm:presLayoutVars>
      </dgm:prSet>
      <dgm:spPr/>
    </dgm:pt>
    <dgm:pt modelId="{B9A5E299-EDC2-41FD-9E0F-E3A1879EF6F6}" type="pres">
      <dgm:prSet presAssocID="{3AE86ADD-A2C9-4BC1-84E9-6D9691DFA536}" presName="parTxOnlySpace" presStyleCnt="0"/>
      <dgm:spPr/>
    </dgm:pt>
    <dgm:pt modelId="{4E088C8F-50FA-4065-83B5-79B7F03D6F8F}" type="pres">
      <dgm:prSet presAssocID="{0E0EF239-E11B-4F82-95DA-DBD2E9BFC5E0}" presName="parTxOnly" presStyleLbl="node1" presStyleIdx="1" presStyleCnt="5">
        <dgm:presLayoutVars>
          <dgm:chMax val="0"/>
          <dgm:chPref val="0"/>
          <dgm:bulletEnabled val="1"/>
        </dgm:presLayoutVars>
      </dgm:prSet>
      <dgm:spPr/>
    </dgm:pt>
    <dgm:pt modelId="{8299CC5F-0368-4B8F-9D48-5E97BF8A1770}" type="pres">
      <dgm:prSet presAssocID="{7D27B022-F67A-4E40-ADDC-AA5BCE0ACB2A}" presName="parTxOnlySpace" presStyleCnt="0"/>
      <dgm:spPr/>
    </dgm:pt>
    <dgm:pt modelId="{A71C3E26-9794-402D-8825-4879B7D5474D}" type="pres">
      <dgm:prSet presAssocID="{75CBF01B-A09E-453A-8535-F910C36DB54F}" presName="parTxOnly" presStyleLbl="node1" presStyleIdx="2" presStyleCnt="5">
        <dgm:presLayoutVars>
          <dgm:chMax val="0"/>
          <dgm:chPref val="0"/>
          <dgm:bulletEnabled val="1"/>
        </dgm:presLayoutVars>
      </dgm:prSet>
      <dgm:spPr/>
    </dgm:pt>
    <dgm:pt modelId="{2A8112F8-F85F-4133-98E8-1534844C0CA7}" type="pres">
      <dgm:prSet presAssocID="{892EDB50-46D9-4B2E-8DE6-39066FBD609E}" presName="parTxOnlySpace" presStyleCnt="0"/>
      <dgm:spPr/>
    </dgm:pt>
    <dgm:pt modelId="{45A203D8-3A5C-41E8-9398-34A1EB2FC98C}" type="pres">
      <dgm:prSet presAssocID="{E6C8E903-4528-4DDF-AD26-EE245F358AFE}" presName="parTxOnly" presStyleLbl="node1" presStyleIdx="3" presStyleCnt="5">
        <dgm:presLayoutVars>
          <dgm:chMax val="0"/>
          <dgm:chPref val="0"/>
          <dgm:bulletEnabled val="1"/>
        </dgm:presLayoutVars>
      </dgm:prSet>
      <dgm:spPr/>
    </dgm:pt>
    <dgm:pt modelId="{74EEB6F3-3E27-4FCC-A1F3-12A26A1E0CF7}" type="pres">
      <dgm:prSet presAssocID="{B076B4A9-7063-4368-8B0A-977AE5FC82F3}" presName="parTxOnlySpace" presStyleCnt="0"/>
      <dgm:spPr/>
    </dgm:pt>
    <dgm:pt modelId="{F44E59EB-0EA6-4A8A-BBBD-877B00B6C500}" type="pres">
      <dgm:prSet presAssocID="{3D556BA7-59C6-4BC1-971F-970659612FE6}" presName="parTxOnly" presStyleLbl="node1" presStyleIdx="4" presStyleCnt="5">
        <dgm:presLayoutVars>
          <dgm:chMax val="0"/>
          <dgm:chPref val="0"/>
          <dgm:bulletEnabled val="1"/>
        </dgm:presLayoutVars>
      </dgm:prSet>
      <dgm:spPr/>
    </dgm:pt>
  </dgm:ptLst>
  <dgm:cxnLst>
    <dgm:cxn modelId="{3973851E-AD58-4503-AB76-CFFF27BDE108}" type="presOf" srcId="{E6C8E903-4528-4DDF-AD26-EE245F358AFE}" destId="{45A203D8-3A5C-41E8-9398-34A1EB2FC98C}" srcOrd="0" destOrd="0" presId="urn:microsoft.com/office/officeart/2005/8/layout/chevron1"/>
    <dgm:cxn modelId="{A50EAB73-E2B0-4269-AE14-E463E7881022}" type="presOf" srcId="{75CBF01B-A09E-453A-8535-F910C36DB54F}" destId="{A71C3E26-9794-402D-8825-4879B7D5474D}" srcOrd="0" destOrd="0" presId="urn:microsoft.com/office/officeart/2005/8/layout/chevron1"/>
    <dgm:cxn modelId="{F69DDA74-D2C9-48C4-814B-FBECECD1C89E}" srcId="{CCB6D0F9-CCD4-4C5A-9E5F-4872ACAD7AB3}" destId="{3D556BA7-59C6-4BC1-971F-970659612FE6}" srcOrd="4" destOrd="0" parTransId="{58E7E0C8-83D3-498C-BED6-22EE0650BD0E}" sibTransId="{263B8C5D-B43E-49D1-B6BC-9732CEA1480D}"/>
    <dgm:cxn modelId="{A3D28D77-5E1D-4F88-B18B-A3377172100F}" srcId="{CCB6D0F9-CCD4-4C5A-9E5F-4872ACAD7AB3}" destId="{0E0EF239-E11B-4F82-95DA-DBD2E9BFC5E0}" srcOrd="1" destOrd="0" parTransId="{07254698-74DC-4FE6-AB6F-4FD51E20E0FE}" sibTransId="{7D27B022-F67A-4E40-ADDC-AA5BCE0ACB2A}"/>
    <dgm:cxn modelId="{EA3FCE82-859F-4FC8-A046-3C7A78D318C1}" srcId="{CCB6D0F9-CCD4-4C5A-9E5F-4872ACAD7AB3}" destId="{75CBF01B-A09E-453A-8535-F910C36DB54F}" srcOrd="2" destOrd="0" parTransId="{469376A9-EB5C-481B-9DB5-DE04267A9C83}" sibTransId="{892EDB50-46D9-4B2E-8DE6-39066FBD609E}"/>
    <dgm:cxn modelId="{E5F6F685-3356-46A4-9F63-EDEF799FFA49}" srcId="{CCB6D0F9-CCD4-4C5A-9E5F-4872ACAD7AB3}" destId="{93113E71-D813-4807-B21B-37D63B6D495D}" srcOrd="0" destOrd="0" parTransId="{55800BFC-2D8A-47D4-8F30-48055045892F}" sibTransId="{3AE86ADD-A2C9-4BC1-84E9-6D9691DFA536}"/>
    <dgm:cxn modelId="{68A91F9A-E4D1-4DC8-A46F-688E8975B139}" type="presOf" srcId="{0E0EF239-E11B-4F82-95DA-DBD2E9BFC5E0}" destId="{4E088C8F-50FA-4065-83B5-79B7F03D6F8F}" srcOrd="0" destOrd="0" presId="urn:microsoft.com/office/officeart/2005/8/layout/chevron1"/>
    <dgm:cxn modelId="{1988CE9F-C6BE-4FEC-A16B-CAF526639634}" type="presOf" srcId="{CCB6D0F9-CCD4-4C5A-9E5F-4872ACAD7AB3}" destId="{92C92A67-03D1-4888-AEC7-0EE42C96AA26}" srcOrd="0" destOrd="0" presId="urn:microsoft.com/office/officeart/2005/8/layout/chevron1"/>
    <dgm:cxn modelId="{AECADFA3-EC04-4C41-BDD6-6DC635376426}" type="presOf" srcId="{3D556BA7-59C6-4BC1-971F-970659612FE6}" destId="{F44E59EB-0EA6-4A8A-BBBD-877B00B6C500}" srcOrd="0" destOrd="0" presId="urn:microsoft.com/office/officeart/2005/8/layout/chevron1"/>
    <dgm:cxn modelId="{8E3CC7A6-1B7B-4F1A-8915-00A101F69532}" type="presOf" srcId="{93113E71-D813-4807-B21B-37D63B6D495D}" destId="{BAB549FE-56C2-436D-B12D-D92D1C277782}" srcOrd="0" destOrd="0" presId="urn:microsoft.com/office/officeart/2005/8/layout/chevron1"/>
    <dgm:cxn modelId="{30CAF9AC-C134-462E-9BB4-66CB4D561A63}" srcId="{CCB6D0F9-CCD4-4C5A-9E5F-4872ACAD7AB3}" destId="{E6C8E903-4528-4DDF-AD26-EE245F358AFE}" srcOrd="3" destOrd="0" parTransId="{90546393-8BCF-439F-A80F-0854FF7B5EA8}" sibTransId="{B076B4A9-7063-4368-8B0A-977AE5FC82F3}"/>
    <dgm:cxn modelId="{CC46D91D-35F8-419B-8D7E-03C96D8E5BBE}" type="presParOf" srcId="{92C92A67-03D1-4888-AEC7-0EE42C96AA26}" destId="{BAB549FE-56C2-436D-B12D-D92D1C277782}" srcOrd="0" destOrd="0" presId="urn:microsoft.com/office/officeart/2005/8/layout/chevron1"/>
    <dgm:cxn modelId="{CC483E22-1AAE-4BED-82FB-12FAE7EE9338}" type="presParOf" srcId="{92C92A67-03D1-4888-AEC7-0EE42C96AA26}" destId="{B9A5E299-EDC2-41FD-9E0F-E3A1879EF6F6}" srcOrd="1" destOrd="0" presId="urn:microsoft.com/office/officeart/2005/8/layout/chevron1"/>
    <dgm:cxn modelId="{6F6CF32C-872B-456E-B4A5-F0BB6B673013}" type="presParOf" srcId="{92C92A67-03D1-4888-AEC7-0EE42C96AA26}" destId="{4E088C8F-50FA-4065-83B5-79B7F03D6F8F}" srcOrd="2" destOrd="0" presId="urn:microsoft.com/office/officeart/2005/8/layout/chevron1"/>
    <dgm:cxn modelId="{B3CACB00-F81D-4A32-AACC-E9CA66A2BE9F}" type="presParOf" srcId="{92C92A67-03D1-4888-AEC7-0EE42C96AA26}" destId="{8299CC5F-0368-4B8F-9D48-5E97BF8A1770}" srcOrd="3" destOrd="0" presId="urn:microsoft.com/office/officeart/2005/8/layout/chevron1"/>
    <dgm:cxn modelId="{94487433-E46C-4DFD-ABAC-588B362015DC}" type="presParOf" srcId="{92C92A67-03D1-4888-AEC7-0EE42C96AA26}" destId="{A71C3E26-9794-402D-8825-4879B7D5474D}" srcOrd="4" destOrd="0" presId="urn:microsoft.com/office/officeart/2005/8/layout/chevron1"/>
    <dgm:cxn modelId="{1B5A72FD-FDAD-4387-9A85-7718707A036C}" type="presParOf" srcId="{92C92A67-03D1-4888-AEC7-0EE42C96AA26}" destId="{2A8112F8-F85F-4133-98E8-1534844C0CA7}" srcOrd="5" destOrd="0" presId="urn:microsoft.com/office/officeart/2005/8/layout/chevron1"/>
    <dgm:cxn modelId="{3F1ACE6A-8810-45B7-A3C4-3E30EA8F10CD}" type="presParOf" srcId="{92C92A67-03D1-4888-AEC7-0EE42C96AA26}" destId="{45A203D8-3A5C-41E8-9398-34A1EB2FC98C}" srcOrd="6" destOrd="0" presId="urn:microsoft.com/office/officeart/2005/8/layout/chevron1"/>
    <dgm:cxn modelId="{C43293F8-A49A-4F63-BCB0-0C10B9D9EFE2}" type="presParOf" srcId="{92C92A67-03D1-4888-AEC7-0EE42C96AA26}" destId="{74EEB6F3-3E27-4FCC-A1F3-12A26A1E0CF7}" srcOrd="7" destOrd="0" presId="urn:microsoft.com/office/officeart/2005/8/layout/chevron1"/>
    <dgm:cxn modelId="{B4939D3E-63A6-4FF2-B228-1344BFFBA31B}" type="presParOf" srcId="{92C92A67-03D1-4888-AEC7-0EE42C96AA26}" destId="{F44E59EB-0EA6-4A8A-BBBD-877B00B6C500}"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B6D0F9-CCD4-4C5A-9E5F-4872ACAD7AB3}" type="doc">
      <dgm:prSet loTypeId="urn:microsoft.com/office/officeart/2005/8/layout/chevron1" loCatId="process" qsTypeId="urn:microsoft.com/office/officeart/2005/8/quickstyle/simple1" qsCatId="simple" csTypeId="urn:microsoft.com/office/officeart/2005/8/colors/accent1_2" csCatId="accent1" phldr="1"/>
      <dgm:spPr/>
    </dgm:pt>
    <dgm:pt modelId="{93113E71-D813-4807-B21B-37D63B6D495D}">
      <dgm:prSet phldrT="[Text]"/>
      <dgm:spPr/>
      <dgm:t>
        <a:bodyPr/>
        <a:lstStyle/>
        <a:p>
          <a:r>
            <a:rPr lang="en-US" b="1" dirty="0">
              <a:solidFill>
                <a:schemeClr val="tx1"/>
              </a:solidFill>
            </a:rPr>
            <a:t>Coal mining </a:t>
          </a:r>
        </a:p>
      </dgm:t>
    </dgm:pt>
    <dgm:pt modelId="{55800BFC-2D8A-47D4-8F30-48055045892F}" type="parTrans" cxnId="{E5F6F685-3356-46A4-9F63-EDEF799FFA49}">
      <dgm:prSet/>
      <dgm:spPr/>
      <dgm:t>
        <a:bodyPr/>
        <a:lstStyle/>
        <a:p>
          <a:endParaRPr lang="en-US" b="1">
            <a:solidFill>
              <a:schemeClr val="tx1"/>
            </a:solidFill>
          </a:endParaRPr>
        </a:p>
      </dgm:t>
    </dgm:pt>
    <dgm:pt modelId="{3AE86ADD-A2C9-4BC1-84E9-6D9691DFA536}" type="sibTrans" cxnId="{E5F6F685-3356-46A4-9F63-EDEF799FFA49}">
      <dgm:prSet/>
      <dgm:spPr/>
      <dgm:t>
        <a:bodyPr/>
        <a:lstStyle/>
        <a:p>
          <a:endParaRPr lang="en-US" b="1">
            <a:solidFill>
              <a:schemeClr val="tx1"/>
            </a:solidFill>
          </a:endParaRPr>
        </a:p>
      </dgm:t>
    </dgm:pt>
    <dgm:pt modelId="{0E0EF239-E11B-4F82-95DA-DBD2E9BFC5E0}">
      <dgm:prSet phldrT="[Text]"/>
      <dgm:spPr/>
      <dgm:t>
        <a:bodyPr/>
        <a:lstStyle/>
        <a:p>
          <a:r>
            <a:rPr lang="en-US" b="1" dirty="0">
              <a:solidFill>
                <a:schemeClr val="tx1"/>
              </a:solidFill>
            </a:rPr>
            <a:t>Coal preparation</a:t>
          </a:r>
        </a:p>
      </dgm:t>
    </dgm:pt>
    <dgm:pt modelId="{07254698-74DC-4FE6-AB6F-4FD51E20E0FE}" type="parTrans" cxnId="{A3D28D77-5E1D-4F88-B18B-A3377172100F}">
      <dgm:prSet/>
      <dgm:spPr/>
      <dgm:t>
        <a:bodyPr/>
        <a:lstStyle/>
        <a:p>
          <a:endParaRPr lang="en-US" b="1">
            <a:solidFill>
              <a:schemeClr val="tx1"/>
            </a:solidFill>
          </a:endParaRPr>
        </a:p>
      </dgm:t>
    </dgm:pt>
    <dgm:pt modelId="{7D27B022-F67A-4E40-ADDC-AA5BCE0ACB2A}" type="sibTrans" cxnId="{A3D28D77-5E1D-4F88-B18B-A3377172100F}">
      <dgm:prSet/>
      <dgm:spPr/>
      <dgm:t>
        <a:bodyPr/>
        <a:lstStyle/>
        <a:p>
          <a:endParaRPr lang="en-US" b="1">
            <a:solidFill>
              <a:schemeClr val="tx1"/>
            </a:solidFill>
          </a:endParaRPr>
        </a:p>
      </dgm:t>
    </dgm:pt>
    <dgm:pt modelId="{75CBF01B-A09E-453A-8535-F910C36DB54F}">
      <dgm:prSet phldrT="[Text]"/>
      <dgm:spPr/>
      <dgm:t>
        <a:bodyPr/>
        <a:lstStyle/>
        <a:p>
          <a:r>
            <a:rPr lang="en-US" b="1" dirty="0">
              <a:solidFill>
                <a:schemeClr val="tx1"/>
              </a:solidFill>
            </a:rPr>
            <a:t>Coal transportation</a:t>
          </a:r>
        </a:p>
      </dgm:t>
    </dgm:pt>
    <dgm:pt modelId="{469376A9-EB5C-481B-9DB5-DE04267A9C83}" type="parTrans" cxnId="{EA3FCE82-859F-4FC8-A046-3C7A78D318C1}">
      <dgm:prSet/>
      <dgm:spPr/>
      <dgm:t>
        <a:bodyPr/>
        <a:lstStyle/>
        <a:p>
          <a:endParaRPr lang="en-US" b="1">
            <a:solidFill>
              <a:schemeClr val="tx1"/>
            </a:solidFill>
          </a:endParaRPr>
        </a:p>
      </dgm:t>
    </dgm:pt>
    <dgm:pt modelId="{892EDB50-46D9-4B2E-8DE6-39066FBD609E}" type="sibTrans" cxnId="{EA3FCE82-859F-4FC8-A046-3C7A78D318C1}">
      <dgm:prSet/>
      <dgm:spPr/>
      <dgm:t>
        <a:bodyPr/>
        <a:lstStyle/>
        <a:p>
          <a:endParaRPr lang="en-US" b="1">
            <a:solidFill>
              <a:schemeClr val="tx1"/>
            </a:solidFill>
          </a:endParaRPr>
        </a:p>
      </dgm:t>
    </dgm:pt>
    <dgm:pt modelId="{E6C8E903-4528-4DDF-AD26-EE245F358AFE}">
      <dgm:prSet phldrT="[Text]"/>
      <dgm:spPr/>
      <dgm:t>
        <a:bodyPr/>
        <a:lstStyle/>
        <a:p>
          <a:r>
            <a:rPr lang="en-US" b="1" dirty="0">
              <a:solidFill>
                <a:schemeClr val="tx1"/>
              </a:solidFill>
            </a:rPr>
            <a:t>Power plant technology </a:t>
          </a:r>
        </a:p>
      </dgm:t>
    </dgm:pt>
    <dgm:pt modelId="{90546393-8BCF-439F-A80F-0854FF7B5EA8}" type="parTrans" cxnId="{30CAF9AC-C134-462E-9BB4-66CB4D561A63}">
      <dgm:prSet/>
      <dgm:spPr/>
      <dgm:t>
        <a:bodyPr/>
        <a:lstStyle/>
        <a:p>
          <a:endParaRPr lang="en-US" b="1">
            <a:solidFill>
              <a:schemeClr val="tx1"/>
            </a:solidFill>
          </a:endParaRPr>
        </a:p>
      </dgm:t>
    </dgm:pt>
    <dgm:pt modelId="{B076B4A9-7063-4368-8B0A-977AE5FC82F3}" type="sibTrans" cxnId="{30CAF9AC-C134-462E-9BB4-66CB4D561A63}">
      <dgm:prSet/>
      <dgm:spPr/>
      <dgm:t>
        <a:bodyPr/>
        <a:lstStyle/>
        <a:p>
          <a:endParaRPr lang="en-US" b="1">
            <a:solidFill>
              <a:schemeClr val="tx1"/>
            </a:solidFill>
          </a:endParaRPr>
        </a:p>
      </dgm:t>
    </dgm:pt>
    <dgm:pt modelId="{3D556BA7-59C6-4BC1-971F-970659612FE6}">
      <dgm:prSet phldrT="[Text]"/>
      <dgm:spPr/>
      <dgm:t>
        <a:bodyPr/>
        <a:lstStyle/>
        <a:p>
          <a:r>
            <a:rPr lang="en-US" b="1" dirty="0">
              <a:solidFill>
                <a:schemeClr val="tx1"/>
              </a:solidFill>
            </a:rPr>
            <a:t>Cooling system </a:t>
          </a:r>
        </a:p>
      </dgm:t>
    </dgm:pt>
    <dgm:pt modelId="{58E7E0C8-83D3-498C-BED6-22EE0650BD0E}" type="parTrans" cxnId="{F69DDA74-D2C9-48C4-814B-FBECECD1C89E}">
      <dgm:prSet/>
      <dgm:spPr/>
      <dgm:t>
        <a:bodyPr/>
        <a:lstStyle/>
        <a:p>
          <a:endParaRPr lang="en-US" b="1">
            <a:solidFill>
              <a:schemeClr val="tx1"/>
            </a:solidFill>
          </a:endParaRPr>
        </a:p>
      </dgm:t>
    </dgm:pt>
    <dgm:pt modelId="{263B8C5D-B43E-49D1-B6BC-9732CEA1480D}" type="sibTrans" cxnId="{F69DDA74-D2C9-48C4-814B-FBECECD1C89E}">
      <dgm:prSet/>
      <dgm:spPr/>
      <dgm:t>
        <a:bodyPr/>
        <a:lstStyle/>
        <a:p>
          <a:endParaRPr lang="en-US" b="1">
            <a:solidFill>
              <a:schemeClr val="tx1"/>
            </a:solidFill>
          </a:endParaRPr>
        </a:p>
      </dgm:t>
    </dgm:pt>
    <dgm:pt modelId="{3AC7DF26-F512-48E2-8C3C-9DC83ED3657A}">
      <dgm:prSet phldrT="[Text]"/>
      <dgm:spPr/>
      <dgm:t>
        <a:bodyPr/>
        <a:lstStyle/>
        <a:p>
          <a:r>
            <a:rPr lang="en-US" b="1" dirty="0">
              <a:solidFill>
                <a:schemeClr val="tx1"/>
              </a:solidFill>
            </a:rPr>
            <a:t>Other operation</a:t>
          </a:r>
        </a:p>
      </dgm:t>
    </dgm:pt>
    <dgm:pt modelId="{3C3AE182-59D5-42DC-A7FF-02AE3AB5EE1F}" type="parTrans" cxnId="{A5AC8158-6036-4059-A1DF-46B66B7E831E}">
      <dgm:prSet/>
      <dgm:spPr/>
      <dgm:t>
        <a:bodyPr/>
        <a:lstStyle/>
        <a:p>
          <a:endParaRPr lang="en-US" b="1">
            <a:solidFill>
              <a:schemeClr val="tx1"/>
            </a:solidFill>
          </a:endParaRPr>
        </a:p>
      </dgm:t>
    </dgm:pt>
    <dgm:pt modelId="{D04A1FC5-DE15-4E62-9CFF-B16BC53DF14A}" type="sibTrans" cxnId="{A5AC8158-6036-4059-A1DF-46B66B7E831E}">
      <dgm:prSet/>
      <dgm:spPr/>
      <dgm:t>
        <a:bodyPr/>
        <a:lstStyle/>
        <a:p>
          <a:endParaRPr lang="en-US" b="1">
            <a:solidFill>
              <a:schemeClr val="tx1"/>
            </a:solidFill>
          </a:endParaRPr>
        </a:p>
      </dgm:t>
    </dgm:pt>
    <dgm:pt modelId="{92C92A67-03D1-4888-AEC7-0EE42C96AA26}" type="pres">
      <dgm:prSet presAssocID="{CCB6D0F9-CCD4-4C5A-9E5F-4872ACAD7AB3}" presName="Name0" presStyleCnt="0">
        <dgm:presLayoutVars>
          <dgm:dir/>
          <dgm:animLvl val="lvl"/>
          <dgm:resizeHandles val="exact"/>
        </dgm:presLayoutVars>
      </dgm:prSet>
      <dgm:spPr/>
    </dgm:pt>
    <dgm:pt modelId="{BAB549FE-56C2-436D-B12D-D92D1C277782}" type="pres">
      <dgm:prSet presAssocID="{93113E71-D813-4807-B21B-37D63B6D495D}" presName="parTxOnly" presStyleLbl="node1" presStyleIdx="0" presStyleCnt="6" custLinFactNeighborX="30210" custLinFactNeighborY="-1597">
        <dgm:presLayoutVars>
          <dgm:chMax val="0"/>
          <dgm:chPref val="0"/>
          <dgm:bulletEnabled val="1"/>
        </dgm:presLayoutVars>
      </dgm:prSet>
      <dgm:spPr/>
    </dgm:pt>
    <dgm:pt modelId="{B9A5E299-EDC2-41FD-9E0F-E3A1879EF6F6}" type="pres">
      <dgm:prSet presAssocID="{3AE86ADD-A2C9-4BC1-84E9-6D9691DFA536}" presName="parTxOnlySpace" presStyleCnt="0"/>
      <dgm:spPr/>
    </dgm:pt>
    <dgm:pt modelId="{4E088C8F-50FA-4065-83B5-79B7F03D6F8F}" type="pres">
      <dgm:prSet presAssocID="{0E0EF239-E11B-4F82-95DA-DBD2E9BFC5E0}" presName="parTxOnly" presStyleLbl="node1" presStyleIdx="1" presStyleCnt="6">
        <dgm:presLayoutVars>
          <dgm:chMax val="0"/>
          <dgm:chPref val="0"/>
          <dgm:bulletEnabled val="1"/>
        </dgm:presLayoutVars>
      </dgm:prSet>
      <dgm:spPr/>
    </dgm:pt>
    <dgm:pt modelId="{8299CC5F-0368-4B8F-9D48-5E97BF8A1770}" type="pres">
      <dgm:prSet presAssocID="{7D27B022-F67A-4E40-ADDC-AA5BCE0ACB2A}" presName="parTxOnlySpace" presStyleCnt="0"/>
      <dgm:spPr/>
    </dgm:pt>
    <dgm:pt modelId="{A71C3E26-9794-402D-8825-4879B7D5474D}" type="pres">
      <dgm:prSet presAssocID="{75CBF01B-A09E-453A-8535-F910C36DB54F}" presName="parTxOnly" presStyleLbl="node1" presStyleIdx="2" presStyleCnt="6">
        <dgm:presLayoutVars>
          <dgm:chMax val="0"/>
          <dgm:chPref val="0"/>
          <dgm:bulletEnabled val="1"/>
        </dgm:presLayoutVars>
      </dgm:prSet>
      <dgm:spPr/>
    </dgm:pt>
    <dgm:pt modelId="{2A8112F8-F85F-4133-98E8-1534844C0CA7}" type="pres">
      <dgm:prSet presAssocID="{892EDB50-46D9-4B2E-8DE6-39066FBD609E}" presName="parTxOnlySpace" presStyleCnt="0"/>
      <dgm:spPr/>
    </dgm:pt>
    <dgm:pt modelId="{45A203D8-3A5C-41E8-9398-34A1EB2FC98C}" type="pres">
      <dgm:prSet presAssocID="{E6C8E903-4528-4DDF-AD26-EE245F358AFE}" presName="parTxOnly" presStyleLbl="node1" presStyleIdx="3" presStyleCnt="6">
        <dgm:presLayoutVars>
          <dgm:chMax val="0"/>
          <dgm:chPref val="0"/>
          <dgm:bulletEnabled val="1"/>
        </dgm:presLayoutVars>
      </dgm:prSet>
      <dgm:spPr/>
    </dgm:pt>
    <dgm:pt modelId="{74EEB6F3-3E27-4FCC-A1F3-12A26A1E0CF7}" type="pres">
      <dgm:prSet presAssocID="{B076B4A9-7063-4368-8B0A-977AE5FC82F3}" presName="parTxOnlySpace" presStyleCnt="0"/>
      <dgm:spPr/>
    </dgm:pt>
    <dgm:pt modelId="{F44E59EB-0EA6-4A8A-BBBD-877B00B6C500}" type="pres">
      <dgm:prSet presAssocID="{3D556BA7-59C6-4BC1-971F-970659612FE6}" presName="parTxOnly" presStyleLbl="node1" presStyleIdx="4" presStyleCnt="6">
        <dgm:presLayoutVars>
          <dgm:chMax val="0"/>
          <dgm:chPref val="0"/>
          <dgm:bulletEnabled val="1"/>
        </dgm:presLayoutVars>
      </dgm:prSet>
      <dgm:spPr/>
    </dgm:pt>
    <dgm:pt modelId="{90B9E98A-664C-4880-97B2-F323EA69D45C}" type="pres">
      <dgm:prSet presAssocID="{263B8C5D-B43E-49D1-B6BC-9732CEA1480D}" presName="parTxOnlySpace" presStyleCnt="0"/>
      <dgm:spPr/>
    </dgm:pt>
    <dgm:pt modelId="{DF903FE8-0565-4384-B814-27B24D9D1731}" type="pres">
      <dgm:prSet presAssocID="{3AC7DF26-F512-48E2-8C3C-9DC83ED3657A}" presName="parTxOnly" presStyleLbl="node1" presStyleIdx="5" presStyleCnt="6">
        <dgm:presLayoutVars>
          <dgm:chMax val="0"/>
          <dgm:chPref val="0"/>
          <dgm:bulletEnabled val="1"/>
        </dgm:presLayoutVars>
      </dgm:prSet>
      <dgm:spPr/>
    </dgm:pt>
  </dgm:ptLst>
  <dgm:cxnLst>
    <dgm:cxn modelId="{3973851E-AD58-4503-AB76-CFFF27BDE108}" type="presOf" srcId="{E6C8E903-4528-4DDF-AD26-EE245F358AFE}" destId="{45A203D8-3A5C-41E8-9398-34A1EB2FC98C}" srcOrd="0" destOrd="0" presId="urn:microsoft.com/office/officeart/2005/8/layout/chevron1"/>
    <dgm:cxn modelId="{7034D760-D913-47A3-8F4A-379EB5F48153}" type="presOf" srcId="{3AC7DF26-F512-48E2-8C3C-9DC83ED3657A}" destId="{DF903FE8-0565-4384-B814-27B24D9D1731}" srcOrd="0" destOrd="0" presId="urn:microsoft.com/office/officeart/2005/8/layout/chevron1"/>
    <dgm:cxn modelId="{A50EAB73-E2B0-4269-AE14-E463E7881022}" type="presOf" srcId="{75CBF01B-A09E-453A-8535-F910C36DB54F}" destId="{A71C3E26-9794-402D-8825-4879B7D5474D}" srcOrd="0" destOrd="0" presId="urn:microsoft.com/office/officeart/2005/8/layout/chevron1"/>
    <dgm:cxn modelId="{F69DDA74-D2C9-48C4-814B-FBECECD1C89E}" srcId="{CCB6D0F9-CCD4-4C5A-9E5F-4872ACAD7AB3}" destId="{3D556BA7-59C6-4BC1-971F-970659612FE6}" srcOrd="4" destOrd="0" parTransId="{58E7E0C8-83D3-498C-BED6-22EE0650BD0E}" sibTransId="{263B8C5D-B43E-49D1-B6BC-9732CEA1480D}"/>
    <dgm:cxn modelId="{A3D28D77-5E1D-4F88-B18B-A3377172100F}" srcId="{CCB6D0F9-CCD4-4C5A-9E5F-4872ACAD7AB3}" destId="{0E0EF239-E11B-4F82-95DA-DBD2E9BFC5E0}" srcOrd="1" destOrd="0" parTransId="{07254698-74DC-4FE6-AB6F-4FD51E20E0FE}" sibTransId="{7D27B022-F67A-4E40-ADDC-AA5BCE0ACB2A}"/>
    <dgm:cxn modelId="{A5AC8158-6036-4059-A1DF-46B66B7E831E}" srcId="{CCB6D0F9-CCD4-4C5A-9E5F-4872ACAD7AB3}" destId="{3AC7DF26-F512-48E2-8C3C-9DC83ED3657A}" srcOrd="5" destOrd="0" parTransId="{3C3AE182-59D5-42DC-A7FF-02AE3AB5EE1F}" sibTransId="{D04A1FC5-DE15-4E62-9CFF-B16BC53DF14A}"/>
    <dgm:cxn modelId="{EA3FCE82-859F-4FC8-A046-3C7A78D318C1}" srcId="{CCB6D0F9-CCD4-4C5A-9E5F-4872ACAD7AB3}" destId="{75CBF01B-A09E-453A-8535-F910C36DB54F}" srcOrd="2" destOrd="0" parTransId="{469376A9-EB5C-481B-9DB5-DE04267A9C83}" sibTransId="{892EDB50-46D9-4B2E-8DE6-39066FBD609E}"/>
    <dgm:cxn modelId="{E5F6F685-3356-46A4-9F63-EDEF799FFA49}" srcId="{CCB6D0F9-CCD4-4C5A-9E5F-4872ACAD7AB3}" destId="{93113E71-D813-4807-B21B-37D63B6D495D}" srcOrd="0" destOrd="0" parTransId="{55800BFC-2D8A-47D4-8F30-48055045892F}" sibTransId="{3AE86ADD-A2C9-4BC1-84E9-6D9691DFA536}"/>
    <dgm:cxn modelId="{68A91F9A-E4D1-4DC8-A46F-688E8975B139}" type="presOf" srcId="{0E0EF239-E11B-4F82-95DA-DBD2E9BFC5E0}" destId="{4E088C8F-50FA-4065-83B5-79B7F03D6F8F}" srcOrd="0" destOrd="0" presId="urn:microsoft.com/office/officeart/2005/8/layout/chevron1"/>
    <dgm:cxn modelId="{1988CE9F-C6BE-4FEC-A16B-CAF526639634}" type="presOf" srcId="{CCB6D0F9-CCD4-4C5A-9E5F-4872ACAD7AB3}" destId="{92C92A67-03D1-4888-AEC7-0EE42C96AA26}" srcOrd="0" destOrd="0" presId="urn:microsoft.com/office/officeart/2005/8/layout/chevron1"/>
    <dgm:cxn modelId="{AECADFA3-EC04-4C41-BDD6-6DC635376426}" type="presOf" srcId="{3D556BA7-59C6-4BC1-971F-970659612FE6}" destId="{F44E59EB-0EA6-4A8A-BBBD-877B00B6C500}" srcOrd="0" destOrd="0" presId="urn:microsoft.com/office/officeart/2005/8/layout/chevron1"/>
    <dgm:cxn modelId="{8E3CC7A6-1B7B-4F1A-8915-00A101F69532}" type="presOf" srcId="{93113E71-D813-4807-B21B-37D63B6D495D}" destId="{BAB549FE-56C2-436D-B12D-D92D1C277782}" srcOrd="0" destOrd="0" presId="urn:microsoft.com/office/officeart/2005/8/layout/chevron1"/>
    <dgm:cxn modelId="{30CAF9AC-C134-462E-9BB4-66CB4D561A63}" srcId="{CCB6D0F9-CCD4-4C5A-9E5F-4872ACAD7AB3}" destId="{E6C8E903-4528-4DDF-AD26-EE245F358AFE}" srcOrd="3" destOrd="0" parTransId="{90546393-8BCF-439F-A80F-0854FF7B5EA8}" sibTransId="{B076B4A9-7063-4368-8B0A-977AE5FC82F3}"/>
    <dgm:cxn modelId="{CC46D91D-35F8-419B-8D7E-03C96D8E5BBE}" type="presParOf" srcId="{92C92A67-03D1-4888-AEC7-0EE42C96AA26}" destId="{BAB549FE-56C2-436D-B12D-D92D1C277782}" srcOrd="0" destOrd="0" presId="urn:microsoft.com/office/officeart/2005/8/layout/chevron1"/>
    <dgm:cxn modelId="{CC483E22-1AAE-4BED-82FB-12FAE7EE9338}" type="presParOf" srcId="{92C92A67-03D1-4888-AEC7-0EE42C96AA26}" destId="{B9A5E299-EDC2-41FD-9E0F-E3A1879EF6F6}" srcOrd="1" destOrd="0" presId="urn:microsoft.com/office/officeart/2005/8/layout/chevron1"/>
    <dgm:cxn modelId="{6F6CF32C-872B-456E-B4A5-F0BB6B673013}" type="presParOf" srcId="{92C92A67-03D1-4888-AEC7-0EE42C96AA26}" destId="{4E088C8F-50FA-4065-83B5-79B7F03D6F8F}" srcOrd="2" destOrd="0" presId="urn:microsoft.com/office/officeart/2005/8/layout/chevron1"/>
    <dgm:cxn modelId="{B3CACB00-F81D-4A32-AACC-E9CA66A2BE9F}" type="presParOf" srcId="{92C92A67-03D1-4888-AEC7-0EE42C96AA26}" destId="{8299CC5F-0368-4B8F-9D48-5E97BF8A1770}" srcOrd="3" destOrd="0" presId="urn:microsoft.com/office/officeart/2005/8/layout/chevron1"/>
    <dgm:cxn modelId="{94487433-E46C-4DFD-ABAC-588B362015DC}" type="presParOf" srcId="{92C92A67-03D1-4888-AEC7-0EE42C96AA26}" destId="{A71C3E26-9794-402D-8825-4879B7D5474D}" srcOrd="4" destOrd="0" presId="urn:microsoft.com/office/officeart/2005/8/layout/chevron1"/>
    <dgm:cxn modelId="{1B5A72FD-FDAD-4387-9A85-7718707A036C}" type="presParOf" srcId="{92C92A67-03D1-4888-AEC7-0EE42C96AA26}" destId="{2A8112F8-F85F-4133-98E8-1534844C0CA7}" srcOrd="5" destOrd="0" presId="urn:microsoft.com/office/officeart/2005/8/layout/chevron1"/>
    <dgm:cxn modelId="{3F1ACE6A-8810-45B7-A3C4-3E30EA8F10CD}" type="presParOf" srcId="{92C92A67-03D1-4888-AEC7-0EE42C96AA26}" destId="{45A203D8-3A5C-41E8-9398-34A1EB2FC98C}" srcOrd="6" destOrd="0" presId="urn:microsoft.com/office/officeart/2005/8/layout/chevron1"/>
    <dgm:cxn modelId="{C43293F8-A49A-4F63-BCB0-0C10B9D9EFE2}" type="presParOf" srcId="{92C92A67-03D1-4888-AEC7-0EE42C96AA26}" destId="{74EEB6F3-3E27-4FCC-A1F3-12A26A1E0CF7}" srcOrd="7" destOrd="0" presId="urn:microsoft.com/office/officeart/2005/8/layout/chevron1"/>
    <dgm:cxn modelId="{B4939D3E-63A6-4FF2-B228-1344BFFBA31B}" type="presParOf" srcId="{92C92A67-03D1-4888-AEC7-0EE42C96AA26}" destId="{F44E59EB-0EA6-4A8A-BBBD-877B00B6C500}" srcOrd="8" destOrd="0" presId="urn:microsoft.com/office/officeart/2005/8/layout/chevron1"/>
    <dgm:cxn modelId="{4D885396-D642-4FA9-98E1-E23B77E0AE74}" type="presParOf" srcId="{92C92A67-03D1-4888-AEC7-0EE42C96AA26}" destId="{90B9E98A-664C-4880-97B2-F323EA69D45C}" srcOrd="9" destOrd="0" presId="urn:microsoft.com/office/officeart/2005/8/layout/chevron1"/>
    <dgm:cxn modelId="{48605579-6970-401B-B542-6077CBAE7187}" type="presParOf" srcId="{92C92A67-03D1-4888-AEC7-0EE42C96AA26}" destId="{DF903FE8-0565-4384-B814-27B24D9D1731}"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4AED35-E5C3-47BE-89EA-F4318D6660A3}" type="doc">
      <dgm:prSet loTypeId="urn:microsoft.com/office/officeart/2005/8/layout/chevron1" loCatId="process" qsTypeId="urn:microsoft.com/office/officeart/2005/8/quickstyle/simple1" qsCatId="simple" csTypeId="urn:microsoft.com/office/officeart/2005/8/colors/accent1_2" csCatId="accent1" phldr="1"/>
      <dgm:spPr/>
    </dgm:pt>
    <dgm:pt modelId="{48C9F1B8-A425-48C3-9503-D525E15F5CFF}">
      <dgm:prSet phldrT="[Text]" custT="1"/>
      <dgm:spPr/>
      <dgm:t>
        <a:bodyPr/>
        <a:lstStyle/>
        <a:p>
          <a:r>
            <a:rPr lang="en-CA" sz="1600" b="1" dirty="0"/>
            <a:t>Process Modelling</a:t>
          </a:r>
        </a:p>
      </dgm:t>
    </dgm:pt>
    <dgm:pt modelId="{211BBF95-A10A-44A6-A04B-A1C422047B27}" type="parTrans" cxnId="{EFC1E0A4-5E20-4B0C-9329-2FA4855CEF5C}">
      <dgm:prSet/>
      <dgm:spPr/>
      <dgm:t>
        <a:bodyPr/>
        <a:lstStyle/>
        <a:p>
          <a:endParaRPr lang="en-CA" sz="1400" b="1"/>
        </a:p>
      </dgm:t>
    </dgm:pt>
    <dgm:pt modelId="{3939D6CF-B4F6-4812-B864-4C3291E0F34B}" type="sibTrans" cxnId="{EFC1E0A4-5E20-4B0C-9329-2FA4855CEF5C}">
      <dgm:prSet/>
      <dgm:spPr/>
      <dgm:t>
        <a:bodyPr/>
        <a:lstStyle/>
        <a:p>
          <a:endParaRPr lang="en-CA" sz="1400" b="1"/>
        </a:p>
      </dgm:t>
    </dgm:pt>
    <dgm:pt modelId="{2BC66B0B-F5D3-4704-8FC4-793ED332CE8E}">
      <dgm:prSet phldrT="[Text]" custT="1"/>
      <dgm:spPr/>
      <dgm:t>
        <a:bodyPr/>
        <a:lstStyle/>
        <a:p>
          <a:r>
            <a:rPr lang="en-CA" sz="1600" b="1" dirty="0"/>
            <a:t>Environmental Assessment/</a:t>
          </a:r>
        </a:p>
        <a:p>
          <a:r>
            <a:rPr lang="en-CA" sz="1600" b="1" dirty="0"/>
            <a:t>Cost Estimation </a:t>
          </a:r>
        </a:p>
      </dgm:t>
    </dgm:pt>
    <dgm:pt modelId="{A1E674F3-588A-4EB4-9FCA-DE50E7C297F0}" type="parTrans" cxnId="{0A657559-D6A9-4F10-A5B5-CE843D63C621}">
      <dgm:prSet/>
      <dgm:spPr/>
      <dgm:t>
        <a:bodyPr/>
        <a:lstStyle/>
        <a:p>
          <a:endParaRPr lang="en-CA" sz="1400" b="1"/>
        </a:p>
      </dgm:t>
    </dgm:pt>
    <dgm:pt modelId="{083B1C41-B794-4CD4-AEF0-02E1235EEDFD}" type="sibTrans" cxnId="{0A657559-D6A9-4F10-A5B5-CE843D63C621}">
      <dgm:prSet/>
      <dgm:spPr/>
      <dgm:t>
        <a:bodyPr/>
        <a:lstStyle/>
        <a:p>
          <a:endParaRPr lang="en-CA" sz="1400" b="1"/>
        </a:p>
      </dgm:t>
    </dgm:pt>
    <dgm:pt modelId="{58A6FF77-82DD-4E18-8CEC-C0E48C3D4F15}">
      <dgm:prSet phldrT="[Text]" custT="1"/>
      <dgm:spPr>
        <a:solidFill>
          <a:srgbClr val="0070C0"/>
        </a:solidFill>
      </dgm:spPr>
      <dgm:t>
        <a:bodyPr/>
        <a:lstStyle/>
        <a:p>
          <a:r>
            <a:rPr lang="en-CA" sz="1600" b="1" dirty="0"/>
            <a:t>Energy/Water Modelling</a:t>
          </a:r>
        </a:p>
      </dgm:t>
    </dgm:pt>
    <dgm:pt modelId="{A83A88E3-756E-41F6-88AC-1F72834BF9A8}" type="parTrans" cxnId="{2061A2C6-87B0-41CC-B07C-CA087D6FE064}">
      <dgm:prSet/>
      <dgm:spPr/>
      <dgm:t>
        <a:bodyPr/>
        <a:lstStyle/>
        <a:p>
          <a:endParaRPr lang="en-CA" sz="1400" b="1"/>
        </a:p>
      </dgm:t>
    </dgm:pt>
    <dgm:pt modelId="{D5EE2453-D5B2-49A1-B2F4-F436F3731BCA}" type="sibTrans" cxnId="{2061A2C6-87B0-41CC-B07C-CA087D6FE064}">
      <dgm:prSet/>
      <dgm:spPr/>
      <dgm:t>
        <a:bodyPr/>
        <a:lstStyle/>
        <a:p>
          <a:endParaRPr lang="en-CA" sz="1400" b="1"/>
        </a:p>
      </dgm:t>
    </dgm:pt>
    <dgm:pt modelId="{769BE3DF-C930-4CE9-8FA3-4AF51915D11A}">
      <dgm:prSet phldrT="[Text]" custT="1"/>
      <dgm:spPr>
        <a:solidFill>
          <a:srgbClr val="7030A0"/>
        </a:solidFill>
      </dgm:spPr>
      <dgm:t>
        <a:bodyPr/>
        <a:lstStyle/>
        <a:p>
          <a:r>
            <a:rPr lang="en-CA" sz="1600" b="1" dirty="0"/>
            <a:t>Outputs</a:t>
          </a:r>
        </a:p>
      </dgm:t>
    </dgm:pt>
    <dgm:pt modelId="{0A93204D-AA3B-479D-8107-E88E410244CB}" type="parTrans" cxnId="{8BE739B6-C588-486E-AE4E-98575B84281D}">
      <dgm:prSet/>
      <dgm:spPr/>
      <dgm:t>
        <a:bodyPr/>
        <a:lstStyle/>
        <a:p>
          <a:endParaRPr lang="en-US"/>
        </a:p>
      </dgm:t>
    </dgm:pt>
    <dgm:pt modelId="{26C97816-35C0-4E93-8391-C53F6BDE5818}" type="sibTrans" cxnId="{8BE739B6-C588-486E-AE4E-98575B84281D}">
      <dgm:prSet/>
      <dgm:spPr/>
      <dgm:t>
        <a:bodyPr/>
        <a:lstStyle/>
        <a:p>
          <a:endParaRPr lang="en-US"/>
        </a:p>
      </dgm:t>
    </dgm:pt>
    <dgm:pt modelId="{F1E90C05-0837-465F-AC24-B37D2238490D}" type="pres">
      <dgm:prSet presAssocID="{5F4AED35-E5C3-47BE-89EA-F4318D6660A3}" presName="Name0" presStyleCnt="0">
        <dgm:presLayoutVars>
          <dgm:dir/>
          <dgm:animLvl val="lvl"/>
          <dgm:resizeHandles val="exact"/>
        </dgm:presLayoutVars>
      </dgm:prSet>
      <dgm:spPr/>
    </dgm:pt>
    <dgm:pt modelId="{3C7551D6-7CFD-44B4-96FC-50AAB877ED4F}" type="pres">
      <dgm:prSet presAssocID="{48C9F1B8-A425-48C3-9503-D525E15F5CFF}" presName="parTxOnly" presStyleLbl="node1" presStyleIdx="0" presStyleCnt="4">
        <dgm:presLayoutVars>
          <dgm:chMax val="0"/>
          <dgm:chPref val="0"/>
          <dgm:bulletEnabled val="1"/>
        </dgm:presLayoutVars>
      </dgm:prSet>
      <dgm:spPr/>
    </dgm:pt>
    <dgm:pt modelId="{CA490CAB-6283-4909-925C-84C5E2A1BFB7}" type="pres">
      <dgm:prSet presAssocID="{3939D6CF-B4F6-4812-B864-4C3291E0F34B}" presName="parTxOnlySpace" presStyleCnt="0"/>
      <dgm:spPr/>
    </dgm:pt>
    <dgm:pt modelId="{DF190426-45E9-4E67-8F92-F18DA40F649A}" type="pres">
      <dgm:prSet presAssocID="{2BC66B0B-F5D3-4704-8FC4-793ED332CE8E}" presName="parTxOnly" presStyleLbl="node1" presStyleIdx="1" presStyleCnt="4" custScaleX="110032">
        <dgm:presLayoutVars>
          <dgm:chMax val="0"/>
          <dgm:chPref val="0"/>
          <dgm:bulletEnabled val="1"/>
        </dgm:presLayoutVars>
      </dgm:prSet>
      <dgm:spPr/>
    </dgm:pt>
    <dgm:pt modelId="{66E745E3-0C26-4B16-9ADE-9C05272406A2}" type="pres">
      <dgm:prSet presAssocID="{083B1C41-B794-4CD4-AEF0-02E1235EEDFD}" presName="parTxOnlySpace" presStyleCnt="0"/>
      <dgm:spPr/>
    </dgm:pt>
    <dgm:pt modelId="{3B5607F8-12F4-42A5-935F-4BA1936FDE67}" type="pres">
      <dgm:prSet presAssocID="{58A6FF77-82DD-4E18-8CEC-C0E48C3D4F15}" presName="parTxOnly" presStyleLbl="node1" presStyleIdx="2" presStyleCnt="4">
        <dgm:presLayoutVars>
          <dgm:chMax val="0"/>
          <dgm:chPref val="0"/>
          <dgm:bulletEnabled val="1"/>
        </dgm:presLayoutVars>
      </dgm:prSet>
      <dgm:spPr/>
    </dgm:pt>
    <dgm:pt modelId="{DC5149EB-289A-4543-8301-534863B62DC5}" type="pres">
      <dgm:prSet presAssocID="{D5EE2453-D5B2-49A1-B2F4-F436F3731BCA}" presName="parTxOnlySpace" presStyleCnt="0"/>
      <dgm:spPr/>
    </dgm:pt>
    <dgm:pt modelId="{6E3E4800-63F0-43C0-894B-B90A0D821D4C}" type="pres">
      <dgm:prSet presAssocID="{769BE3DF-C930-4CE9-8FA3-4AF51915D11A}" presName="parTxOnly" presStyleLbl="node1" presStyleIdx="3" presStyleCnt="4">
        <dgm:presLayoutVars>
          <dgm:chMax val="0"/>
          <dgm:chPref val="0"/>
          <dgm:bulletEnabled val="1"/>
        </dgm:presLayoutVars>
      </dgm:prSet>
      <dgm:spPr/>
    </dgm:pt>
  </dgm:ptLst>
  <dgm:cxnLst>
    <dgm:cxn modelId="{68408303-2971-4FFF-AD09-5B7FE5D52BDC}" type="presOf" srcId="{58A6FF77-82DD-4E18-8CEC-C0E48C3D4F15}" destId="{3B5607F8-12F4-42A5-935F-4BA1936FDE67}" srcOrd="0" destOrd="0" presId="urn:microsoft.com/office/officeart/2005/8/layout/chevron1"/>
    <dgm:cxn modelId="{F36EF81B-5FF8-4D3C-8E33-4D89515B8799}" type="presOf" srcId="{48C9F1B8-A425-48C3-9503-D525E15F5CFF}" destId="{3C7551D6-7CFD-44B4-96FC-50AAB877ED4F}" srcOrd="0" destOrd="0" presId="urn:microsoft.com/office/officeart/2005/8/layout/chevron1"/>
    <dgm:cxn modelId="{3C88942C-6855-47E4-A9FD-3A1EF8FE7AB7}" type="presOf" srcId="{5F4AED35-E5C3-47BE-89EA-F4318D6660A3}" destId="{F1E90C05-0837-465F-AC24-B37D2238490D}" srcOrd="0" destOrd="0" presId="urn:microsoft.com/office/officeart/2005/8/layout/chevron1"/>
    <dgm:cxn modelId="{0A657559-D6A9-4F10-A5B5-CE843D63C621}" srcId="{5F4AED35-E5C3-47BE-89EA-F4318D6660A3}" destId="{2BC66B0B-F5D3-4704-8FC4-793ED332CE8E}" srcOrd="1" destOrd="0" parTransId="{A1E674F3-588A-4EB4-9FCA-DE50E7C297F0}" sibTransId="{083B1C41-B794-4CD4-AEF0-02E1235EEDFD}"/>
    <dgm:cxn modelId="{DD665B91-A43E-45AF-9D7F-E1C01431043F}" type="presOf" srcId="{769BE3DF-C930-4CE9-8FA3-4AF51915D11A}" destId="{6E3E4800-63F0-43C0-894B-B90A0D821D4C}" srcOrd="0" destOrd="0" presId="urn:microsoft.com/office/officeart/2005/8/layout/chevron1"/>
    <dgm:cxn modelId="{EFC1E0A4-5E20-4B0C-9329-2FA4855CEF5C}" srcId="{5F4AED35-E5C3-47BE-89EA-F4318D6660A3}" destId="{48C9F1B8-A425-48C3-9503-D525E15F5CFF}" srcOrd="0" destOrd="0" parTransId="{211BBF95-A10A-44A6-A04B-A1C422047B27}" sibTransId="{3939D6CF-B4F6-4812-B864-4C3291E0F34B}"/>
    <dgm:cxn modelId="{8BE739B6-C588-486E-AE4E-98575B84281D}" srcId="{5F4AED35-E5C3-47BE-89EA-F4318D6660A3}" destId="{769BE3DF-C930-4CE9-8FA3-4AF51915D11A}" srcOrd="3" destOrd="0" parTransId="{0A93204D-AA3B-479D-8107-E88E410244CB}" sibTransId="{26C97816-35C0-4E93-8391-C53F6BDE5818}"/>
    <dgm:cxn modelId="{2061A2C6-87B0-41CC-B07C-CA087D6FE064}" srcId="{5F4AED35-E5C3-47BE-89EA-F4318D6660A3}" destId="{58A6FF77-82DD-4E18-8CEC-C0E48C3D4F15}" srcOrd="2" destOrd="0" parTransId="{A83A88E3-756E-41F6-88AC-1F72834BF9A8}" sibTransId="{D5EE2453-D5B2-49A1-B2F4-F436F3731BCA}"/>
    <dgm:cxn modelId="{2EE7C3DB-1E79-4089-988A-DBFD581E30B7}" type="presOf" srcId="{2BC66B0B-F5D3-4704-8FC4-793ED332CE8E}" destId="{DF190426-45E9-4E67-8F92-F18DA40F649A}" srcOrd="0" destOrd="0" presId="urn:microsoft.com/office/officeart/2005/8/layout/chevron1"/>
    <dgm:cxn modelId="{5404F723-71D0-404E-A9D4-66D65BF9873C}" type="presParOf" srcId="{F1E90C05-0837-465F-AC24-B37D2238490D}" destId="{3C7551D6-7CFD-44B4-96FC-50AAB877ED4F}" srcOrd="0" destOrd="0" presId="urn:microsoft.com/office/officeart/2005/8/layout/chevron1"/>
    <dgm:cxn modelId="{87948362-445E-4D38-991C-E2C8C8C45F29}" type="presParOf" srcId="{F1E90C05-0837-465F-AC24-B37D2238490D}" destId="{CA490CAB-6283-4909-925C-84C5E2A1BFB7}" srcOrd="1" destOrd="0" presId="urn:microsoft.com/office/officeart/2005/8/layout/chevron1"/>
    <dgm:cxn modelId="{A32A16D6-6C44-4C13-8C5E-2560B7ECE6FC}" type="presParOf" srcId="{F1E90C05-0837-465F-AC24-B37D2238490D}" destId="{DF190426-45E9-4E67-8F92-F18DA40F649A}" srcOrd="2" destOrd="0" presId="urn:microsoft.com/office/officeart/2005/8/layout/chevron1"/>
    <dgm:cxn modelId="{3F0A61DC-8965-4320-AC2A-2D504C80E04C}" type="presParOf" srcId="{F1E90C05-0837-465F-AC24-B37D2238490D}" destId="{66E745E3-0C26-4B16-9ADE-9C05272406A2}" srcOrd="3" destOrd="0" presId="urn:microsoft.com/office/officeart/2005/8/layout/chevron1"/>
    <dgm:cxn modelId="{6DE50011-AAC8-4802-90F7-BEA6E3949575}" type="presParOf" srcId="{F1E90C05-0837-465F-AC24-B37D2238490D}" destId="{3B5607F8-12F4-42A5-935F-4BA1936FDE67}" srcOrd="4" destOrd="0" presId="urn:microsoft.com/office/officeart/2005/8/layout/chevron1"/>
    <dgm:cxn modelId="{74105E17-7AC1-4DCD-9A09-6EE8D52659F5}" type="presParOf" srcId="{F1E90C05-0837-465F-AC24-B37D2238490D}" destId="{DC5149EB-289A-4543-8301-534863B62DC5}" srcOrd="5" destOrd="0" presId="urn:microsoft.com/office/officeart/2005/8/layout/chevron1"/>
    <dgm:cxn modelId="{664A1249-6BCB-4423-ABB9-70599A4B88B4}" type="presParOf" srcId="{F1E90C05-0837-465F-AC24-B37D2238490D}" destId="{6E3E4800-63F0-43C0-894B-B90A0D821D4C}"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8BCEC4-57A5-4778-8A96-05211BA65C46}"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8874099E-4A8E-4877-B24E-445287AE233E}">
      <dgm:prSet/>
      <dgm:spPr/>
      <dgm:t>
        <a:bodyPr/>
        <a:lstStyle/>
        <a:p>
          <a:pPr rtl="0"/>
          <a:r>
            <a:rPr lang="en-CA" dirty="0"/>
            <a:t>Graphical user interface (GUI)</a:t>
          </a:r>
        </a:p>
      </dgm:t>
    </dgm:pt>
    <dgm:pt modelId="{6304B98C-2934-4078-A5CE-7B0F60755B12}" type="parTrans" cxnId="{2AFCEFA2-F875-4A9B-80AC-51552DE5B2A3}">
      <dgm:prSet/>
      <dgm:spPr/>
      <dgm:t>
        <a:bodyPr/>
        <a:lstStyle/>
        <a:p>
          <a:endParaRPr lang="en-US"/>
        </a:p>
      </dgm:t>
    </dgm:pt>
    <dgm:pt modelId="{B34775D3-E466-41F0-92E1-697BCC6C8E41}" type="sibTrans" cxnId="{2AFCEFA2-F875-4A9B-80AC-51552DE5B2A3}">
      <dgm:prSet/>
      <dgm:spPr/>
      <dgm:t>
        <a:bodyPr/>
        <a:lstStyle/>
        <a:p>
          <a:endParaRPr lang="en-US"/>
        </a:p>
      </dgm:t>
    </dgm:pt>
    <dgm:pt modelId="{0712366D-EB40-4D91-8DD6-3E97BDF7AE4A}">
      <dgm:prSet/>
      <dgm:spPr/>
      <dgm:t>
        <a:bodyPr/>
        <a:lstStyle/>
        <a:p>
          <a:pPr rtl="0"/>
          <a:r>
            <a:rPr lang="en-CA"/>
            <a:t>Geographical information system (GIS)</a:t>
          </a:r>
        </a:p>
      </dgm:t>
    </dgm:pt>
    <dgm:pt modelId="{BAE5DF3B-E5FA-4C84-ADAE-5F40A42119B4}" type="parTrans" cxnId="{723013BE-4993-413F-A4CF-40F991004DD0}">
      <dgm:prSet/>
      <dgm:spPr/>
      <dgm:t>
        <a:bodyPr/>
        <a:lstStyle/>
        <a:p>
          <a:endParaRPr lang="en-US"/>
        </a:p>
      </dgm:t>
    </dgm:pt>
    <dgm:pt modelId="{509AD507-EFEE-432E-9F67-089C50873031}" type="sibTrans" cxnId="{723013BE-4993-413F-A4CF-40F991004DD0}">
      <dgm:prSet/>
      <dgm:spPr/>
      <dgm:t>
        <a:bodyPr/>
        <a:lstStyle/>
        <a:p>
          <a:endParaRPr lang="en-US"/>
        </a:p>
      </dgm:t>
    </dgm:pt>
    <dgm:pt modelId="{75870260-89AE-44CA-93BA-E4D251FC6267}">
      <dgm:prSet/>
      <dgm:spPr/>
      <dgm:t>
        <a:bodyPr/>
        <a:lstStyle/>
        <a:p>
          <a:pPr rtl="0"/>
          <a:r>
            <a:rPr lang="en-CA"/>
            <a:t>Water supply sources</a:t>
          </a:r>
        </a:p>
      </dgm:t>
    </dgm:pt>
    <dgm:pt modelId="{313A87B1-A324-4484-9B23-36B2CB90EDA8}" type="parTrans" cxnId="{FB88FB20-3295-4D4C-94A4-B35BF4FEE59F}">
      <dgm:prSet/>
      <dgm:spPr/>
      <dgm:t>
        <a:bodyPr/>
        <a:lstStyle/>
        <a:p>
          <a:endParaRPr lang="en-US"/>
        </a:p>
      </dgm:t>
    </dgm:pt>
    <dgm:pt modelId="{6672D573-8B41-4E67-9572-8DC915ED4412}" type="sibTrans" cxnId="{FB88FB20-3295-4D4C-94A4-B35BF4FEE59F}">
      <dgm:prSet/>
      <dgm:spPr/>
      <dgm:t>
        <a:bodyPr/>
        <a:lstStyle/>
        <a:p>
          <a:endParaRPr lang="en-US"/>
        </a:p>
      </dgm:t>
    </dgm:pt>
    <dgm:pt modelId="{D093F84C-D7CC-48EB-ACE7-1B0B0C99CACA}">
      <dgm:prSet/>
      <dgm:spPr/>
      <dgm:t>
        <a:bodyPr/>
        <a:lstStyle/>
        <a:p>
          <a:pPr rtl="0"/>
          <a:r>
            <a:rPr lang="en-CA"/>
            <a:t>Water demand sites</a:t>
          </a:r>
        </a:p>
      </dgm:t>
    </dgm:pt>
    <dgm:pt modelId="{8B5E1069-FB3F-433C-B126-FA0657C716D2}" type="parTrans" cxnId="{35A49BCD-BF12-41EB-A800-2086970C7864}">
      <dgm:prSet/>
      <dgm:spPr/>
      <dgm:t>
        <a:bodyPr/>
        <a:lstStyle/>
        <a:p>
          <a:endParaRPr lang="en-US"/>
        </a:p>
      </dgm:t>
    </dgm:pt>
    <dgm:pt modelId="{10C6355C-00E5-41E6-9B79-FE57F51ADA08}" type="sibTrans" cxnId="{35A49BCD-BF12-41EB-A800-2086970C7864}">
      <dgm:prSet/>
      <dgm:spPr/>
      <dgm:t>
        <a:bodyPr/>
        <a:lstStyle/>
        <a:p>
          <a:endParaRPr lang="en-US"/>
        </a:p>
      </dgm:t>
    </dgm:pt>
    <dgm:pt modelId="{03FBEB08-7CDF-48D5-B9E1-F664775319AD}">
      <dgm:prSet/>
      <dgm:spPr/>
      <dgm:t>
        <a:bodyPr/>
        <a:lstStyle/>
        <a:p>
          <a:pPr rtl="0"/>
          <a:r>
            <a:rPr lang="en-CA"/>
            <a:t>Demand site activity </a:t>
          </a:r>
        </a:p>
      </dgm:t>
    </dgm:pt>
    <dgm:pt modelId="{ECF79A2E-5D9D-428C-904E-F470249BC2F1}" type="parTrans" cxnId="{E8ADEA43-4A7B-4C88-8F45-08316072F41D}">
      <dgm:prSet/>
      <dgm:spPr/>
      <dgm:t>
        <a:bodyPr/>
        <a:lstStyle/>
        <a:p>
          <a:endParaRPr lang="en-US"/>
        </a:p>
      </dgm:t>
    </dgm:pt>
    <dgm:pt modelId="{E5DF8742-A790-4008-A775-A84A3A178C41}" type="sibTrans" cxnId="{E8ADEA43-4A7B-4C88-8F45-08316072F41D}">
      <dgm:prSet/>
      <dgm:spPr/>
      <dgm:t>
        <a:bodyPr/>
        <a:lstStyle/>
        <a:p>
          <a:endParaRPr lang="en-US"/>
        </a:p>
      </dgm:t>
    </dgm:pt>
    <dgm:pt modelId="{0256FC45-2188-4B93-AE22-5918B8672FE5}">
      <dgm:prSet/>
      <dgm:spPr/>
      <dgm:t>
        <a:bodyPr/>
        <a:lstStyle/>
        <a:p>
          <a:pPr rtl="0"/>
          <a:r>
            <a:rPr lang="en-CA"/>
            <a:t>Water-use intensities</a:t>
          </a:r>
        </a:p>
      </dgm:t>
    </dgm:pt>
    <dgm:pt modelId="{0F69EC3B-F577-4D05-8D29-442D399F0987}" type="parTrans" cxnId="{D079522A-BD97-48A2-812F-1EAAF972D021}">
      <dgm:prSet/>
      <dgm:spPr/>
      <dgm:t>
        <a:bodyPr/>
        <a:lstStyle/>
        <a:p>
          <a:endParaRPr lang="en-US"/>
        </a:p>
      </dgm:t>
    </dgm:pt>
    <dgm:pt modelId="{39DE0CCE-4E96-4618-A3A0-38C525954FBC}" type="sibTrans" cxnId="{D079522A-BD97-48A2-812F-1EAAF972D021}">
      <dgm:prSet/>
      <dgm:spPr/>
      <dgm:t>
        <a:bodyPr/>
        <a:lstStyle/>
        <a:p>
          <a:endParaRPr lang="en-US"/>
        </a:p>
      </dgm:t>
    </dgm:pt>
    <dgm:pt modelId="{7BCA8635-1F16-44D0-9255-09C4BF62E841}">
      <dgm:prSet/>
      <dgm:spPr/>
      <dgm:t>
        <a:bodyPr/>
        <a:lstStyle/>
        <a:p>
          <a:pPr rtl="0"/>
          <a:r>
            <a:rPr lang="en-CA"/>
            <a:t>Optimization</a:t>
          </a:r>
        </a:p>
      </dgm:t>
    </dgm:pt>
    <dgm:pt modelId="{43E96B2A-1CF4-4681-A2D1-50258CC5B49D}" type="parTrans" cxnId="{B5C85FEF-11C1-40EF-BE8F-D9E6FE050F6B}">
      <dgm:prSet/>
      <dgm:spPr/>
      <dgm:t>
        <a:bodyPr/>
        <a:lstStyle/>
        <a:p>
          <a:endParaRPr lang="en-US"/>
        </a:p>
      </dgm:t>
    </dgm:pt>
    <dgm:pt modelId="{BF2E0AA6-B42A-4233-A51A-EA863D35A4F6}" type="sibTrans" cxnId="{B5C85FEF-11C1-40EF-BE8F-D9E6FE050F6B}">
      <dgm:prSet/>
      <dgm:spPr/>
      <dgm:t>
        <a:bodyPr/>
        <a:lstStyle/>
        <a:p>
          <a:endParaRPr lang="en-US"/>
        </a:p>
      </dgm:t>
    </dgm:pt>
    <dgm:pt modelId="{24F8199D-843B-4BB6-BA2C-19C2743E62E4}">
      <dgm:prSet/>
      <dgm:spPr/>
      <dgm:t>
        <a:bodyPr/>
        <a:lstStyle/>
        <a:p>
          <a:pPr rtl="0"/>
          <a:r>
            <a:rPr lang="en-CA"/>
            <a:t>Scenario analysis</a:t>
          </a:r>
        </a:p>
      </dgm:t>
    </dgm:pt>
    <dgm:pt modelId="{717F423A-D34F-48BE-B35C-98A8F7C1192E}" type="parTrans" cxnId="{EE4B3341-F3E1-416C-864C-68387009ABBA}">
      <dgm:prSet/>
      <dgm:spPr/>
      <dgm:t>
        <a:bodyPr/>
        <a:lstStyle/>
        <a:p>
          <a:endParaRPr lang="en-US"/>
        </a:p>
      </dgm:t>
    </dgm:pt>
    <dgm:pt modelId="{B640B0CB-BEEB-42A9-9FE8-1B5412F3BC0A}" type="sibTrans" cxnId="{EE4B3341-F3E1-416C-864C-68387009ABBA}">
      <dgm:prSet/>
      <dgm:spPr/>
      <dgm:t>
        <a:bodyPr/>
        <a:lstStyle/>
        <a:p>
          <a:endParaRPr lang="en-US"/>
        </a:p>
      </dgm:t>
    </dgm:pt>
    <dgm:pt modelId="{D5489347-1B70-4F61-AAA9-FA09A561DAD5}" type="pres">
      <dgm:prSet presAssocID="{368BCEC4-57A5-4778-8A96-05211BA65C46}" presName="linear" presStyleCnt="0">
        <dgm:presLayoutVars>
          <dgm:animLvl val="lvl"/>
          <dgm:resizeHandles val="exact"/>
        </dgm:presLayoutVars>
      </dgm:prSet>
      <dgm:spPr/>
    </dgm:pt>
    <dgm:pt modelId="{3FB78498-B77D-46DD-8C09-8EAF7740D894}" type="pres">
      <dgm:prSet presAssocID="{8874099E-4A8E-4877-B24E-445287AE233E}" presName="parentText" presStyleLbl="node1" presStyleIdx="0" presStyleCnt="8">
        <dgm:presLayoutVars>
          <dgm:chMax val="0"/>
          <dgm:bulletEnabled val="1"/>
        </dgm:presLayoutVars>
      </dgm:prSet>
      <dgm:spPr/>
    </dgm:pt>
    <dgm:pt modelId="{FC639F43-AD51-4980-B0E9-F245CCF39A6C}" type="pres">
      <dgm:prSet presAssocID="{B34775D3-E466-41F0-92E1-697BCC6C8E41}" presName="spacer" presStyleCnt="0"/>
      <dgm:spPr/>
    </dgm:pt>
    <dgm:pt modelId="{F1213703-CFC1-463C-9FFF-51487EEB1160}" type="pres">
      <dgm:prSet presAssocID="{0712366D-EB40-4D91-8DD6-3E97BDF7AE4A}" presName="parentText" presStyleLbl="node1" presStyleIdx="1" presStyleCnt="8">
        <dgm:presLayoutVars>
          <dgm:chMax val="0"/>
          <dgm:bulletEnabled val="1"/>
        </dgm:presLayoutVars>
      </dgm:prSet>
      <dgm:spPr/>
    </dgm:pt>
    <dgm:pt modelId="{493BD1B4-CDF5-4726-941E-852C4089DFCF}" type="pres">
      <dgm:prSet presAssocID="{509AD507-EFEE-432E-9F67-089C50873031}" presName="spacer" presStyleCnt="0"/>
      <dgm:spPr/>
    </dgm:pt>
    <dgm:pt modelId="{8FF006B9-AC07-438F-95FB-13E3A067C89C}" type="pres">
      <dgm:prSet presAssocID="{75870260-89AE-44CA-93BA-E4D251FC6267}" presName="parentText" presStyleLbl="node1" presStyleIdx="2" presStyleCnt="8">
        <dgm:presLayoutVars>
          <dgm:chMax val="0"/>
          <dgm:bulletEnabled val="1"/>
        </dgm:presLayoutVars>
      </dgm:prSet>
      <dgm:spPr/>
    </dgm:pt>
    <dgm:pt modelId="{1EC89994-7D65-44E4-9180-1D26E52D57EE}" type="pres">
      <dgm:prSet presAssocID="{6672D573-8B41-4E67-9572-8DC915ED4412}" presName="spacer" presStyleCnt="0"/>
      <dgm:spPr/>
    </dgm:pt>
    <dgm:pt modelId="{0DCD3CA7-3F45-4F98-A7CD-71BEDF7867EB}" type="pres">
      <dgm:prSet presAssocID="{D093F84C-D7CC-48EB-ACE7-1B0B0C99CACA}" presName="parentText" presStyleLbl="node1" presStyleIdx="3" presStyleCnt="8">
        <dgm:presLayoutVars>
          <dgm:chMax val="0"/>
          <dgm:bulletEnabled val="1"/>
        </dgm:presLayoutVars>
      </dgm:prSet>
      <dgm:spPr/>
    </dgm:pt>
    <dgm:pt modelId="{72208367-E648-459E-9C81-C87C0316CF13}" type="pres">
      <dgm:prSet presAssocID="{10C6355C-00E5-41E6-9B79-FE57F51ADA08}" presName="spacer" presStyleCnt="0"/>
      <dgm:spPr/>
    </dgm:pt>
    <dgm:pt modelId="{710195F7-BA07-4361-B05E-12291FBAC7AE}" type="pres">
      <dgm:prSet presAssocID="{03FBEB08-7CDF-48D5-B9E1-F664775319AD}" presName="parentText" presStyleLbl="node1" presStyleIdx="4" presStyleCnt="8">
        <dgm:presLayoutVars>
          <dgm:chMax val="0"/>
          <dgm:bulletEnabled val="1"/>
        </dgm:presLayoutVars>
      </dgm:prSet>
      <dgm:spPr/>
    </dgm:pt>
    <dgm:pt modelId="{F7150E25-2226-40E1-8F22-A5AF741DD279}" type="pres">
      <dgm:prSet presAssocID="{E5DF8742-A790-4008-A775-A84A3A178C41}" presName="spacer" presStyleCnt="0"/>
      <dgm:spPr/>
    </dgm:pt>
    <dgm:pt modelId="{A0464E45-CB2E-4B07-93A9-4CDE26DFA8D9}" type="pres">
      <dgm:prSet presAssocID="{0256FC45-2188-4B93-AE22-5918B8672FE5}" presName="parentText" presStyleLbl="node1" presStyleIdx="5" presStyleCnt="8">
        <dgm:presLayoutVars>
          <dgm:chMax val="0"/>
          <dgm:bulletEnabled val="1"/>
        </dgm:presLayoutVars>
      </dgm:prSet>
      <dgm:spPr/>
    </dgm:pt>
    <dgm:pt modelId="{1F1771D8-0132-47EA-BD55-13C999B9556E}" type="pres">
      <dgm:prSet presAssocID="{39DE0CCE-4E96-4618-A3A0-38C525954FBC}" presName="spacer" presStyleCnt="0"/>
      <dgm:spPr/>
    </dgm:pt>
    <dgm:pt modelId="{6F55A21E-6A2D-4AB2-9983-97A6F7A55700}" type="pres">
      <dgm:prSet presAssocID="{7BCA8635-1F16-44D0-9255-09C4BF62E841}" presName="parentText" presStyleLbl="node1" presStyleIdx="6" presStyleCnt="8">
        <dgm:presLayoutVars>
          <dgm:chMax val="0"/>
          <dgm:bulletEnabled val="1"/>
        </dgm:presLayoutVars>
      </dgm:prSet>
      <dgm:spPr/>
    </dgm:pt>
    <dgm:pt modelId="{798CD781-4ACE-4AA3-8A3D-A3B1BE34DDD9}" type="pres">
      <dgm:prSet presAssocID="{BF2E0AA6-B42A-4233-A51A-EA863D35A4F6}" presName="spacer" presStyleCnt="0"/>
      <dgm:spPr/>
    </dgm:pt>
    <dgm:pt modelId="{FE1BF89C-B00E-425E-A7B6-4C79F60ADF2A}" type="pres">
      <dgm:prSet presAssocID="{24F8199D-843B-4BB6-BA2C-19C2743E62E4}" presName="parentText" presStyleLbl="node1" presStyleIdx="7" presStyleCnt="8">
        <dgm:presLayoutVars>
          <dgm:chMax val="0"/>
          <dgm:bulletEnabled val="1"/>
        </dgm:presLayoutVars>
      </dgm:prSet>
      <dgm:spPr/>
    </dgm:pt>
  </dgm:ptLst>
  <dgm:cxnLst>
    <dgm:cxn modelId="{0316D808-9891-4DB7-A46F-CD7D42C1BD8C}" type="presOf" srcId="{8874099E-4A8E-4877-B24E-445287AE233E}" destId="{3FB78498-B77D-46DD-8C09-8EAF7740D894}" srcOrd="0" destOrd="0" presId="urn:microsoft.com/office/officeart/2005/8/layout/vList2"/>
    <dgm:cxn modelId="{FB88FB20-3295-4D4C-94A4-B35BF4FEE59F}" srcId="{368BCEC4-57A5-4778-8A96-05211BA65C46}" destId="{75870260-89AE-44CA-93BA-E4D251FC6267}" srcOrd="2" destOrd="0" parTransId="{313A87B1-A324-4484-9B23-36B2CB90EDA8}" sibTransId="{6672D573-8B41-4E67-9572-8DC915ED4412}"/>
    <dgm:cxn modelId="{D079522A-BD97-48A2-812F-1EAAF972D021}" srcId="{368BCEC4-57A5-4778-8A96-05211BA65C46}" destId="{0256FC45-2188-4B93-AE22-5918B8672FE5}" srcOrd="5" destOrd="0" parTransId="{0F69EC3B-F577-4D05-8D29-442D399F0987}" sibTransId="{39DE0CCE-4E96-4618-A3A0-38C525954FBC}"/>
    <dgm:cxn modelId="{EE4B3341-F3E1-416C-864C-68387009ABBA}" srcId="{368BCEC4-57A5-4778-8A96-05211BA65C46}" destId="{24F8199D-843B-4BB6-BA2C-19C2743E62E4}" srcOrd="7" destOrd="0" parTransId="{717F423A-D34F-48BE-B35C-98A8F7C1192E}" sibTransId="{B640B0CB-BEEB-42A9-9FE8-1B5412F3BC0A}"/>
    <dgm:cxn modelId="{E8ADEA43-4A7B-4C88-8F45-08316072F41D}" srcId="{368BCEC4-57A5-4778-8A96-05211BA65C46}" destId="{03FBEB08-7CDF-48D5-B9E1-F664775319AD}" srcOrd="4" destOrd="0" parTransId="{ECF79A2E-5D9D-428C-904E-F470249BC2F1}" sibTransId="{E5DF8742-A790-4008-A775-A84A3A178C41}"/>
    <dgm:cxn modelId="{139C7064-2640-4B02-B463-A5C2A73A7B89}" type="presOf" srcId="{24F8199D-843B-4BB6-BA2C-19C2743E62E4}" destId="{FE1BF89C-B00E-425E-A7B6-4C79F60ADF2A}" srcOrd="0" destOrd="0" presId="urn:microsoft.com/office/officeart/2005/8/layout/vList2"/>
    <dgm:cxn modelId="{166F606B-3841-4239-BF3A-733DB5264C56}" type="presOf" srcId="{7BCA8635-1F16-44D0-9255-09C4BF62E841}" destId="{6F55A21E-6A2D-4AB2-9983-97A6F7A55700}" srcOrd="0" destOrd="0" presId="urn:microsoft.com/office/officeart/2005/8/layout/vList2"/>
    <dgm:cxn modelId="{8427A559-EFFE-4303-9DE2-417C3FDACFCC}" type="presOf" srcId="{368BCEC4-57A5-4778-8A96-05211BA65C46}" destId="{D5489347-1B70-4F61-AAA9-FA09A561DAD5}" srcOrd="0" destOrd="0" presId="urn:microsoft.com/office/officeart/2005/8/layout/vList2"/>
    <dgm:cxn modelId="{AB17CB59-F789-4F4C-9851-245BB5BAEE8C}" type="presOf" srcId="{D093F84C-D7CC-48EB-ACE7-1B0B0C99CACA}" destId="{0DCD3CA7-3F45-4F98-A7CD-71BEDF7867EB}" srcOrd="0" destOrd="0" presId="urn:microsoft.com/office/officeart/2005/8/layout/vList2"/>
    <dgm:cxn modelId="{C838C983-1DE5-4E41-AA83-3E32473BB0D9}" type="presOf" srcId="{75870260-89AE-44CA-93BA-E4D251FC6267}" destId="{8FF006B9-AC07-438F-95FB-13E3A067C89C}" srcOrd="0" destOrd="0" presId="urn:microsoft.com/office/officeart/2005/8/layout/vList2"/>
    <dgm:cxn modelId="{A03B5E8E-0CB4-4C86-8A8D-87ABD419CCCE}" type="presOf" srcId="{0712366D-EB40-4D91-8DD6-3E97BDF7AE4A}" destId="{F1213703-CFC1-463C-9FFF-51487EEB1160}" srcOrd="0" destOrd="0" presId="urn:microsoft.com/office/officeart/2005/8/layout/vList2"/>
    <dgm:cxn modelId="{E430DC9E-2E7F-4D15-A461-7157CA7FE3B6}" type="presOf" srcId="{03FBEB08-7CDF-48D5-B9E1-F664775319AD}" destId="{710195F7-BA07-4361-B05E-12291FBAC7AE}" srcOrd="0" destOrd="0" presId="urn:microsoft.com/office/officeart/2005/8/layout/vList2"/>
    <dgm:cxn modelId="{2AFCEFA2-F875-4A9B-80AC-51552DE5B2A3}" srcId="{368BCEC4-57A5-4778-8A96-05211BA65C46}" destId="{8874099E-4A8E-4877-B24E-445287AE233E}" srcOrd="0" destOrd="0" parTransId="{6304B98C-2934-4078-A5CE-7B0F60755B12}" sibTransId="{B34775D3-E466-41F0-92E1-697BCC6C8E41}"/>
    <dgm:cxn modelId="{723013BE-4993-413F-A4CF-40F991004DD0}" srcId="{368BCEC4-57A5-4778-8A96-05211BA65C46}" destId="{0712366D-EB40-4D91-8DD6-3E97BDF7AE4A}" srcOrd="1" destOrd="0" parTransId="{BAE5DF3B-E5FA-4C84-ADAE-5F40A42119B4}" sibTransId="{509AD507-EFEE-432E-9F67-089C50873031}"/>
    <dgm:cxn modelId="{35A49BCD-BF12-41EB-A800-2086970C7864}" srcId="{368BCEC4-57A5-4778-8A96-05211BA65C46}" destId="{D093F84C-D7CC-48EB-ACE7-1B0B0C99CACA}" srcOrd="3" destOrd="0" parTransId="{8B5E1069-FB3F-433C-B126-FA0657C716D2}" sibTransId="{10C6355C-00E5-41E6-9B79-FE57F51ADA08}"/>
    <dgm:cxn modelId="{B5C85FEF-11C1-40EF-BE8F-D9E6FE050F6B}" srcId="{368BCEC4-57A5-4778-8A96-05211BA65C46}" destId="{7BCA8635-1F16-44D0-9255-09C4BF62E841}" srcOrd="6" destOrd="0" parTransId="{43E96B2A-1CF4-4681-A2D1-50258CC5B49D}" sibTransId="{BF2E0AA6-B42A-4233-A51A-EA863D35A4F6}"/>
    <dgm:cxn modelId="{52DDB7FE-B0DA-46AB-BF17-5972D8ACA37A}" type="presOf" srcId="{0256FC45-2188-4B93-AE22-5918B8672FE5}" destId="{A0464E45-CB2E-4B07-93A9-4CDE26DFA8D9}" srcOrd="0" destOrd="0" presId="urn:microsoft.com/office/officeart/2005/8/layout/vList2"/>
    <dgm:cxn modelId="{AD199CBE-C71F-4473-B764-0129E7AA48D9}" type="presParOf" srcId="{D5489347-1B70-4F61-AAA9-FA09A561DAD5}" destId="{3FB78498-B77D-46DD-8C09-8EAF7740D894}" srcOrd="0" destOrd="0" presId="urn:microsoft.com/office/officeart/2005/8/layout/vList2"/>
    <dgm:cxn modelId="{D4AFD946-84C0-4306-80AE-24700D7AF460}" type="presParOf" srcId="{D5489347-1B70-4F61-AAA9-FA09A561DAD5}" destId="{FC639F43-AD51-4980-B0E9-F245CCF39A6C}" srcOrd="1" destOrd="0" presId="urn:microsoft.com/office/officeart/2005/8/layout/vList2"/>
    <dgm:cxn modelId="{F0DC2F73-62AE-454E-A463-11B0080CF67D}" type="presParOf" srcId="{D5489347-1B70-4F61-AAA9-FA09A561DAD5}" destId="{F1213703-CFC1-463C-9FFF-51487EEB1160}" srcOrd="2" destOrd="0" presId="urn:microsoft.com/office/officeart/2005/8/layout/vList2"/>
    <dgm:cxn modelId="{486B7763-DF17-48BA-89AF-78972DCED30E}" type="presParOf" srcId="{D5489347-1B70-4F61-AAA9-FA09A561DAD5}" destId="{493BD1B4-CDF5-4726-941E-852C4089DFCF}" srcOrd="3" destOrd="0" presId="urn:microsoft.com/office/officeart/2005/8/layout/vList2"/>
    <dgm:cxn modelId="{64DF88B4-9117-44A3-B3F9-BAB1A14441C6}" type="presParOf" srcId="{D5489347-1B70-4F61-AAA9-FA09A561DAD5}" destId="{8FF006B9-AC07-438F-95FB-13E3A067C89C}" srcOrd="4" destOrd="0" presId="urn:microsoft.com/office/officeart/2005/8/layout/vList2"/>
    <dgm:cxn modelId="{9044BA05-5BA7-4C6D-A6FF-648E76968D53}" type="presParOf" srcId="{D5489347-1B70-4F61-AAA9-FA09A561DAD5}" destId="{1EC89994-7D65-44E4-9180-1D26E52D57EE}" srcOrd="5" destOrd="0" presId="urn:microsoft.com/office/officeart/2005/8/layout/vList2"/>
    <dgm:cxn modelId="{32527588-A9D4-46AE-BECD-CC94E0368FE8}" type="presParOf" srcId="{D5489347-1B70-4F61-AAA9-FA09A561DAD5}" destId="{0DCD3CA7-3F45-4F98-A7CD-71BEDF7867EB}" srcOrd="6" destOrd="0" presId="urn:microsoft.com/office/officeart/2005/8/layout/vList2"/>
    <dgm:cxn modelId="{66679986-EF3E-48BA-B3BF-58C88057D8AC}" type="presParOf" srcId="{D5489347-1B70-4F61-AAA9-FA09A561DAD5}" destId="{72208367-E648-459E-9C81-C87C0316CF13}" srcOrd="7" destOrd="0" presId="urn:microsoft.com/office/officeart/2005/8/layout/vList2"/>
    <dgm:cxn modelId="{FB635B72-493B-4FC2-A0D4-55801B05BEB5}" type="presParOf" srcId="{D5489347-1B70-4F61-AAA9-FA09A561DAD5}" destId="{710195F7-BA07-4361-B05E-12291FBAC7AE}" srcOrd="8" destOrd="0" presId="urn:microsoft.com/office/officeart/2005/8/layout/vList2"/>
    <dgm:cxn modelId="{D0ACFB9C-ACED-4B6E-868B-3DBF8914BF29}" type="presParOf" srcId="{D5489347-1B70-4F61-AAA9-FA09A561DAD5}" destId="{F7150E25-2226-40E1-8F22-A5AF741DD279}" srcOrd="9" destOrd="0" presId="urn:microsoft.com/office/officeart/2005/8/layout/vList2"/>
    <dgm:cxn modelId="{92D06B22-29A3-4AAD-8BBF-6BA05E47143C}" type="presParOf" srcId="{D5489347-1B70-4F61-AAA9-FA09A561DAD5}" destId="{A0464E45-CB2E-4B07-93A9-4CDE26DFA8D9}" srcOrd="10" destOrd="0" presId="urn:microsoft.com/office/officeart/2005/8/layout/vList2"/>
    <dgm:cxn modelId="{7E8B6F2F-38D6-4D5B-8A62-D98FA5BD3A8D}" type="presParOf" srcId="{D5489347-1B70-4F61-AAA9-FA09A561DAD5}" destId="{1F1771D8-0132-47EA-BD55-13C999B9556E}" srcOrd="11" destOrd="0" presId="urn:microsoft.com/office/officeart/2005/8/layout/vList2"/>
    <dgm:cxn modelId="{33DB5676-9159-442E-97A3-C044D0DA9BA1}" type="presParOf" srcId="{D5489347-1B70-4F61-AAA9-FA09A561DAD5}" destId="{6F55A21E-6A2D-4AB2-9983-97A6F7A55700}" srcOrd="12" destOrd="0" presId="urn:microsoft.com/office/officeart/2005/8/layout/vList2"/>
    <dgm:cxn modelId="{A907E47A-5CD8-46BB-9D36-311CB1A14ED8}" type="presParOf" srcId="{D5489347-1B70-4F61-AAA9-FA09A561DAD5}" destId="{798CD781-4ACE-4AA3-8A3D-A3B1BE34DDD9}" srcOrd="13" destOrd="0" presId="urn:microsoft.com/office/officeart/2005/8/layout/vList2"/>
    <dgm:cxn modelId="{CE70BBD8-5EA9-4613-8D5E-103E44D6AE46}" type="presParOf" srcId="{D5489347-1B70-4F61-AAA9-FA09A561DAD5}" destId="{FE1BF89C-B00E-425E-A7B6-4C79F60ADF2A}"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8BCEC4-57A5-4778-8A96-05211BA65C46}"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8874099E-4A8E-4877-B24E-445287AE233E}">
      <dgm:prSet/>
      <dgm:spPr/>
      <dgm:t>
        <a:bodyPr/>
        <a:lstStyle/>
        <a:p>
          <a:pPr rtl="0"/>
          <a:r>
            <a:rPr lang="en-CA" dirty="0"/>
            <a:t>Graphical user interface (GUI)</a:t>
          </a:r>
        </a:p>
      </dgm:t>
    </dgm:pt>
    <dgm:pt modelId="{6304B98C-2934-4078-A5CE-7B0F60755B12}" type="parTrans" cxnId="{2AFCEFA2-F875-4A9B-80AC-51552DE5B2A3}">
      <dgm:prSet/>
      <dgm:spPr/>
      <dgm:t>
        <a:bodyPr/>
        <a:lstStyle/>
        <a:p>
          <a:endParaRPr lang="en-US"/>
        </a:p>
      </dgm:t>
    </dgm:pt>
    <dgm:pt modelId="{B34775D3-E466-41F0-92E1-697BCC6C8E41}" type="sibTrans" cxnId="{2AFCEFA2-F875-4A9B-80AC-51552DE5B2A3}">
      <dgm:prSet/>
      <dgm:spPr/>
      <dgm:t>
        <a:bodyPr/>
        <a:lstStyle/>
        <a:p>
          <a:endParaRPr lang="en-US"/>
        </a:p>
      </dgm:t>
    </dgm:pt>
    <dgm:pt modelId="{0712366D-EB40-4D91-8DD6-3E97BDF7AE4A}">
      <dgm:prSet/>
      <dgm:spPr/>
      <dgm:t>
        <a:bodyPr/>
        <a:lstStyle/>
        <a:p>
          <a:pPr rtl="0"/>
          <a:r>
            <a:rPr lang="en-CA"/>
            <a:t>Geographical information system (GIS)</a:t>
          </a:r>
        </a:p>
      </dgm:t>
    </dgm:pt>
    <dgm:pt modelId="{BAE5DF3B-E5FA-4C84-ADAE-5F40A42119B4}" type="parTrans" cxnId="{723013BE-4993-413F-A4CF-40F991004DD0}">
      <dgm:prSet/>
      <dgm:spPr/>
      <dgm:t>
        <a:bodyPr/>
        <a:lstStyle/>
        <a:p>
          <a:endParaRPr lang="en-US"/>
        </a:p>
      </dgm:t>
    </dgm:pt>
    <dgm:pt modelId="{509AD507-EFEE-432E-9F67-089C50873031}" type="sibTrans" cxnId="{723013BE-4993-413F-A4CF-40F991004DD0}">
      <dgm:prSet/>
      <dgm:spPr/>
      <dgm:t>
        <a:bodyPr/>
        <a:lstStyle/>
        <a:p>
          <a:endParaRPr lang="en-US"/>
        </a:p>
      </dgm:t>
    </dgm:pt>
    <dgm:pt modelId="{75870260-89AE-44CA-93BA-E4D251FC6267}">
      <dgm:prSet/>
      <dgm:spPr/>
      <dgm:t>
        <a:bodyPr/>
        <a:lstStyle/>
        <a:p>
          <a:pPr rtl="0"/>
          <a:r>
            <a:rPr lang="en-CA"/>
            <a:t>Water supply sources</a:t>
          </a:r>
        </a:p>
      </dgm:t>
    </dgm:pt>
    <dgm:pt modelId="{313A87B1-A324-4484-9B23-36B2CB90EDA8}" type="parTrans" cxnId="{FB88FB20-3295-4D4C-94A4-B35BF4FEE59F}">
      <dgm:prSet/>
      <dgm:spPr/>
      <dgm:t>
        <a:bodyPr/>
        <a:lstStyle/>
        <a:p>
          <a:endParaRPr lang="en-US"/>
        </a:p>
      </dgm:t>
    </dgm:pt>
    <dgm:pt modelId="{6672D573-8B41-4E67-9572-8DC915ED4412}" type="sibTrans" cxnId="{FB88FB20-3295-4D4C-94A4-B35BF4FEE59F}">
      <dgm:prSet/>
      <dgm:spPr/>
      <dgm:t>
        <a:bodyPr/>
        <a:lstStyle/>
        <a:p>
          <a:endParaRPr lang="en-US"/>
        </a:p>
      </dgm:t>
    </dgm:pt>
    <dgm:pt modelId="{D093F84C-D7CC-48EB-ACE7-1B0B0C99CACA}">
      <dgm:prSet/>
      <dgm:spPr/>
      <dgm:t>
        <a:bodyPr/>
        <a:lstStyle/>
        <a:p>
          <a:pPr rtl="0"/>
          <a:r>
            <a:rPr lang="en-CA"/>
            <a:t>Water demand sites</a:t>
          </a:r>
        </a:p>
      </dgm:t>
    </dgm:pt>
    <dgm:pt modelId="{8B5E1069-FB3F-433C-B126-FA0657C716D2}" type="parTrans" cxnId="{35A49BCD-BF12-41EB-A800-2086970C7864}">
      <dgm:prSet/>
      <dgm:spPr/>
      <dgm:t>
        <a:bodyPr/>
        <a:lstStyle/>
        <a:p>
          <a:endParaRPr lang="en-US"/>
        </a:p>
      </dgm:t>
    </dgm:pt>
    <dgm:pt modelId="{10C6355C-00E5-41E6-9B79-FE57F51ADA08}" type="sibTrans" cxnId="{35A49BCD-BF12-41EB-A800-2086970C7864}">
      <dgm:prSet/>
      <dgm:spPr/>
      <dgm:t>
        <a:bodyPr/>
        <a:lstStyle/>
        <a:p>
          <a:endParaRPr lang="en-US"/>
        </a:p>
      </dgm:t>
    </dgm:pt>
    <dgm:pt modelId="{03FBEB08-7CDF-48D5-B9E1-F664775319AD}">
      <dgm:prSet/>
      <dgm:spPr/>
      <dgm:t>
        <a:bodyPr/>
        <a:lstStyle/>
        <a:p>
          <a:pPr rtl="0"/>
          <a:r>
            <a:rPr lang="en-CA"/>
            <a:t>Demand site activity </a:t>
          </a:r>
        </a:p>
      </dgm:t>
    </dgm:pt>
    <dgm:pt modelId="{ECF79A2E-5D9D-428C-904E-F470249BC2F1}" type="parTrans" cxnId="{E8ADEA43-4A7B-4C88-8F45-08316072F41D}">
      <dgm:prSet/>
      <dgm:spPr/>
      <dgm:t>
        <a:bodyPr/>
        <a:lstStyle/>
        <a:p>
          <a:endParaRPr lang="en-US"/>
        </a:p>
      </dgm:t>
    </dgm:pt>
    <dgm:pt modelId="{E5DF8742-A790-4008-A775-A84A3A178C41}" type="sibTrans" cxnId="{E8ADEA43-4A7B-4C88-8F45-08316072F41D}">
      <dgm:prSet/>
      <dgm:spPr/>
      <dgm:t>
        <a:bodyPr/>
        <a:lstStyle/>
        <a:p>
          <a:endParaRPr lang="en-US"/>
        </a:p>
      </dgm:t>
    </dgm:pt>
    <dgm:pt modelId="{0256FC45-2188-4B93-AE22-5918B8672FE5}">
      <dgm:prSet/>
      <dgm:spPr/>
      <dgm:t>
        <a:bodyPr/>
        <a:lstStyle/>
        <a:p>
          <a:pPr rtl="0"/>
          <a:r>
            <a:rPr lang="en-CA"/>
            <a:t>Water-use intensities</a:t>
          </a:r>
        </a:p>
      </dgm:t>
    </dgm:pt>
    <dgm:pt modelId="{0F69EC3B-F577-4D05-8D29-442D399F0987}" type="parTrans" cxnId="{D079522A-BD97-48A2-812F-1EAAF972D021}">
      <dgm:prSet/>
      <dgm:spPr/>
      <dgm:t>
        <a:bodyPr/>
        <a:lstStyle/>
        <a:p>
          <a:endParaRPr lang="en-US"/>
        </a:p>
      </dgm:t>
    </dgm:pt>
    <dgm:pt modelId="{39DE0CCE-4E96-4618-A3A0-38C525954FBC}" type="sibTrans" cxnId="{D079522A-BD97-48A2-812F-1EAAF972D021}">
      <dgm:prSet/>
      <dgm:spPr/>
      <dgm:t>
        <a:bodyPr/>
        <a:lstStyle/>
        <a:p>
          <a:endParaRPr lang="en-US"/>
        </a:p>
      </dgm:t>
    </dgm:pt>
    <dgm:pt modelId="{7BCA8635-1F16-44D0-9255-09C4BF62E841}">
      <dgm:prSet/>
      <dgm:spPr/>
      <dgm:t>
        <a:bodyPr/>
        <a:lstStyle/>
        <a:p>
          <a:pPr rtl="0"/>
          <a:r>
            <a:rPr lang="en-CA"/>
            <a:t>Optimization</a:t>
          </a:r>
        </a:p>
      </dgm:t>
    </dgm:pt>
    <dgm:pt modelId="{43E96B2A-1CF4-4681-A2D1-50258CC5B49D}" type="parTrans" cxnId="{B5C85FEF-11C1-40EF-BE8F-D9E6FE050F6B}">
      <dgm:prSet/>
      <dgm:spPr/>
      <dgm:t>
        <a:bodyPr/>
        <a:lstStyle/>
        <a:p>
          <a:endParaRPr lang="en-US"/>
        </a:p>
      </dgm:t>
    </dgm:pt>
    <dgm:pt modelId="{BF2E0AA6-B42A-4233-A51A-EA863D35A4F6}" type="sibTrans" cxnId="{B5C85FEF-11C1-40EF-BE8F-D9E6FE050F6B}">
      <dgm:prSet/>
      <dgm:spPr/>
      <dgm:t>
        <a:bodyPr/>
        <a:lstStyle/>
        <a:p>
          <a:endParaRPr lang="en-US"/>
        </a:p>
      </dgm:t>
    </dgm:pt>
    <dgm:pt modelId="{24F8199D-843B-4BB6-BA2C-19C2743E62E4}">
      <dgm:prSet/>
      <dgm:spPr/>
      <dgm:t>
        <a:bodyPr/>
        <a:lstStyle/>
        <a:p>
          <a:pPr rtl="0"/>
          <a:r>
            <a:rPr lang="en-CA"/>
            <a:t>Scenario analysis</a:t>
          </a:r>
        </a:p>
      </dgm:t>
    </dgm:pt>
    <dgm:pt modelId="{717F423A-D34F-48BE-B35C-98A8F7C1192E}" type="parTrans" cxnId="{EE4B3341-F3E1-416C-864C-68387009ABBA}">
      <dgm:prSet/>
      <dgm:spPr/>
      <dgm:t>
        <a:bodyPr/>
        <a:lstStyle/>
        <a:p>
          <a:endParaRPr lang="en-US"/>
        </a:p>
      </dgm:t>
    </dgm:pt>
    <dgm:pt modelId="{B640B0CB-BEEB-42A9-9FE8-1B5412F3BC0A}" type="sibTrans" cxnId="{EE4B3341-F3E1-416C-864C-68387009ABBA}">
      <dgm:prSet/>
      <dgm:spPr/>
      <dgm:t>
        <a:bodyPr/>
        <a:lstStyle/>
        <a:p>
          <a:endParaRPr lang="en-US"/>
        </a:p>
      </dgm:t>
    </dgm:pt>
    <dgm:pt modelId="{D5489347-1B70-4F61-AAA9-FA09A561DAD5}" type="pres">
      <dgm:prSet presAssocID="{368BCEC4-57A5-4778-8A96-05211BA65C46}" presName="linear" presStyleCnt="0">
        <dgm:presLayoutVars>
          <dgm:animLvl val="lvl"/>
          <dgm:resizeHandles val="exact"/>
        </dgm:presLayoutVars>
      </dgm:prSet>
      <dgm:spPr/>
    </dgm:pt>
    <dgm:pt modelId="{3FB78498-B77D-46DD-8C09-8EAF7740D894}" type="pres">
      <dgm:prSet presAssocID="{8874099E-4A8E-4877-B24E-445287AE233E}" presName="parentText" presStyleLbl="node1" presStyleIdx="0" presStyleCnt="8">
        <dgm:presLayoutVars>
          <dgm:chMax val="0"/>
          <dgm:bulletEnabled val="1"/>
        </dgm:presLayoutVars>
      </dgm:prSet>
      <dgm:spPr/>
    </dgm:pt>
    <dgm:pt modelId="{FC639F43-AD51-4980-B0E9-F245CCF39A6C}" type="pres">
      <dgm:prSet presAssocID="{B34775D3-E466-41F0-92E1-697BCC6C8E41}" presName="spacer" presStyleCnt="0"/>
      <dgm:spPr/>
    </dgm:pt>
    <dgm:pt modelId="{F1213703-CFC1-463C-9FFF-51487EEB1160}" type="pres">
      <dgm:prSet presAssocID="{0712366D-EB40-4D91-8DD6-3E97BDF7AE4A}" presName="parentText" presStyleLbl="node1" presStyleIdx="1" presStyleCnt="8">
        <dgm:presLayoutVars>
          <dgm:chMax val="0"/>
          <dgm:bulletEnabled val="1"/>
        </dgm:presLayoutVars>
      </dgm:prSet>
      <dgm:spPr/>
    </dgm:pt>
    <dgm:pt modelId="{493BD1B4-CDF5-4726-941E-852C4089DFCF}" type="pres">
      <dgm:prSet presAssocID="{509AD507-EFEE-432E-9F67-089C50873031}" presName="spacer" presStyleCnt="0"/>
      <dgm:spPr/>
    </dgm:pt>
    <dgm:pt modelId="{8FF006B9-AC07-438F-95FB-13E3A067C89C}" type="pres">
      <dgm:prSet presAssocID="{75870260-89AE-44CA-93BA-E4D251FC6267}" presName="parentText" presStyleLbl="node1" presStyleIdx="2" presStyleCnt="8">
        <dgm:presLayoutVars>
          <dgm:chMax val="0"/>
          <dgm:bulletEnabled val="1"/>
        </dgm:presLayoutVars>
      </dgm:prSet>
      <dgm:spPr/>
    </dgm:pt>
    <dgm:pt modelId="{1EC89994-7D65-44E4-9180-1D26E52D57EE}" type="pres">
      <dgm:prSet presAssocID="{6672D573-8B41-4E67-9572-8DC915ED4412}" presName="spacer" presStyleCnt="0"/>
      <dgm:spPr/>
    </dgm:pt>
    <dgm:pt modelId="{0DCD3CA7-3F45-4F98-A7CD-71BEDF7867EB}" type="pres">
      <dgm:prSet presAssocID="{D093F84C-D7CC-48EB-ACE7-1B0B0C99CACA}" presName="parentText" presStyleLbl="node1" presStyleIdx="3" presStyleCnt="8">
        <dgm:presLayoutVars>
          <dgm:chMax val="0"/>
          <dgm:bulletEnabled val="1"/>
        </dgm:presLayoutVars>
      </dgm:prSet>
      <dgm:spPr/>
    </dgm:pt>
    <dgm:pt modelId="{72208367-E648-459E-9C81-C87C0316CF13}" type="pres">
      <dgm:prSet presAssocID="{10C6355C-00E5-41E6-9B79-FE57F51ADA08}" presName="spacer" presStyleCnt="0"/>
      <dgm:spPr/>
    </dgm:pt>
    <dgm:pt modelId="{710195F7-BA07-4361-B05E-12291FBAC7AE}" type="pres">
      <dgm:prSet presAssocID="{03FBEB08-7CDF-48D5-B9E1-F664775319AD}" presName="parentText" presStyleLbl="node1" presStyleIdx="4" presStyleCnt="8">
        <dgm:presLayoutVars>
          <dgm:chMax val="0"/>
          <dgm:bulletEnabled val="1"/>
        </dgm:presLayoutVars>
      </dgm:prSet>
      <dgm:spPr/>
    </dgm:pt>
    <dgm:pt modelId="{F7150E25-2226-40E1-8F22-A5AF741DD279}" type="pres">
      <dgm:prSet presAssocID="{E5DF8742-A790-4008-A775-A84A3A178C41}" presName="spacer" presStyleCnt="0"/>
      <dgm:spPr/>
    </dgm:pt>
    <dgm:pt modelId="{A0464E45-CB2E-4B07-93A9-4CDE26DFA8D9}" type="pres">
      <dgm:prSet presAssocID="{0256FC45-2188-4B93-AE22-5918B8672FE5}" presName="parentText" presStyleLbl="node1" presStyleIdx="5" presStyleCnt="8">
        <dgm:presLayoutVars>
          <dgm:chMax val="0"/>
          <dgm:bulletEnabled val="1"/>
        </dgm:presLayoutVars>
      </dgm:prSet>
      <dgm:spPr/>
    </dgm:pt>
    <dgm:pt modelId="{1F1771D8-0132-47EA-BD55-13C999B9556E}" type="pres">
      <dgm:prSet presAssocID="{39DE0CCE-4E96-4618-A3A0-38C525954FBC}" presName="spacer" presStyleCnt="0"/>
      <dgm:spPr/>
    </dgm:pt>
    <dgm:pt modelId="{6F55A21E-6A2D-4AB2-9983-97A6F7A55700}" type="pres">
      <dgm:prSet presAssocID="{7BCA8635-1F16-44D0-9255-09C4BF62E841}" presName="parentText" presStyleLbl="node1" presStyleIdx="6" presStyleCnt="8">
        <dgm:presLayoutVars>
          <dgm:chMax val="0"/>
          <dgm:bulletEnabled val="1"/>
        </dgm:presLayoutVars>
      </dgm:prSet>
      <dgm:spPr/>
    </dgm:pt>
    <dgm:pt modelId="{798CD781-4ACE-4AA3-8A3D-A3B1BE34DDD9}" type="pres">
      <dgm:prSet presAssocID="{BF2E0AA6-B42A-4233-A51A-EA863D35A4F6}" presName="spacer" presStyleCnt="0"/>
      <dgm:spPr/>
    </dgm:pt>
    <dgm:pt modelId="{FE1BF89C-B00E-425E-A7B6-4C79F60ADF2A}" type="pres">
      <dgm:prSet presAssocID="{24F8199D-843B-4BB6-BA2C-19C2743E62E4}" presName="parentText" presStyleLbl="node1" presStyleIdx="7" presStyleCnt="8">
        <dgm:presLayoutVars>
          <dgm:chMax val="0"/>
          <dgm:bulletEnabled val="1"/>
        </dgm:presLayoutVars>
      </dgm:prSet>
      <dgm:spPr/>
    </dgm:pt>
  </dgm:ptLst>
  <dgm:cxnLst>
    <dgm:cxn modelId="{0316D808-9891-4DB7-A46F-CD7D42C1BD8C}" type="presOf" srcId="{8874099E-4A8E-4877-B24E-445287AE233E}" destId="{3FB78498-B77D-46DD-8C09-8EAF7740D894}" srcOrd="0" destOrd="0" presId="urn:microsoft.com/office/officeart/2005/8/layout/vList2"/>
    <dgm:cxn modelId="{FB88FB20-3295-4D4C-94A4-B35BF4FEE59F}" srcId="{368BCEC4-57A5-4778-8A96-05211BA65C46}" destId="{75870260-89AE-44CA-93BA-E4D251FC6267}" srcOrd="2" destOrd="0" parTransId="{313A87B1-A324-4484-9B23-36B2CB90EDA8}" sibTransId="{6672D573-8B41-4E67-9572-8DC915ED4412}"/>
    <dgm:cxn modelId="{D079522A-BD97-48A2-812F-1EAAF972D021}" srcId="{368BCEC4-57A5-4778-8A96-05211BA65C46}" destId="{0256FC45-2188-4B93-AE22-5918B8672FE5}" srcOrd="5" destOrd="0" parTransId="{0F69EC3B-F577-4D05-8D29-442D399F0987}" sibTransId="{39DE0CCE-4E96-4618-A3A0-38C525954FBC}"/>
    <dgm:cxn modelId="{EE4B3341-F3E1-416C-864C-68387009ABBA}" srcId="{368BCEC4-57A5-4778-8A96-05211BA65C46}" destId="{24F8199D-843B-4BB6-BA2C-19C2743E62E4}" srcOrd="7" destOrd="0" parTransId="{717F423A-D34F-48BE-B35C-98A8F7C1192E}" sibTransId="{B640B0CB-BEEB-42A9-9FE8-1B5412F3BC0A}"/>
    <dgm:cxn modelId="{E8ADEA43-4A7B-4C88-8F45-08316072F41D}" srcId="{368BCEC4-57A5-4778-8A96-05211BA65C46}" destId="{03FBEB08-7CDF-48D5-B9E1-F664775319AD}" srcOrd="4" destOrd="0" parTransId="{ECF79A2E-5D9D-428C-904E-F470249BC2F1}" sibTransId="{E5DF8742-A790-4008-A775-A84A3A178C41}"/>
    <dgm:cxn modelId="{139C7064-2640-4B02-B463-A5C2A73A7B89}" type="presOf" srcId="{24F8199D-843B-4BB6-BA2C-19C2743E62E4}" destId="{FE1BF89C-B00E-425E-A7B6-4C79F60ADF2A}" srcOrd="0" destOrd="0" presId="urn:microsoft.com/office/officeart/2005/8/layout/vList2"/>
    <dgm:cxn modelId="{166F606B-3841-4239-BF3A-733DB5264C56}" type="presOf" srcId="{7BCA8635-1F16-44D0-9255-09C4BF62E841}" destId="{6F55A21E-6A2D-4AB2-9983-97A6F7A55700}" srcOrd="0" destOrd="0" presId="urn:microsoft.com/office/officeart/2005/8/layout/vList2"/>
    <dgm:cxn modelId="{8427A559-EFFE-4303-9DE2-417C3FDACFCC}" type="presOf" srcId="{368BCEC4-57A5-4778-8A96-05211BA65C46}" destId="{D5489347-1B70-4F61-AAA9-FA09A561DAD5}" srcOrd="0" destOrd="0" presId="urn:microsoft.com/office/officeart/2005/8/layout/vList2"/>
    <dgm:cxn modelId="{AB17CB59-F789-4F4C-9851-245BB5BAEE8C}" type="presOf" srcId="{D093F84C-D7CC-48EB-ACE7-1B0B0C99CACA}" destId="{0DCD3CA7-3F45-4F98-A7CD-71BEDF7867EB}" srcOrd="0" destOrd="0" presId="urn:microsoft.com/office/officeart/2005/8/layout/vList2"/>
    <dgm:cxn modelId="{C838C983-1DE5-4E41-AA83-3E32473BB0D9}" type="presOf" srcId="{75870260-89AE-44CA-93BA-E4D251FC6267}" destId="{8FF006B9-AC07-438F-95FB-13E3A067C89C}" srcOrd="0" destOrd="0" presId="urn:microsoft.com/office/officeart/2005/8/layout/vList2"/>
    <dgm:cxn modelId="{A03B5E8E-0CB4-4C86-8A8D-87ABD419CCCE}" type="presOf" srcId="{0712366D-EB40-4D91-8DD6-3E97BDF7AE4A}" destId="{F1213703-CFC1-463C-9FFF-51487EEB1160}" srcOrd="0" destOrd="0" presId="urn:microsoft.com/office/officeart/2005/8/layout/vList2"/>
    <dgm:cxn modelId="{E430DC9E-2E7F-4D15-A461-7157CA7FE3B6}" type="presOf" srcId="{03FBEB08-7CDF-48D5-B9E1-F664775319AD}" destId="{710195F7-BA07-4361-B05E-12291FBAC7AE}" srcOrd="0" destOrd="0" presId="urn:microsoft.com/office/officeart/2005/8/layout/vList2"/>
    <dgm:cxn modelId="{2AFCEFA2-F875-4A9B-80AC-51552DE5B2A3}" srcId="{368BCEC4-57A5-4778-8A96-05211BA65C46}" destId="{8874099E-4A8E-4877-B24E-445287AE233E}" srcOrd="0" destOrd="0" parTransId="{6304B98C-2934-4078-A5CE-7B0F60755B12}" sibTransId="{B34775D3-E466-41F0-92E1-697BCC6C8E41}"/>
    <dgm:cxn modelId="{723013BE-4993-413F-A4CF-40F991004DD0}" srcId="{368BCEC4-57A5-4778-8A96-05211BA65C46}" destId="{0712366D-EB40-4D91-8DD6-3E97BDF7AE4A}" srcOrd="1" destOrd="0" parTransId="{BAE5DF3B-E5FA-4C84-ADAE-5F40A42119B4}" sibTransId="{509AD507-EFEE-432E-9F67-089C50873031}"/>
    <dgm:cxn modelId="{35A49BCD-BF12-41EB-A800-2086970C7864}" srcId="{368BCEC4-57A5-4778-8A96-05211BA65C46}" destId="{D093F84C-D7CC-48EB-ACE7-1B0B0C99CACA}" srcOrd="3" destOrd="0" parTransId="{8B5E1069-FB3F-433C-B126-FA0657C716D2}" sibTransId="{10C6355C-00E5-41E6-9B79-FE57F51ADA08}"/>
    <dgm:cxn modelId="{B5C85FEF-11C1-40EF-BE8F-D9E6FE050F6B}" srcId="{368BCEC4-57A5-4778-8A96-05211BA65C46}" destId="{7BCA8635-1F16-44D0-9255-09C4BF62E841}" srcOrd="6" destOrd="0" parTransId="{43E96B2A-1CF4-4681-A2D1-50258CC5B49D}" sibTransId="{BF2E0AA6-B42A-4233-A51A-EA863D35A4F6}"/>
    <dgm:cxn modelId="{52DDB7FE-B0DA-46AB-BF17-5972D8ACA37A}" type="presOf" srcId="{0256FC45-2188-4B93-AE22-5918B8672FE5}" destId="{A0464E45-CB2E-4B07-93A9-4CDE26DFA8D9}" srcOrd="0" destOrd="0" presId="urn:microsoft.com/office/officeart/2005/8/layout/vList2"/>
    <dgm:cxn modelId="{AD199CBE-C71F-4473-B764-0129E7AA48D9}" type="presParOf" srcId="{D5489347-1B70-4F61-AAA9-FA09A561DAD5}" destId="{3FB78498-B77D-46DD-8C09-8EAF7740D894}" srcOrd="0" destOrd="0" presId="urn:microsoft.com/office/officeart/2005/8/layout/vList2"/>
    <dgm:cxn modelId="{D4AFD946-84C0-4306-80AE-24700D7AF460}" type="presParOf" srcId="{D5489347-1B70-4F61-AAA9-FA09A561DAD5}" destId="{FC639F43-AD51-4980-B0E9-F245CCF39A6C}" srcOrd="1" destOrd="0" presId="urn:microsoft.com/office/officeart/2005/8/layout/vList2"/>
    <dgm:cxn modelId="{F0DC2F73-62AE-454E-A463-11B0080CF67D}" type="presParOf" srcId="{D5489347-1B70-4F61-AAA9-FA09A561DAD5}" destId="{F1213703-CFC1-463C-9FFF-51487EEB1160}" srcOrd="2" destOrd="0" presId="urn:microsoft.com/office/officeart/2005/8/layout/vList2"/>
    <dgm:cxn modelId="{486B7763-DF17-48BA-89AF-78972DCED30E}" type="presParOf" srcId="{D5489347-1B70-4F61-AAA9-FA09A561DAD5}" destId="{493BD1B4-CDF5-4726-941E-852C4089DFCF}" srcOrd="3" destOrd="0" presId="urn:microsoft.com/office/officeart/2005/8/layout/vList2"/>
    <dgm:cxn modelId="{64DF88B4-9117-44A3-B3F9-BAB1A14441C6}" type="presParOf" srcId="{D5489347-1B70-4F61-AAA9-FA09A561DAD5}" destId="{8FF006B9-AC07-438F-95FB-13E3A067C89C}" srcOrd="4" destOrd="0" presId="urn:microsoft.com/office/officeart/2005/8/layout/vList2"/>
    <dgm:cxn modelId="{9044BA05-5BA7-4C6D-A6FF-648E76968D53}" type="presParOf" srcId="{D5489347-1B70-4F61-AAA9-FA09A561DAD5}" destId="{1EC89994-7D65-44E4-9180-1D26E52D57EE}" srcOrd="5" destOrd="0" presId="urn:microsoft.com/office/officeart/2005/8/layout/vList2"/>
    <dgm:cxn modelId="{32527588-A9D4-46AE-BECD-CC94E0368FE8}" type="presParOf" srcId="{D5489347-1B70-4F61-AAA9-FA09A561DAD5}" destId="{0DCD3CA7-3F45-4F98-A7CD-71BEDF7867EB}" srcOrd="6" destOrd="0" presId="urn:microsoft.com/office/officeart/2005/8/layout/vList2"/>
    <dgm:cxn modelId="{66679986-EF3E-48BA-B3BF-58C88057D8AC}" type="presParOf" srcId="{D5489347-1B70-4F61-AAA9-FA09A561DAD5}" destId="{72208367-E648-459E-9C81-C87C0316CF13}" srcOrd="7" destOrd="0" presId="urn:microsoft.com/office/officeart/2005/8/layout/vList2"/>
    <dgm:cxn modelId="{FB635B72-493B-4FC2-A0D4-55801B05BEB5}" type="presParOf" srcId="{D5489347-1B70-4F61-AAA9-FA09A561DAD5}" destId="{710195F7-BA07-4361-B05E-12291FBAC7AE}" srcOrd="8" destOrd="0" presId="urn:microsoft.com/office/officeart/2005/8/layout/vList2"/>
    <dgm:cxn modelId="{D0ACFB9C-ACED-4B6E-868B-3DBF8914BF29}" type="presParOf" srcId="{D5489347-1B70-4F61-AAA9-FA09A561DAD5}" destId="{F7150E25-2226-40E1-8F22-A5AF741DD279}" srcOrd="9" destOrd="0" presId="urn:microsoft.com/office/officeart/2005/8/layout/vList2"/>
    <dgm:cxn modelId="{92D06B22-29A3-4AAD-8BBF-6BA05E47143C}" type="presParOf" srcId="{D5489347-1B70-4F61-AAA9-FA09A561DAD5}" destId="{A0464E45-CB2E-4B07-93A9-4CDE26DFA8D9}" srcOrd="10" destOrd="0" presId="urn:microsoft.com/office/officeart/2005/8/layout/vList2"/>
    <dgm:cxn modelId="{7E8B6F2F-38D6-4D5B-8A62-D98FA5BD3A8D}" type="presParOf" srcId="{D5489347-1B70-4F61-AAA9-FA09A561DAD5}" destId="{1F1771D8-0132-47EA-BD55-13C999B9556E}" srcOrd="11" destOrd="0" presId="urn:microsoft.com/office/officeart/2005/8/layout/vList2"/>
    <dgm:cxn modelId="{33DB5676-9159-442E-97A3-C044D0DA9BA1}" type="presParOf" srcId="{D5489347-1B70-4F61-AAA9-FA09A561DAD5}" destId="{6F55A21E-6A2D-4AB2-9983-97A6F7A55700}" srcOrd="12" destOrd="0" presId="urn:microsoft.com/office/officeart/2005/8/layout/vList2"/>
    <dgm:cxn modelId="{A907E47A-5CD8-46BB-9D36-311CB1A14ED8}" type="presParOf" srcId="{D5489347-1B70-4F61-AAA9-FA09A561DAD5}" destId="{798CD781-4ACE-4AA3-8A3D-A3B1BE34DDD9}" srcOrd="13" destOrd="0" presId="urn:microsoft.com/office/officeart/2005/8/layout/vList2"/>
    <dgm:cxn modelId="{CE70BBD8-5EA9-4613-8D5E-103E44D6AE46}" type="presParOf" srcId="{D5489347-1B70-4F61-AAA9-FA09A561DAD5}" destId="{FE1BF89C-B00E-425E-A7B6-4C79F60ADF2A}"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8BCEC4-57A5-4778-8A96-05211BA65C46}"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8874099E-4A8E-4877-B24E-445287AE233E}">
      <dgm:prSet/>
      <dgm:spPr/>
      <dgm:t>
        <a:bodyPr/>
        <a:lstStyle/>
        <a:p>
          <a:pPr rtl="0"/>
          <a:r>
            <a:rPr lang="en-CA" dirty="0"/>
            <a:t>Graphical user interface (GUI)</a:t>
          </a:r>
        </a:p>
      </dgm:t>
    </dgm:pt>
    <dgm:pt modelId="{6304B98C-2934-4078-A5CE-7B0F60755B12}" type="parTrans" cxnId="{2AFCEFA2-F875-4A9B-80AC-51552DE5B2A3}">
      <dgm:prSet/>
      <dgm:spPr/>
      <dgm:t>
        <a:bodyPr/>
        <a:lstStyle/>
        <a:p>
          <a:endParaRPr lang="en-US"/>
        </a:p>
      </dgm:t>
    </dgm:pt>
    <dgm:pt modelId="{B34775D3-E466-41F0-92E1-697BCC6C8E41}" type="sibTrans" cxnId="{2AFCEFA2-F875-4A9B-80AC-51552DE5B2A3}">
      <dgm:prSet/>
      <dgm:spPr/>
      <dgm:t>
        <a:bodyPr/>
        <a:lstStyle/>
        <a:p>
          <a:endParaRPr lang="en-US"/>
        </a:p>
      </dgm:t>
    </dgm:pt>
    <dgm:pt modelId="{0712366D-EB40-4D91-8DD6-3E97BDF7AE4A}">
      <dgm:prSet/>
      <dgm:spPr/>
      <dgm:t>
        <a:bodyPr/>
        <a:lstStyle/>
        <a:p>
          <a:pPr rtl="0"/>
          <a:r>
            <a:rPr lang="en-CA"/>
            <a:t>Geographical information system (GIS)</a:t>
          </a:r>
        </a:p>
      </dgm:t>
    </dgm:pt>
    <dgm:pt modelId="{BAE5DF3B-E5FA-4C84-ADAE-5F40A42119B4}" type="parTrans" cxnId="{723013BE-4993-413F-A4CF-40F991004DD0}">
      <dgm:prSet/>
      <dgm:spPr/>
      <dgm:t>
        <a:bodyPr/>
        <a:lstStyle/>
        <a:p>
          <a:endParaRPr lang="en-US"/>
        </a:p>
      </dgm:t>
    </dgm:pt>
    <dgm:pt modelId="{509AD507-EFEE-432E-9F67-089C50873031}" type="sibTrans" cxnId="{723013BE-4993-413F-A4CF-40F991004DD0}">
      <dgm:prSet/>
      <dgm:spPr/>
      <dgm:t>
        <a:bodyPr/>
        <a:lstStyle/>
        <a:p>
          <a:endParaRPr lang="en-US"/>
        </a:p>
      </dgm:t>
    </dgm:pt>
    <dgm:pt modelId="{75870260-89AE-44CA-93BA-E4D251FC6267}">
      <dgm:prSet/>
      <dgm:spPr/>
      <dgm:t>
        <a:bodyPr/>
        <a:lstStyle/>
        <a:p>
          <a:pPr rtl="0"/>
          <a:r>
            <a:rPr lang="en-CA"/>
            <a:t>Water supply sources</a:t>
          </a:r>
        </a:p>
      </dgm:t>
    </dgm:pt>
    <dgm:pt modelId="{313A87B1-A324-4484-9B23-36B2CB90EDA8}" type="parTrans" cxnId="{FB88FB20-3295-4D4C-94A4-B35BF4FEE59F}">
      <dgm:prSet/>
      <dgm:spPr/>
      <dgm:t>
        <a:bodyPr/>
        <a:lstStyle/>
        <a:p>
          <a:endParaRPr lang="en-US"/>
        </a:p>
      </dgm:t>
    </dgm:pt>
    <dgm:pt modelId="{6672D573-8B41-4E67-9572-8DC915ED4412}" type="sibTrans" cxnId="{FB88FB20-3295-4D4C-94A4-B35BF4FEE59F}">
      <dgm:prSet/>
      <dgm:spPr/>
      <dgm:t>
        <a:bodyPr/>
        <a:lstStyle/>
        <a:p>
          <a:endParaRPr lang="en-US"/>
        </a:p>
      </dgm:t>
    </dgm:pt>
    <dgm:pt modelId="{D093F84C-D7CC-48EB-ACE7-1B0B0C99CACA}">
      <dgm:prSet/>
      <dgm:spPr/>
      <dgm:t>
        <a:bodyPr/>
        <a:lstStyle/>
        <a:p>
          <a:pPr rtl="0"/>
          <a:r>
            <a:rPr lang="en-CA"/>
            <a:t>Water demand sites</a:t>
          </a:r>
        </a:p>
      </dgm:t>
    </dgm:pt>
    <dgm:pt modelId="{8B5E1069-FB3F-433C-B126-FA0657C716D2}" type="parTrans" cxnId="{35A49BCD-BF12-41EB-A800-2086970C7864}">
      <dgm:prSet/>
      <dgm:spPr/>
      <dgm:t>
        <a:bodyPr/>
        <a:lstStyle/>
        <a:p>
          <a:endParaRPr lang="en-US"/>
        </a:p>
      </dgm:t>
    </dgm:pt>
    <dgm:pt modelId="{10C6355C-00E5-41E6-9B79-FE57F51ADA08}" type="sibTrans" cxnId="{35A49BCD-BF12-41EB-A800-2086970C7864}">
      <dgm:prSet/>
      <dgm:spPr/>
      <dgm:t>
        <a:bodyPr/>
        <a:lstStyle/>
        <a:p>
          <a:endParaRPr lang="en-US"/>
        </a:p>
      </dgm:t>
    </dgm:pt>
    <dgm:pt modelId="{03FBEB08-7CDF-48D5-B9E1-F664775319AD}">
      <dgm:prSet/>
      <dgm:spPr/>
      <dgm:t>
        <a:bodyPr/>
        <a:lstStyle/>
        <a:p>
          <a:pPr rtl="0"/>
          <a:r>
            <a:rPr lang="en-CA"/>
            <a:t>Demand site activity </a:t>
          </a:r>
        </a:p>
      </dgm:t>
    </dgm:pt>
    <dgm:pt modelId="{ECF79A2E-5D9D-428C-904E-F470249BC2F1}" type="parTrans" cxnId="{E8ADEA43-4A7B-4C88-8F45-08316072F41D}">
      <dgm:prSet/>
      <dgm:spPr/>
      <dgm:t>
        <a:bodyPr/>
        <a:lstStyle/>
        <a:p>
          <a:endParaRPr lang="en-US"/>
        </a:p>
      </dgm:t>
    </dgm:pt>
    <dgm:pt modelId="{E5DF8742-A790-4008-A775-A84A3A178C41}" type="sibTrans" cxnId="{E8ADEA43-4A7B-4C88-8F45-08316072F41D}">
      <dgm:prSet/>
      <dgm:spPr/>
      <dgm:t>
        <a:bodyPr/>
        <a:lstStyle/>
        <a:p>
          <a:endParaRPr lang="en-US"/>
        </a:p>
      </dgm:t>
    </dgm:pt>
    <dgm:pt modelId="{0256FC45-2188-4B93-AE22-5918B8672FE5}">
      <dgm:prSet/>
      <dgm:spPr/>
      <dgm:t>
        <a:bodyPr/>
        <a:lstStyle/>
        <a:p>
          <a:pPr rtl="0"/>
          <a:r>
            <a:rPr lang="en-CA"/>
            <a:t>Water-use intensities</a:t>
          </a:r>
        </a:p>
      </dgm:t>
    </dgm:pt>
    <dgm:pt modelId="{0F69EC3B-F577-4D05-8D29-442D399F0987}" type="parTrans" cxnId="{D079522A-BD97-48A2-812F-1EAAF972D021}">
      <dgm:prSet/>
      <dgm:spPr/>
      <dgm:t>
        <a:bodyPr/>
        <a:lstStyle/>
        <a:p>
          <a:endParaRPr lang="en-US"/>
        </a:p>
      </dgm:t>
    </dgm:pt>
    <dgm:pt modelId="{39DE0CCE-4E96-4618-A3A0-38C525954FBC}" type="sibTrans" cxnId="{D079522A-BD97-48A2-812F-1EAAF972D021}">
      <dgm:prSet/>
      <dgm:spPr/>
      <dgm:t>
        <a:bodyPr/>
        <a:lstStyle/>
        <a:p>
          <a:endParaRPr lang="en-US"/>
        </a:p>
      </dgm:t>
    </dgm:pt>
    <dgm:pt modelId="{7BCA8635-1F16-44D0-9255-09C4BF62E841}">
      <dgm:prSet/>
      <dgm:spPr/>
      <dgm:t>
        <a:bodyPr/>
        <a:lstStyle/>
        <a:p>
          <a:pPr rtl="0"/>
          <a:r>
            <a:rPr lang="en-CA"/>
            <a:t>Optimization</a:t>
          </a:r>
        </a:p>
      </dgm:t>
    </dgm:pt>
    <dgm:pt modelId="{43E96B2A-1CF4-4681-A2D1-50258CC5B49D}" type="parTrans" cxnId="{B5C85FEF-11C1-40EF-BE8F-D9E6FE050F6B}">
      <dgm:prSet/>
      <dgm:spPr/>
      <dgm:t>
        <a:bodyPr/>
        <a:lstStyle/>
        <a:p>
          <a:endParaRPr lang="en-US"/>
        </a:p>
      </dgm:t>
    </dgm:pt>
    <dgm:pt modelId="{BF2E0AA6-B42A-4233-A51A-EA863D35A4F6}" type="sibTrans" cxnId="{B5C85FEF-11C1-40EF-BE8F-D9E6FE050F6B}">
      <dgm:prSet/>
      <dgm:spPr/>
      <dgm:t>
        <a:bodyPr/>
        <a:lstStyle/>
        <a:p>
          <a:endParaRPr lang="en-US"/>
        </a:p>
      </dgm:t>
    </dgm:pt>
    <dgm:pt modelId="{24F8199D-843B-4BB6-BA2C-19C2743E62E4}">
      <dgm:prSet/>
      <dgm:spPr/>
      <dgm:t>
        <a:bodyPr/>
        <a:lstStyle/>
        <a:p>
          <a:pPr rtl="0"/>
          <a:r>
            <a:rPr lang="en-CA"/>
            <a:t>Scenario analysis</a:t>
          </a:r>
        </a:p>
      </dgm:t>
    </dgm:pt>
    <dgm:pt modelId="{717F423A-D34F-48BE-B35C-98A8F7C1192E}" type="parTrans" cxnId="{EE4B3341-F3E1-416C-864C-68387009ABBA}">
      <dgm:prSet/>
      <dgm:spPr/>
      <dgm:t>
        <a:bodyPr/>
        <a:lstStyle/>
        <a:p>
          <a:endParaRPr lang="en-US"/>
        </a:p>
      </dgm:t>
    </dgm:pt>
    <dgm:pt modelId="{B640B0CB-BEEB-42A9-9FE8-1B5412F3BC0A}" type="sibTrans" cxnId="{EE4B3341-F3E1-416C-864C-68387009ABBA}">
      <dgm:prSet/>
      <dgm:spPr/>
      <dgm:t>
        <a:bodyPr/>
        <a:lstStyle/>
        <a:p>
          <a:endParaRPr lang="en-US"/>
        </a:p>
      </dgm:t>
    </dgm:pt>
    <dgm:pt modelId="{D5489347-1B70-4F61-AAA9-FA09A561DAD5}" type="pres">
      <dgm:prSet presAssocID="{368BCEC4-57A5-4778-8A96-05211BA65C46}" presName="linear" presStyleCnt="0">
        <dgm:presLayoutVars>
          <dgm:animLvl val="lvl"/>
          <dgm:resizeHandles val="exact"/>
        </dgm:presLayoutVars>
      </dgm:prSet>
      <dgm:spPr/>
    </dgm:pt>
    <dgm:pt modelId="{3FB78498-B77D-46DD-8C09-8EAF7740D894}" type="pres">
      <dgm:prSet presAssocID="{8874099E-4A8E-4877-B24E-445287AE233E}" presName="parentText" presStyleLbl="node1" presStyleIdx="0" presStyleCnt="8">
        <dgm:presLayoutVars>
          <dgm:chMax val="0"/>
          <dgm:bulletEnabled val="1"/>
        </dgm:presLayoutVars>
      </dgm:prSet>
      <dgm:spPr/>
    </dgm:pt>
    <dgm:pt modelId="{FC639F43-AD51-4980-B0E9-F245CCF39A6C}" type="pres">
      <dgm:prSet presAssocID="{B34775D3-E466-41F0-92E1-697BCC6C8E41}" presName="spacer" presStyleCnt="0"/>
      <dgm:spPr/>
    </dgm:pt>
    <dgm:pt modelId="{F1213703-CFC1-463C-9FFF-51487EEB1160}" type="pres">
      <dgm:prSet presAssocID="{0712366D-EB40-4D91-8DD6-3E97BDF7AE4A}" presName="parentText" presStyleLbl="node1" presStyleIdx="1" presStyleCnt="8">
        <dgm:presLayoutVars>
          <dgm:chMax val="0"/>
          <dgm:bulletEnabled val="1"/>
        </dgm:presLayoutVars>
      </dgm:prSet>
      <dgm:spPr/>
    </dgm:pt>
    <dgm:pt modelId="{493BD1B4-CDF5-4726-941E-852C4089DFCF}" type="pres">
      <dgm:prSet presAssocID="{509AD507-EFEE-432E-9F67-089C50873031}" presName="spacer" presStyleCnt="0"/>
      <dgm:spPr/>
    </dgm:pt>
    <dgm:pt modelId="{8FF006B9-AC07-438F-95FB-13E3A067C89C}" type="pres">
      <dgm:prSet presAssocID="{75870260-89AE-44CA-93BA-E4D251FC6267}" presName="parentText" presStyleLbl="node1" presStyleIdx="2" presStyleCnt="8">
        <dgm:presLayoutVars>
          <dgm:chMax val="0"/>
          <dgm:bulletEnabled val="1"/>
        </dgm:presLayoutVars>
      </dgm:prSet>
      <dgm:spPr/>
    </dgm:pt>
    <dgm:pt modelId="{1EC89994-7D65-44E4-9180-1D26E52D57EE}" type="pres">
      <dgm:prSet presAssocID="{6672D573-8B41-4E67-9572-8DC915ED4412}" presName="spacer" presStyleCnt="0"/>
      <dgm:spPr/>
    </dgm:pt>
    <dgm:pt modelId="{0DCD3CA7-3F45-4F98-A7CD-71BEDF7867EB}" type="pres">
      <dgm:prSet presAssocID="{D093F84C-D7CC-48EB-ACE7-1B0B0C99CACA}" presName="parentText" presStyleLbl="node1" presStyleIdx="3" presStyleCnt="8">
        <dgm:presLayoutVars>
          <dgm:chMax val="0"/>
          <dgm:bulletEnabled val="1"/>
        </dgm:presLayoutVars>
      </dgm:prSet>
      <dgm:spPr/>
    </dgm:pt>
    <dgm:pt modelId="{72208367-E648-459E-9C81-C87C0316CF13}" type="pres">
      <dgm:prSet presAssocID="{10C6355C-00E5-41E6-9B79-FE57F51ADA08}" presName="spacer" presStyleCnt="0"/>
      <dgm:spPr/>
    </dgm:pt>
    <dgm:pt modelId="{710195F7-BA07-4361-B05E-12291FBAC7AE}" type="pres">
      <dgm:prSet presAssocID="{03FBEB08-7CDF-48D5-B9E1-F664775319AD}" presName="parentText" presStyleLbl="node1" presStyleIdx="4" presStyleCnt="8">
        <dgm:presLayoutVars>
          <dgm:chMax val="0"/>
          <dgm:bulletEnabled val="1"/>
        </dgm:presLayoutVars>
      </dgm:prSet>
      <dgm:spPr/>
    </dgm:pt>
    <dgm:pt modelId="{F7150E25-2226-40E1-8F22-A5AF741DD279}" type="pres">
      <dgm:prSet presAssocID="{E5DF8742-A790-4008-A775-A84A3A178C41}" presName="spacer" presStyleCnt="0"/>
      <dgm:spPr/>
    </dgm:pt>
    <dgm:pt modelId="{A0464E45-CB2E-4B07-93A9-4CDE26DFA8D9}" type="pres">
      <dgm:prSet presAssocID="{0256FC45-2188-4B93-AE22-5918B8672FE5}" presName="parentText" presStyleLbl="node1" presStyleIdx="5" presStyleCnt="8">
        <dgm:presLayoutVars>
          <dgm:chMax val="0"/>
          <dgm:bulletEnabled val="1"/>
        </dgm:presLayoutVars>
      </dgm:prSet>
      <dgm:spPr/>
    </dgm:pt>
    <dgm:pt modelId="{1F1771D8-0132-47EA-BD55-13C999B9556E}" type="pres">
      <dgm:prSet presAssocID="{39DE0CCE-4E96-4618-A3A0-38C525954FBC}" presName="spacer" presStyleCnt="0"/>
      <dgm:spPr/>
    </dgm:pt>
    <dgm:pt modelId="{6F55A21E-6A2D-4AB2-9983-97A6F7A55700}" type="pres">
      <dgm:prSet presAssocID="{7BCA8635-1F16-44D0-9255-09C4BF62E841}" presName="parentText" presStyleLbl="node1" presStyleIdx="6" presStyleCnt="8">
        <dgm:presLayoutVars>
          <dgm:chMax val="0"/>
          <dgm:bulletEnabled val="1"/>
        </dgm:presLayoutVars>
      </dgm:prSet>
      <dgm:spPr/>
    </dgm:pt>
    <dgm:pt modelId="{798CD781-4ACE-4AA3-8A3D-A3B1BE34DDD9}" type="pres">
      <dgm:prSet presAssocID="{BF2E0AA6-B42A-4233-A51A-EA863D35A4F6}" presName="spacer" presStyleCnt="0"/>
      <dgm:spPr/>
    </dgm:pt>
    <dgm:pt modelId="{FE1BF89C-B00E-425E-A7B6-4C79F60ADF2A}" type="pres">
      <dgm:prSet presAssocID="{24F8199D-843B-4BB6-BA2C-19C2743E62E4}" presName="parentText" presStyleLbl="node1" presStyleIdx="7" presStyleCnt="8">
        <dgm:presLayoutVars>
          <dgm:chMax val="0"/>
          <dgm:bulletEnabled val="1"/>
        </dgm:presLayoutVars>
      </dgm:prSet>
      <dgm:spPr/>
    </dgm:pt>
  </dgm:ptLst>
  <dgm:cxnLst>
    <dgm:cxn modelId="{0316D808-9891-4DB7-A46F-CD7D42C1BD8C}" type="presOf" srcId="{8874099E-4A8E-4877-B24E-445287AE233E}" destId="{3FB78498-B77D-46DD-8C09-8EAF7740D894}" srcOrd="0" destOrd="0" presId="urn:microsoft.com/office/officeart/2005/8/layout/vList2"/>
    <dgm:cxn modelId="{FB88FB20-3295-4D4C-94A4-B35BF4FEE59F}" srcId="{368BCEC4-57A5-4778-8A96-05211BA65C46}" destId="{75870260-89AE-44CA-93BA-E4D251FC6267}" srcOrd="2" destOrd="0" parTransId="{313A87B1-A324-4484-9B23-36B2CB90EDA8}" sibTransId="{6672D573-8B41-4E67-9572-8DC915ED4412}"/>
    <dgm:cxn modelId="{D079522A-BD97-48A2-812F-1EAAF972D021}" srcId="{368BCEC4-57A5-4778-8A96-05211BA65C46}" destId="{0256FC45-2188-4B93-AE22-5918B8672FE5}" srcOrd="5" destOrd="0" parTransId="{0F69EC3B-F577-4D05-8D29-442D399F0987}" sibTransId="{39DE0CCE-4E96-4618-A3A0-38C525954FBC}"/>
    <dgm:cxn modelId="{EE4B3341-F3E1-416C-864C-68387009ABBA}" srcId="{368BCEC4-57A5-4778-8A96-05211BA65C46}" destId="{24F8199D-843B-4BB6-BA2C-19C2743E62E4}" srcOrd="7" destOrd="0" parTransId="{717F423A-D34F-48BE-B35C-98A8F7C1192E}" sibTransId="{B640B0CB-BEEB-42A9-9FE8-1B5412F3BC0A}"/>
    <dgm:cxn modelId="{E8ADEA43-4A7B-4C88-8F45-08316072F41D}" srcId="{368BCEC4-57A5-4778-8A96-05211BA65C46}" destId="{03FBEB08-7CDF-48D5-B9E1-F664775319AD}" srcOrd="4" destOrd="0" parTransId="{ECF79A2E-5D9D-428C-904E-F470249BC2F1}" sibTransId="{E5DF8742-A790-4008-A775-A84A3A178C41}"/>
    <dgm:cxn modelId="{139C7064-2640-4B02-B463-A5C2A73A7B89}" type="presOf" srcId="{24F8199D-843B-4BB6-BA2C-19C2743E62E4}" destId="{FE1BF89C-B00E-425E-A7B6-4C79F60ADF2A}" srcOrd="0" destOrd="0" presId="urn:microsoft.com/office/officeart/2005/8/layout/vList2"/>
    <dgm:cxn modelId="{166F606B-3841-4239-BF3A-733DB5264C56}" type="presOf" srcId="{7BCA8635-1F16-44D0-9255-09C4BF62E841}" destId="{6F55A21E-6A2D-4AB2-9983-97A6F7A55700}" srcOrd="0" destOrd="0" presId="urn:microsoft.com/office/officeart/2005/8/layout/vList2"/>
    <dgm:cxn modelId="{8427A559-EFFE-4303-9DE2-417C3FDACFCC}" type="presOf" srcId="{368BCEC4-57A5-4778-8A96-05211BA65C46}" destId="{D5489347-1B70-4F61-AAA9-FA09A561DAD5}" srcOrd="0" destOrd="0" presId="urn:microsoft.com/office/officeart/2005/8/layout/vList2"/>
    <dgm:cxn modelId="{AB17CB59-F789-4F4C-9851-245BB5BAEE8C}" type="presOf" srcId="{D093F84C-D7CC-48EB-ACE7-1B0B0C99CACA}" destId="{0DCD3CA7-3F45-4F98-A7CD-71BEDF7867EB}" srcOrd="0" destOrd="0" presId="urn:microsoft.com/office/officeart/2005/8/layout/vList2"/>
    <dgm:cxn modelId="{C838C983-1DE5-4E41-AA83-3E32473BB0D9}" type="presOf" srcId="{75870260-89AE-44CA-93BA-E4D251FC6267}" destId="{8FF006B9-AC07-438F-95FB-13E3A067C89C}" srcOrd="0" destOrd="0" presId="urn:microsoft.com/office/officeart/2005/8/layout/vList2"/>
    <dgm:cxn modelId="{A03B5E8E-0CB4-4C86-8A8D-87ABD419CCCE}" type="presOf" srcId="{0712366D-EB40-4D91-8DD6-3E97BDF7AE4A}" destId="{F1213703-CFC1-463C-9FFF-51487EEB1160}" srcOrd="0" destOrd="0" presId="urn:microsoft.com/office/officeart/2005/8/layout/vList2"/>
    <dgm:cxn modelId="{E430DC9E-2E7F-4D15-A461-7157CA7FE3B6}" type="presOf" srcId="{03FBEB08-7CDF-48D5-B9E1-F664775319AD}" destId="{710195F7-BA07-4361-B05E-12291FBAC7AE}" srcOrd="0" destOrd="0" presId="urn:microsoft.com/office/officeart/2005/8/layout/vList2"/>
    <dgm:cxn modelId="{2AFCEFA2-F875-4A9B-80AC-51552DE5B2A3}" srcId="{368BCEC4-57A5-4778-8A96-05211BA65C46}" destId="{8874099E-4A8E-4877-B24E-445287AE233E}" srcOrd="0" destOrd="0" parTransId="{6304B98C-2934-4078-A5CE-7B0F60755B12}" sibTransId="{B34775D3-E466-41F0-92E1-697BCC6C8E41}"/>
    <dgm:cxn modelId="{723013BE-4993-413F-A4CF-40F991004DD0}" srcId="{368BCEC4-57A5-4778-8A96-05211BA65C46}" destId="{0712366D-EB40-4D91-8DD6-3E97BDF7AE4A}" srcOrd="1" destOrd="0" parTransId="{BAE5DF3B-E5FA-4C84-ADAE-5F40A42119B4}" sibTransId="{509AD507-EFEE-432E-9F67-089C50873031}"/>
    <dgm:cxn modelId="{35A49BCD-BF12-41EB-A800-2086970C7864}" srcId="{368BCEC4-57A5-4778-8A96-05211BA65C46}" destId="{D093F84C-D7CC-48EB-ACE7-1B0B0C99CACA}" srcOrd="3" destOrd="0" parTransId="{8B5E1069-FB3F-433C-B126-FA0657C716D2}" sibTransId="{10C6355C-00E5-41E6-9B79-FE57F51ADA08}"/>
    <dgm:cxn modelId="{B5C85FEF-11C1-40EF-BE8F-D9E6FE050F6B}" srcId="{368BCEC4-57A5-4778-8A96-05211BA65C46}" destId="{7BCA8635-1F16-44D0-9255-09C4BF62E841}" srcOrd="6" destOrd="0" parTransId="{43E96B2A-1CF4-4681-A2D1-50258CC5B49D}" sibTransId="{BF2E0AA6-B42A-4233-A51A-EA863D35A4F6}"/>
    <dgm:cxn modelId="{52DDB7FE-B0DA-46AB-BF17-5972D8ACA37A}" type="presOf" srcId="{0256FC45-2188-4B93-AE22-5918B8672FE5}" destId="{A0464E45-CB2E-4B07-93A9-4CDE26DFA8D9}" srcOrd="0" destOrd="0" presId="urn:microsoft.com/office/officeart/2005/8/layout/vList2"/>
    <dgm:cxn modelId="{AD199CBE-C71F-4473-B764-0129E7AA48D9}" type="presParOf" srcId="{D5489347-1B70-4F61-AAA9-FA09A561DAD5}" destId="{3FB78498-B77D-46DD-8C09-8EAF7740D894}" srcOrd="0" destOrd="0" presId="urn:microsoft.com/office/officeart/2005/8/layout/vList2"/>
    <dgm:cxn modelId="{D4AFD946-84C0-4306-80AE-24700D7AF460}" type="presParOf" srcId="{D5489347-1B70-4F61-AAA9-FA09A561DAD5}" destId="{FC639F43-AD51-4980-B0E9-F245CCF39A6C}" srcOrd="1" destOrd="0" presId="urn:microsoft.com/office/officeart/2005/8/layout/vList2"/>
    <dgm:cxn modelId="{F0DC2F73-62AE-454E-A463-11B0080CF67D}" type="presParOf" srcId="{D5489347-1B70-4F61-AAA9-FA09A561DAD5}" destId="{F1213703-CFC1-463C-9FFF-51487EEB1160}" srcOrd="2" destOrd="0" presId="urn:microsoft.com/office/officeart/2005/8/layout/vList2"/>
    <dgm:cxn modelId="{486B7763-DF17-48BA-89AF-78972DCED30E}" type="presParOf" srcId="{D5489347-1B70-4F61-AAA9-FA09A561DAD5}" destId="{493BD1B4-CDF5-4726-941E-852C4089DFCF}" srcOrd="3" destOrd="0" presId="urn:microsoft.com/office/officeart/2005/8/layout/vList2"/>
    <dgm:cxn modelId="{64DF88B4-9117-44A3-B3F9-BAB1A14441C6}" type="presParOf" srcId="{D5489347-1B70-4F61-AAA9-FA09A561DAD5}" destId="{8FF006B9-AC07-438F-95FB-13E3A067C89C}" srcOrd="4" destOrd="0" presId="urn:microsoft.com/office/officeart/2005/8/layout/vList2"/>
    <dgm:cxn modelId="{9044BA05-5BA7-4C6D-A6FF-648E76968D53}" type="presParOf" srcId="{D5489347-1B70-4F61-AAA9-FA09A561DAD5}" destId="{1EC89994-7D65-44E4-9180-1D26E52D57EE}" srcOrd="5" destOrd="0" presId="urn:microsoft.com/office/officeart/2005/8/layout/vList2"/>
    <dgm:cxn modelId="{32527588-A9D4-46AE-BECD-CC94E0368FE8}" type="presParOf" srcId="{D5489347-1B70-4F61-AAA9-FA09A561DAD5}" destId="{0DCD3CA7-3F45-4F98-A7CD-71BEDF7867EB}" srcOrd="6" destOrd="0" presId="urn:microsoft.com/office/officeart/2005/8/layout/vList2"/>
    <dgm:cxn modelId="{66679986-EF3E-48BA-B3BF-58C88057D8AC}" type="presParOf" srcId="{D5489347-1B70-4F61-AAA9-FA09A561DAD5}" destId="{72208367-E648-459E-9C81-C87C0316CF13}" srcOrd="7" destOrd="0" presId="urn:microsoft.com/office/officeart/2005/8/layout/vList2"/>
    <dgm:cxn modelId="{FB635B72-493B-4FC2-A0D4-55801B05BEB5}" type="presParOf" srcId="{D5489347-1B70-4F61-AAA9-FA09A561DAD5}" destId="{710195F7-BA07-4361-B05E-12291FBAC7AE}" srcOrd="8" destOrd="0" presId="urn:microsoft.com/office/officeart/2005/8/layout/vList2"/>
    <dgm:cxn modelId="{D0ACFB9C-ACED-4B6E-868B-3DBF8914BF29}" type="presParOf" srcId="{D5489347-1B70-4F61-AAA9-FA09A561DAD5}" destId="{F7150E25-2226-40E1-8F22-A5AF741DD279}" srcOrd="9" destOrd="0" presId="urn:microsoft.com/office/officeart/2005/8/layout/vList2"/>
    <dgm:cxn modelId="{92D06B22-29A3-4AAD-8BBF-6BA05E47143C}" type="presParOf" srcId="{D5489347-1B70-4F61-AAA9-FA09A561DAD5}" destId="{A0464E45-CB2E-4B07-93A9-4CDE26DFA8D9}" srcOrd="10" destOrd="0" presId="urn:microsoft.com/office/officeart/2005/8/layout/vList2"/>
    <dgm:cxn modelId="{7E8B6F2F-38D6-4D5B-8A62-D98FA5BD3A8D}" type="presParOf" srcId="{D5489347-1B70-4F61-AAA9-FA09A561DAD5}" destId="{1F1771D8-0132-47EA-BD55-13C999B9556E}" srcOrd="11" destOrd="0" presId="urn:microsoft.com/office/officeart/2005/8/layout/vList2"/>
    <dgm:cxn modelId="{33DB5676-9159-442E-97A3-C044D0DA9BA1}" type="presParOf" srcId="{D5489347-1B70-4F61-AAA9-FA09A561DAD5}" destId="{6F55A21E-6A2D-4AB2-9983-97A6F7A55700}" srcOrd="12" destOrd="0" presId="urn:microsoft.com/office/officeart/2005/8/layout/vList2"/>
    <dgm:cxn modelId="{A907E47A-5CD8-46BB-9D36-311CB1A14ED8}" type="presParOf" srcId="{D5489347-1B70-4F61-AAA9-FA09A561DAD5}" destId="{798CD781-4ACE-4AA3-8A3D-A3B1BE34DDD9}" srcOrd="13" destOrd="0" presId="urn:microsoft.com/office/officeart/2005/8/layout/vList2"/>
    <dgm:cxn modelId="{CE70BBD8-5EA9-4613-8D5E-103E44D6AE46}" type="presParOf" srcId="{D5489347-1B70-4F61-AAA9-FA09A561DAD5}" destId="{FE1BF89C-B00E-425E-A7B6-4C79F60ADF2A}"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BFDBA-84B6-4921-A905-039B9D4851A9}">
      <dsp:nvSpPr>
        <dsp:cNvPr id="0" name=""/>
        <dsp:cNvSpPr/>
      </dsp:nvSpPr>
      <dsp:spPr>
        <a:xfrm>
          <a:off x="0" y="42173"/>
          <a:ext cx="11353800" cy="67532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CA" sz="1700" b="1" kern="1200" dirty="0"/>
            <a:t>Modelling approach</a:t>
          </a:r>
        </a:p>
      </dsp:txBody>
      <dsp:txXfrm>
        <a:off x="32967" y="75140"/>
        <a:ext cx="11287866" cy="609393"/>
      </dsp:txXfrm>
    </dsp:sp>
    <dsp:sp modelId="{D04D3FE7-B228-4687-8E57-9E4FA43993A8}">
      <dsp:nvSpPr>
        <dsp:cNvPr id="0" name=""/>
        <dsp:cNvSpPr/>
      </dsp:nvSpPr>
      <dsp:spPr>
        <a:xfrm>
          <a:off x="0" y="766460"/>
          <a:ext cx="11353800" cy="67532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CA" sz="1700" b="1" kern="1200"/>
            <a:t>Life </a:t>
          </a:r>
          <a:r>
            <a:rPr lang="en-CA" sz="1700" b="1" kern="1200" dirty="0"/>
            <a:t>cycle water footprints</a:t>
          </a:r>
        </a:p>
      </dsp:txBody>
      <dsp:txXfrm>
        <a:off x="32967" y="799427"/>
        <a:ext cx="11287866" cy="609393"/>
      </dsp:txXfrm>
    </dsp:sp>
    <dsp:sp modelId="{4C6F6304-D35C-4F16-B015-34BABF215D83}">
      <dsp:nvSpPr>
        <dsp:cNvPr id="0" name=""/>
        <dsp:cNvSpPr/>
      </dsp:nvSpPr>
      <dsp:spPr>
        <a:xfrm>
          <a:off x="0" y="1490748"/>
          <a:ext cx="11353800" cy="67532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CA" sz="1700" b="1" kern="1200" dirty="0"/>
            <a:t>Water Evaluation and Planning (WEAP) Model</a:t>
          </a:r>
        </a:p>
      </dsp:txBody>
      <dsp:txXfrm>
        <a:off x="32967" y="1523715"/>
        <a:ext cx="11287866" cy="609393"/>
      </dsp:txXfrm>
    </dsp:sp>
    <dsp:sp modelId="{EB0E332D-1E1A-428B-9041-FD5514E3484A}">
      <dsp:nvSpPr>
        <dsp:cNvPr id="0" name=""/>
        <dsp:cNvSpPr/>
      </dsp:nvSpPr>
      <dsp:spPr>
        <a:xfrm>
          <a:off x="0" y="2215036"/>
          <a:ext cx="11353800" cy="67532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CA" sz="1700" b="1" kern="1200" dirty="0"/>
            <a:t>The WEAP-Canada model </a:t>
          </a:r>
        </a:p>
      </dsp:txBody>
      <dsp:txXfrm>
        <a:off x="32967" y="2248003"/>
        <a:ext cx="11287866" cy="609393"/>
      </dsp:txXfrm>
    </dsp:sp>
    <dsp:sp modelId="{7BA6484C-6D50-498B-A1BC-9A146C7A3A7E}">
      <dsp:nvSpPr>
        <dsp:cNvPr id="0" name=""/>
        <dsp:cNvSpPr/>
      </dsp:nvSpPr>
      <dsp:spPr>
        <a:xfrm>
          <a:off x="0" y="2939323"/>
          <a:ext cx="11353800" cy="67532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CA" sz="1700" b="1" kern="1200" dirty="0"/>
            <a:t>Long-range Energy Alternative Planning (LEAP) Model integration with WEAP</a:t>
          </a:r>
        </a:p>
      </dsp:txBody>
      <dsp:txXfrm>
        <a:off x="32967" y="2972290"/>
        <a:ext cx="11287866" cy="609393"/>
      </dsp:txXfrm>
    </dsp:sp>
    <dsp:sp modelId="{537EE18B-D1F1-4BE9-A5A9-5680B6882E18}">
      <dsp:nvSpPr>
        <dsp:cNvPr id="0" name=""/>
        <dsp:cNvSpPr/>
      </dsp:nvSpPr>
      <dsp:spPr>
        <a:xfrm>
          <a:off x="0" y="3663611"/>
          <a:ext cx="11353800" cy="67532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CA" sz="1700" b="1" kern="1200" dirty="0"/>
            <a:t>Summary of research on integrated assessments </a:t>
          </a:r>
        </a:p>
      </dsp:txBody>
      <dsp:txXfrm>
        <a:off x="32967" y="3696578"/>
        <a:ext cx="11287866" cy="609393"/>
      </dsp:txXfrm>
    </dsp:sp>
    <dsp:sp modelId="{904148E2-E7DC-4DF1-85AF-C26924E631BA}">
      <dsp:nvSpPr>
        <dsp:cNvPr id="0" name=""/>
        <dsp:cNvSpPr/>
      </dsp:nvSpPr>
      <dsp:spPr>
        <a:xfrm>
          <a:off x="0" y="4387899"/>
          <a:ext cx="11353800" cy="67532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CA" sz="1700" b="1" kern="1200" dirty="0"/>
            <a:t>Questions – Please type your question in the chat box or just indicate that you have a question to ask</a:t>
          </a:r>
        </a:p>
      </dsp:txBody>
      <dsp:txXfrm>
        <a:off x="32967" y="4420866"/>
        <a:ext cx="11287866" cy="6093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78498-B77D-46DD-8C09-8EAF7740D894}">
      <dsp:nvSpPr>
        <dsp:cNvPr id="0" name=""/>
        <dsp:cNvSpPr/>
      </dsp:nvSpPr>
      <dsp:spPr>
        <a:xfrm>
          <a:off x="0" y="2568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dirty="0"/>
            <a:t>Graphical user interface (GUI)</a:t>
          </a:r>
        </a:p>
      </dsp:txBody>
      <dsp:txXfrm>
        <a:off x="28100" y="53782"/>
        <a:ext cx="6446200" cy="519439"/>
      </dsp:txXfrm>
    </dsp:sp>
    <dsp:sp modelId="{F1213703-CFC1-463C-9FFF-51487EEB1160}">
      <dsp:nvSpPr>
        <dsp:cNvPr id="0" name=""/>
        <dsp:cNvSpPr/>
      </dsp:nvSpPr>
      <dsp:spPr>
        <a:xfrm>
          <a:off x="0" y="67044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Geographical information system (GIS)</a:t>
          </a:r>
        </a:p>
      </dsp:txBody>
      <dsp:txXfrm>
        <a:off x="28100" y="698542"/>
        <a:ext cx="6446200" cy="519439"/>
      </dsp:txXfrm>
    </dsp:sp>
    <dsp:sp modelId="{8FF006B9-AC07-438F-95FB-13E3A067C89C}">
      <dsp:nvSpPr>
        <dsp:cNvPr id="0" name=""/>
        <dsp:cNvSpPr/>
      </dsp:nvSpPr>
      <dsp:spPr>
        <a:xfrm>
          <a:off x="0" y="131520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Water supply sources</a:t>
          </a:r>
        </a:p>
      </dsp:txBody>
      <dsp:txXfrm>
        <a:off x="28100" y="1343302"/>
        <a:ext cx="6446200" cy="519439"/>
      </dsp:txXfrm>
    </dsp:sp>
    <dsp:sp modelId="{0DCD3CA7-3F45-4F98-A7CD-71BEDF7867EB}">
      <dsp:nvSpPr>
        <dsp:cNvPr id="0" name=""/>
        <dsp:cNvSpPr/>
      </dsp:nvSpPr>
      <dsp:spPr>
        <a:xfrm>
          <a:off x="0" y="195996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Water demand sites</a:t>
          </a:r>
        </a:p>
      </dsp:txBody>
      <dsp:txXfrm>
        <a:off x="28100" y="1988062"/>
        <a:ext cx="6446200" cy="519439"/>
      </dsp:txXfrm>
    </dsp:sp>
    <dsp:sp modelId="{710195F7-BA07-4361-B05E-12291FBAC7AE}">
      <dsp:nvSpPr>
        <dsp:cNvPr id="0" name=""/>
        <dsp:cNvSpPr/>
      </dsp:nvSpPr>
      <dsp:spPr>
        <a:xfrm>
          <a:off x="0" y="260472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Demand site activity </a:t>
          </a:r>
        </a:p>
      </dsp:txBody>
      <dsp:txXfrm>
        <a:off x="28100" y="2632822"/>
        <a:ext cx="6446200" cy="519439"/>
      </dsp:txXfrm>
    </dsp:sp>
    <dsp:sp modelId="{A0464E45-CB2E-4B07-93A9-4CDE26DFA8D9}">
      <dsp:nvSpPr>
        <dsp:cNvPr id="0" name=""/>
        <dsp:cNvSpPr/>
      </dsp:nvSpPr>
      <dsp:spPr>
        <a:xfrm>
          <a:off x="0" y="324948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Water-use intensities</a:t>
          </a:r>
        </a:p>
      </dsp:txBody>
      <dsp:txXfrm>
        <a:off x="28100" y="3277582"/>
        <a:ext cx="6446200" cy="519439"/>
      </dsp:txXfrm>
    </dsp:sp>
    <dsp:sp modelId="{6F55A21E-6A2D-4AB2-9983-97A6F7A55700}">
      <dsp:nvSpPr>
        <dsp:cNvPr id="0" name=""/>
        <dsp:cNvSpPr/>
      </dsp:nvSpPr>
      <dsp:spPr>
        <a:xfrm>
          <a:off x="0" y="389424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Optimization</a:t>
          </a:r>
        </a:p>
      </dsp:txBody>
      <dsp:txXfrm>
        <a:off x="28100" y="3922342"/>
        <a:ext cx="6446200" cy="519439"/>
      </dsp:txXfrm>
    </dsp:sp>
    <dsp:sp modelId="{FE1BF89C-B00E-425E-A7B6-4C79F60ADF2A}">
      <dsp:nvSpPr>
        <dsp:cNvPr id="0" name=""/>
        <dsp:cNvSpPr/>
      </dsp:nvSpPr>
      <dsp:spPr>
        <a:xfrm>
          <a:off x="0" y="453900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Scenario analysis</a:t>
          </a:r>
        </a:p>
      </dsp:txBody>
      <dsp:txXfrm>
        <a:off x="28100" y="4567102"/>
        <a:ext cx="6446200" cy="5194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78498-B77D-46DD-8C09-8EAF7740D894}">
      <dsp:nvSpPr>
        <dsp:cNvPr id="0" name=""/>
        <dsp:cNvSpPr/>
      </dsp:nvSpPr>
      <dsp:spPr>
        <a:xfrm>
          <a:off x="0" y="2568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dirty="0"/>
            <a:t>Graphical user interface (GUI)</a:t>
          </a:r>
        </a:p>
      </dsp:txBody>
      <dsp:txXfrm>
        <a:off x="28100" y="53782"/>
        <a:ext cx="6446200" cy="519439"/>
      </dsp:txXfrm>
    </dsp:sp>
    <dsp:sp modelId="{F1213703-CFC1-463C-9FFF-51487EEB1160}">
      <dsp:nvSpPr>
        <dsp:cNvPr id="0" name=""/>
        <dsp:cNvSpPr/>
      </dsp:nvSpPr>
      <dsp:spPr>
        <a:xfrm>
          <a:off x="0" y="67044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Geographical information system (GIS)</a:t>
          </a:r>
        </a:p>
      </dsp:txBody>
      <dsp:txXfrm>
        <a:off x="28100" y="698542"/>
        <a:ext cx="6446200" cy="519439"/>
      </dsp:txXfrm>
    </dsp:sp>
    <dsp:sp modelId="{8FF006B9-AC07-438F-95FB-13E3A067C89C}">
      <dsp:nvSpPr>
        <dsp:cNvPr id="0" name=""/>
        <dsp:cNvSpPr/>
      </dsp:nvSpPr>
      <dsp:spPr>
        <a:xfrm>
          <a:off x="0" y="131520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Water supply sources</a:t>
          </a:r>
        </a:p>
      </dsp:txBody>
      <dsp:txXfrm>
        <a:off x="28100" y="1343302"/>
        <a:ext cx="6446200" cy="519439"/>
      </dsp:txXfrm>
    </dsp:sp>
    <dsp:sp modelId="{0DCD3CA7-3F45-4F98-A7CD-71BEDF7867EB}">
      <dsp:nvSpPr>
        <dsp:cNvPr id="0" name=""/>
        <dsp:cNvSpPr/>
      </dsp:nvSpPr>
      <dsp:spPr>
        <a:xfrm>
          <a:off x="0" y="195996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Water demand sites</a:t>
          </a:r>
        </a:p>
      </dsp:txBody>
      <dsp:txXfrm>
        <a:off x="28100" y="1988062"/>
        <a:ext cx="6446200" cy="519439"/>
      </dsp:txXfrm>
    </dsp:sp>
    <dsp:sp modelId="{710195F7-BA07-4361-B05E-12291FBAC7AE}">
      <dsp:nvSpPr>
        <dsp:cNvPr id="0" name=""/>
        <dsp:cNvSpPr/>
      </dsp:nvSpPr>
      <dsp:spPr>
        <a:xfrm>
          <a:off x="0" y="260472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Demand site activity </a:t>
          </a:r>
        </a:p>
      </dsp:txBody>
      <dsp:txXfrm>
        <a:off x="28100" y="2632822"/>
        <a:ext cx="6446200" cy="519439"/>
      </dsp:txXfrm>
    </dsp:sp>
    <dsp:sp modelId="{A0464E45-CB2E-4B07-93A9-4CDE26DFA8D9}">
      <dsp:nvSpPr>
        <dsp:cNvPr id="0" name=""/>
        <dsp:cNvSpPr/>
      </dsp:nvSpPr>
      <dsp:spPr>
        <a:xfrm>
          <a:off x="0" y="324948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Water-use intensities</a:t>
          </a:r>
        </a:p>
      </dsp:txBody>
      <dsp:txXfrm>
        <a:off x="28100" y="3277582"/>
        <a:ext cx="6446200" cy="519439"/>
      </dsp:txXfrm>
    </dsp:sp>
    <dsp:sp modelId="{6F55A21E-6A2D-4AB2-9983-97A6F7A55700}">
      <dsp:nvSpPr>
        <dsp:cNvPr id="0" name=""/>
        <dsp:cNvSpPr/>
      </dsp:nvSpPr>
      <dsp:spPr>
        <a:xfrm>
          <a:off x="0" y="389424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Optimization</a:t>
          </a:r>
        </a:p>
      </dsp:txBody>
      <dsp:txXfrm>
        <a:off x="28100" y="3922342"/>
        <a:ext cx="6446200" cy="519439"/>
      </dsp:txXfrm>
    </dsp:sp>
    <dsp:sp modelId="{FE1BF89C-B00E-425E-A7B6-4C79F60ADF2A}">
      <dsp:nvSpPr>
        <dsp:cNvPr id="0" name=""/>
        <dsp:cNvSpPr/>
      </dsp:nvSpPr>
      <dsp:spPr>
        <a:xfrm>
          <a:off x="0" y="453900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Scenario analysis</a:t>
          </a:r>
        </a:p>
      </dsp:txBody>
      <dsp:txXfrm>
        <a:off x="28100" y="4567102"/>
        <a:ext cx="6446200" cy="5194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78498-B77D-46DD-8C09-8EAF7740D894}">
      <dsp:nvSpPr>
        <dsp:cNvPr id="0" name=""/>
        <dsp:cNvSpPr/>
      </dsp:nvSpPr>
      <dsp:spPr>
        <a:xfrm>
          <a:off x="0" y="2568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dirty="0"/>
            <a:t>Graphical user interface (GUI)</a:t>
          </a:r>
        </a:p>
      </dsp:txBody>
      <dsp:txXfrm>
        <a:off x="28100" y="53782"/>
        <a:ext cx="6446200" cy="519439"/>
      </dsp:txXfrm>
    </dsp:sp>
    <dsp:sp modelId="{F1213703-CFC1-463C-9FFF-51487EEB1160}">
      <dsp:nvSpPr>
        <dsp:cNvPr id="0" name=""/>
        <dsp:cNvSpPr/>
      </dsp:nvSpPr>
      <dsp:spPr>
        <a:xfrm>
          <a:off x="0" y="67044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Geographical information system (GIS)</a:t>
          </a:r>
        </a:p>
      </dsp:txBody>
      <dsp:txXfrm>
        <a:off x="28100" y="698542"/>
        <a:ext cx="6446200" cy="519439"/>
      </dsp:txXfrm>
    </dsp:sp>
    <dsp:sp modelId="{8FF006B9-AC07-438F-95FB-13E3A067C89C}">
      <dsp:nvSpPr>
        <dsp:cNvPr id="0" name=""/>
        <dsp:cNvSpPr/>
      </dsp:nvSpPr>
      <dsp:spPr>
        <a:xfrm>
          <a:off x="0" y="131520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Water supply sources</a:t>
          </a:r>
        </a:p>
      </dsp:txBody>
      <dsp:txXfrm>
        <a:off x="28100" y="1343302"/>
        <a:ext cx="6446200" cy="519439"/>
      </dsp:txXfrm>
    </dsp:sp>
    <dsp:sp modelId="{0DCD3CA7-3F45-4F98-A7CD-71BEDF7867EB}">
      <dsp:nvSpPr>
        <dsp:cNvPr id="0" name=""/>
        <dsp:cNvSpPr/>
      </dsp:nvSpPr>
      <dsp:spPr>
        <a:xfrm>
          <a:off x="0" y="195996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Water demand sites</a:t>
          </a:r>
        </a:p>
      </dsp:txBody>
      <dsp:txXfrm>
        <a:off x="28100" y="1988062"/>
        <a:ext cx="6446200" cy="519439"/>
      </dsp:txXfrm>
    </dsp:sp>
    <dsp:sp modelId="{710195F7-BA07-4361-B05E-12291FBAC7AE}">
      <dsp:nvSpPr>
        <dsp:cNvPr id="0" name=""/>
        <dsp:cNvSpPr/>
      </dsp:nvSpPr>
      <dsp:spPr>
        <a:xfrm>
          <a:off x="0" y="260472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Demand site activity </a:t>
          </a:r>
        </a:p>
      </dsp:txBody>
      <dsp:txXfrm>
        <a:off x="28100" y="2632822"/>
        <a:ext cx="6446200" cy="519439"/>
      </dsp:txXfrm>
    </dsp:sp>
    <dsp:sp modelId="{A0464E45-CB2E-4B07-93A9-4CDE26DFA8D9}">
      <dsp:nvSpPr>
        <dsp:cNvPr id="0" name=""/>
        <dsp:cNvSpPr/>
      </dsp:nvSpPr>
      <dsp:spPr>
        <a:xfrm>
          <a:off x="0" y="324948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Water-use intensities</a:t>
          </a:r>
        </a:p>
      </dsp:txBody>
      <dsp:txXfrm>
        <a:off x="28100" y="3277582"/>
        <a:ext cx="6446200" cy="519439"/>
      </dsp:txXfrm>
    </dsp:sp>
    <dsp:sp modelId="{6F55A21E-6A2D-4AB2-9983-97A6F7A55700}">
      <dsp:nvSpPr>
        <dsp:cNvPr id="0" name=""/>
        <dsp:cNvSpPr/>
      </dsp:nvSpPr>
      <dsp:spPr>
        <a:xfrm>
          <a:off x="0" y="389424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Optimization</a:t>
          </a:r>
        </a:p>
      </dsp:txBody>
      <dsp:txXfrm>
        <a:off x="28100" y="3922342"/>
        <a:ext cx="6446200" cy="519439"/>
      </dsp:txXfrm>
    </dsp:sp>
    <dsp:sp modelId="{FE1BF89C-B00E-425E-A7B6-4C79F60ADF2A}">
      <dsp:nvSpPr>
        <dsp:cNvPr id="0" name=""/>
        <dsp:cNvSpPr/>
      </dsp:nvSpPr>
      <dsp:spPr>
        <a:xfrm>
          <a:off x="0" y="453900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Scenario analysis</a:t>
          </a:r>
        </a:p>
      </dsp:txBody>
      <dsp:txXfrm>
        <a:off x="28100" y="4567102"/>
        <a:ext cx="6446200" cy="5194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78498-B77D-46DD-8C09-8EAF7740D894}">
      <dsp:nvSpPr>
        <dsp:cNvPr id="0" name=""/>
        <dsp:cNvSpPr/>
      </dsp:nvSpPr>
      <dsp:spPr>
        <a:xfrm>
          <a:off x="0" y="2568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dirty="0"/>
            <a:t>Graphical user interface (GUI)</a:t>
          </a:r>
        </a:p>
      </dsp:txBody>
      <dsp:txXfrm>
        <a:off x="28100" y="53782"/>
        <a:ext cx="6446200" cy="519439"/>
      </dsp:txXfrm>
    </dsp:sp>
    <dsp:sp modelId="{F1213703-CFC1-463C-9FFF-51487EEB1160}">
      <dsp:nvSpPr>
        <dsp:cNvPr id="0" name=""/>
        <dsp:cNvSpPr/>
      </dsp:nvSpPr>
      <dsp:spPr>
        <a:xfrm>
          <a:off x="0" y="67044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Geographical information system (GIS)</a:t>
          </a:r>
        </a:p>
      </dsp:txBody>
      <dsp:txXfrm>
        <a:off x="28100" y="698542"/>
        <a:ext cx="6446200" cy="519439"/>
      </dsp:txXfrm>
    </dsp:sp>
    <dsp:sp modelId="{8FF006B9-AC07-438F-95FB-13E3A067C89C}">
      <dsp:nvSpPr>
        <dsp:cNvPr id="0" name=""/>
        <dsp:cNvSpPr/>
      </dsp:nvSpPr>
      <dsp:spPr>
        <a:xfrm>
          <a:off x="0" y="131520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Water supply sources</a:t>
          </a:r>
        </a:p>
      </dsp:txBody>
      <dsp:txXfrm>
        <a:off x="28100" y="1343302"/>
        <a:ext cx="6446200" cy="519439"/>
      </dsp:txXfrm>
    </dsp:sp>
    <dsp:sp modelId="{0DCD3CA7-3F45-4F98-A7CD-71BEDF7867EB}">
      <dsp:nvSpPr>
        <dsp:cNvPr id="0" name=""/>
        <dsp:cNvSpPr/>
      </dsp:nvSpPr>
      <dsp:spPr>
        <a:xfrm>
          <a:off x="0" y="195996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Water demand sites</a:t>
          </a:r>
        </a:p>
      </dsp:txBody>
      <dsp:txXfrm>
        <a:off x="28100" y="1988062"/>
        <a:ext cx="6446200" cy="519439"/>
      </dsp:txXfrm>
    </dsp:sp>
    <dsp:sp modelId="{710195F7-BA07-4361-B05E-12291FBAC7AE}">
      <dsp:nvSpPr>
        <dsp:cNvPr id="0" name=""/>
        <dsp:cNvSpPr/>
      </dsp:nvSpPr>
      <dsp:spPr>
        <a:xfrm>
          <a:off x="0" y="260472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Demand site activity </a:t>
          </a:r>
        </a:p>
      </dsp:txBody>
      <dsp:txXfrm>
        <a:off x="28100" y="2632822"/>
        <a:ext cx="6446200" cy="519439"/>
      </dsp:txXfrm>
    </dsp:sp>
    <dsp:sp modelId="{A0464E45-CB2E-4B07-93A9-4CDE26DFA8D9}">
      <dsp:nvSpPr>
        <dsp:cNvPr id="0" name=""/>
        <dsp:cNvSpPr/>
      </dsp:nvSpPr>
      <dsp:spPr>
        <a:xfrm>
          <a:off x="0" y="324948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Water-use intensities</a:t>
          </a:r>
        </a:p>
      </dsp:txBody>
      <dsp:txXfrm>
        <a:off x="28100" y="3277582"/>
        <a:ext cx="6446200" cy="519439"/>
      </dsp:txXfrm>
    </dsp:sp>
    <dsp:sp modelId="{6F55A21E-6A2D-4AB2-9983-97A6F7A55700}">
      <dsp:nvSpPr>
        <dsp:cNvPr id="0" name=""/>
        <dsp:cNvSpPr/>
      </dsp:nvSpPr>
      <dsp:spPr>
        <a:xfrm>
          <a:off x="0" y="389424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Optimization</a:t>
          </a:r>
        </a:p>
      </dsp:txBody>
      <dsp:txXfrm>
        <a:off x="28100" y="3922342"/>
        <a:ext cx="6446200" cy="519439"/>
      </dsp:txXfrm>
    </dsp:sp>
    <dsp:sp modelId="{FE1BF89C-B00E-425E-A7B6-4C79F60ADF2A}">
      <dsp:nvSpPr>
        <dsp:cNvPr id="0" name=""/>
        <dsp:cNvSpPr/>
      </dsp:nvSpPr>
      <dsp:spPr>
        <a:xfrm>
          <a:off x="0" y="453900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Scenario analysis</a:t>
          </a:r>
        </a:p>
      </dsp:txBody>
      <dsp:txXfrm>
        <a:off x="28100" y="4567102"/>
        <a:ext cx="6446200" cy="5194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78498-B77D-46DD-8C09-8EAF7740D894}">
      <dsp:nvSpPr>
        <dsp:cNvPr id="0" name=""/>
        <dsp:cNvSpPr/>
      </dsp:nvSpPr>
      <dsp:spPr>
        <a:xfrm>
          <a:off x="0" y="2568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dirty="0"/>
            <a:t>Graphical user interface (GUI)</a:t>
          </a:r>
        </a:p>
      </dsp:txBody>
      <dsp:txXfrm>
        <a:off x="28100" y="53782"/>
        <a:ext cx="6446200" cy="519439"/>
      </dsp:txXfrm>
    </dsp:sp>
    <dsp:sp modelId="{F1213703-CFC1-463C-9FFF-51487EEB1160}">
      <dsp:nvSpPr>
        <dsp:cNvPr id="0" name=""/>
        <dsp:cNvSpPr/>
      </dsp:nvSpPr>
      <dsp:spPr>
        <a:xfrm>
          <a:off x="0" y="67044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Geographical information system (GIS)</a:t>
          </a:r>
        </a:p>
      </dsp:txBody>
      <dsp:txXfrm>
        <a:off x="28100" y="698542"/>
        <a:ext cx="6446200" cy="519439"/>
      </dsp:txXfrm>
    </dsp:sp>
    <dsp:sp modelId="{8FF006B9-AC07-438F-95FB-13E3A067C89C}">
      <dsp:nvSpPr>
        <dsp:cNvPr id="0" name=""/>
        <dsp:cNvSpPr/>
      </dsp:nvSpPr>
      <dsp:spPr>
        <a:xfrm>
          <a:off x="0" y="131520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Water supply sources</a:t>
          </a:r>
        </a:p>
      </dsp:txBody>
      <dsp:txXfrm>
        <a:off x="28100" y="1343302"/>
        <a:ext cx="6446200" cy="519439"/>
      </dsp:txXfrm>
    </dsp:sp>
    <dsp:sp modelId="{0DCD3CA7-3F45-4F98-A7CD-71BEDF7867EB}">
      <dsp:nvSpPr>
        <dsp:cNvPr id="0" name=""/>
        <dsp:cNvSpPr/>
      </dsp:nvSpPr>
      <dsp:spPr>
        <a:xfrm>
          <a:off x="0" y="195996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Water demand sites</a:t>
          </a:r>
        </a:p>
      </dsp:txBody>
      <dsp:txXfrm>
        <a:off x="28100" y="1988062"/>
        <a:ext cx="6446200" cy="519439"/>
      </dsp:txXfrm>
    </dsp:sp>
    <dsp:sp modelId="{710195F7-BA07-4361-B05E-12291FBAC7AE}">
      <dsp:nvSpPr>
        <dsp:cNvPr id="0" name=""/>
        <dsp:cNvSpPr/>
      </dsp:nvSpPr>
      <dsp:spPr>
        <a:xfrm>
          <a:off x="0" y="260472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Demand site activity </a:t>
          </a:r>
        </a:p>
      </dsp:txBody>
      <dsp:txXfrm>
        <a:off x="28100" y="2632822"/>
        <a:ext cx="6446200" cy="519439"/>
      </dsp:txXfrm>
    </dsp:sp>
    <dsp:sp modelId="{A0464E45-CB2E-4B07-93A9-4CDE26DFA8D9}">
      <dsp:nvSpPr>
        <dsp:cNvPr id="0" name=""/>
        <dsp:cNvSpPr/>
      </dsp:nvSpPr>
      <dsp:spPr>
        <a:xfrm>
          <a:off x="0" y="324948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Water-use intensities</a:t>
          </a:r>
        </a:p>
      </dsp:txBody>
      <dsp:txXfrm>
        <a:off x="28100" y="3277582"/>
        <a:ext cx="6446200" cy="519439"/>
      </dsp:txXfrm>
    </dsp:sp>
    <dsp:sp modelId="{6F55A21E-6A2D-4AB2-9983-97A6F7A55700}">
      <dsp:nvSpPr>
        <dsp:cNvPr id="0" name=""/>
        <dsp:cNvSpPr/>
      </dsp:nvSpPr>
      <dsp:spPr>
        <a:xfrm>
          <a:off x="0" y="389424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Optimization</a:t>
          </a:r>
        </a:p>
      </dsp:txBody>
      <dsp:txXfrm>
        <a:off x="28100" y="3922342"/>
        <a:ext cx="6446200" cy="519439"/>
      </dsp:txXfrm>
    </dsp:sp>
    <dsp:sp modelId="{FE1BF89C-B00E-425E-A7B6-4C79F60ADF2A}">
      <dsp:nvSpPr>
        <dsp:cNvPr id="0" name=""/>
        <dsp:cNvSpPr/>
      </dsp:nvSpPr>
      <dsp:spPr>
        <a:xfrm>
          <a:off x="0" y="453900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Scenario analysis</a:t>
          </a:r>
        </a:p>
      </dsp:txBody>
      <dsp:txXfrm>
        <a:off x="28100" y="4567102"/>
        <a:ext cx="6446200" cy="51943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C3AED-21D4-4B1E-9372-477442314F3B}">
      <dsp:nvSpPr>
        <dsp:cNvPr id="0" name=""/>
        <dsp:cNvSpPr/>
      </dsp:nvSpPr>
      <dsp:spPr>
        <a:xfrm>
          <a:off x="2805219" y="3011489"/>
          <a:ext cx="363280" cy="1952630"/>
        </a:xfrm>
        <a:custGeom>
          <a:avLst/>
          <a:gdLst/>
          <a:ahLst/>
          <a:cxnLst/>
          <a:rect l="0" t="0" r="0" b="0"/>
          <a:pathLst>
            <a:path>
              <a:moveTo>
                <a:pt x="0" y="0"/>
              </a:moveTo>
              <a:lnTo>
                <a:pt x="181640" y="0"/>
              </a:lnTo>
              <a:lnTo>
                <a:pt x="181640" y="1952630"/>
              </a:lnTo>
              <a:lnTo>
                <a:pt x="363280" y="19526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A819FA-FA55-41B3-905E-AEA4E4133264}">
      <dsp:nvSpPr>
        <dsp:cNvPr id="0" name=""/>
        <dsp:cNvSpPr/>
      </dsp:nvSpPr>
      <dsp:spPr>
        <a:xfrm>
          <a:off x="2805219" y="3011489"/>
          <a:ext cx="363280" cy="1171578"/>
        </a:xfrm>
        <a:custGeom>
          <a:avLst/>
          <a:gdLst/>
          <a:ahLst/>
          <a:cxnLst/>
          <a:rect l="0" t="0" r="0" b="0"/>
          <a:pathLst>
            <a:path>
              <a:moveTo>
                <a:pt x="0" y="0"/>
              </a:moveTo>
              <a:lnTo>
                <a:pt x="181640" y="0"/>
              </a:lnTo>
              <a:lnTo>
                <a:pt x="181640" y="1171578"/>
              </a:lnTo>
              <a:lnTo>
                <a:pt x="363280" y="11715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6D9EC-30C9-40E7-B359-DEA6B4369680}">
      <dsp:nvSpPr>
        <dsp:cNvPr id="0" name=""/>
        <dsp:cNvSpPr/>
      </dsp:nvSpPr>
      <dsp:spPr>
        <a:xfrm>
          <a:off x="4984900" y="3356295"/>
          <a:ext cx="363280" cy="91440"/>
        </a:xfrm>
        <a:custGeom>
          <a:avLst/>
          <a:gdLst/>
          <a:ahLst/>
          <a:cxnLst/>
          <a:rect l="0" t="0" r="0" b="0"/>
          <a:pathLst>
            <a:path>
              <a:moveTo>
                <a:pt x="0" y="45720"/>
              </a:moveTo>
              <a:lnTo>
                <a:pt x="363280"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D68B55-5B9D-4616-8781-4457686B5B48}">
      <dsp:nvSpPr>
        <dsp:cNvPr id="0" name=""/>
        <dsp:cNvSpPr/>
      </dsp:nvSpPr>
      <dsp:spPr>
        <a:xfrm>
          <a:off x="2805219" y="3011489"/>
          <a:ext cx="363280" cy="390526"/>
        </a:xfrm>
        <a:custGeom>
          <a:avLst/>
          <a:gdLst/>
          <a:ahLst/>
          <a:cxnLst/>
          <a:rect l="0" t="0" r="0" b="0"/>
          <a:pathLst>
            <a:path>
              <a:moveTo>
                <a:pt x="0" y="0"/>
              </a:moveTo>
              <a:lnTo>
                <a:pt x="181640" y="0"/>
              </a:lnTo>
              <a:lnTo>
                <a:pt x="181640" y="390526"/>
              </a:lnTo>
              <a:lnTo>
                <a:pt x="363280" y="3905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756304-EA71-4CF6-B58B-A7434E8DBE5E}">
      <dsp:nvSpPr>
        <dsp:cNvPr id="0" name=""/>
        <dsp:cNvSpPr/>
      </dsp:nvSpPr>
      <dsp:spPr>
        <a:xfrm>
          <a:off x="2805219" y="2620963"/>
          <a:ext cx="363280" cy="390526"/>
        </a:xfrm>
        <a:custGeom>
          <a:avLst/>
          <a:gdLst/>
          <a:ahLst/>
          <a:cxnLst/>
          <a:rect l="0" t="0" r="0" b="0"/>
          <a:pathLst>
            <a:path>
              <a:moveTo>
                <a:pt x="0" y="390526"/>
              </a:moveTo>
              <a:lnTo>
                <a:pt x="181640" y="390526"/>
              </a:lnTo>
              <a:lnTo>
                <a:pt x="181640" y="0"/>
              </a:lnTo>
              <a:lnTo>
                <a:pt x="36328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8005B2-8E9A-49FF-B5A7-16ACE6ACFC37}">
      <dsp:nvSpPr>
        <dsp:cNvPr id="0" name=""/>
        <dsp:cNvSpPr/>
      </dsp:nvSpPr>
      <dsp:spPr>
        <a:xfrm>
          <a:off x="4984900" y="1794190"/>
          <a:ext cx="363280" cy="91440"/>
        </a:xfrm>
        <a:custGeom>
          <a:avLst/>
          <a:gdLst/>
          <a:ahLst/>
          <a:cxnLst/>
          <a:rect l="0" t="0" r="0" b="0"/>
          <a:pathLst>
            <a:path>
              <a:moveTo>
                <a:pt x="0" y="45720"/>
              </a:moveTo>
              <a:lnTo>
                <a:pt x="363280"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71DEC8-986A-4DE3-9F23-6FC824149A86}">
      <dsp:nvSpPr>
        <dsp:cNvPr id="0" name=""/>
        <dsp:cNvSpPr/>
      </dsp:nvSpPr>
      <dsp:spPr>
        <a:xfrm>
          <a:off x="2805219" y="1839910"/>
          <a:ext cx="363280" cy="1171578"/>
        </a:xfrm>
        <a:custGeom>
          <a:avLst/>
          <a:gdLst/>
          <a:ahLst/>
          <a:cxnLst/>
          <a:rect l="0" t="0" r="0" b="0"/>
          <a:pathLst>
            <a:path>
              <a:moveTo>
                <a:pt x="0" y="1171578"/>
              </a:moveTo>
              <a:lnTo>
                <a:pt x="181640" y="1171578"/>
              </a:lnTo>
              <a:lnTo>
                <a:pt x="181640" y="0"/>
              </a:lnTo>
              <a:lnTo>
                <a:pt x="36328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8AF476-39E3-46EB-902C-5AADF3926B71}">
      <dsp:nvSpPr>
        <dsp:cNvPr id="0" name=""/>
        <dsp:cNvSpPr/>
      </dsp:nvSpPr>
      <dsp:spPr>
        <a:xfrm>
          <a:off x="4984900" y="1013138"/>
          <a:ext cx="363280" cy="91440"/>
        </a:xfrm>
        <a:custGeom>
          <a:avLst/>
          <a:gdLst/>
          <a:ahLst/>
          <a:cxnLst/>
          <a:rect l="0" t="0" r="0" b="0"/>
          <a:pathLst>
            <a:path>
              <a:moveTo>
                <a:pt x="0" y="45720"/>
              </a:moveTo>
              <a:lnTo>
                <a:pt x="363280"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E26FFA-7556-4D0D-8A88-33870DF0AF78}">
      <dsp:nvSpPr>
        <dsp:cNvPr id="0" name=""/>
        <dsp:cNvSpPr/>
      </dsp:nvSpPr>
      <dsp:spPr>
        <a:xfrm>
          <a:off x="2805219" y="1058858"/>
          <a:ext cx="363280" cy="1952630"/>
        </a:xfrm>
        <a:custGeom>
          <a:avLst/>
          <a:gdLst/>
          <a:ahLst/>
          <a:cxnLst/>
          <a:rect l="0" t="0" r="0" b="0"/>
          <a:pathLst>
            <a:path>
              <a:moveTo>
                <a:pt x="0" y="1952630"/>
              </a:moveTo>
              <a:lnTo>
                <a:pt x="181640" y="1952630"/>
              </a:lnTo>
              <a:lnTo>
                <a:pt x="181640" y="0"/>
              </a:lnTo>
              <a:lnTo>
                <a:pt x="36328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478A38-66F9-4E34-A79D-8B35FDA34ABA}">
      <dsp:nvSpPr>
        <dsp:cNvPr id="0" name=""/>
        <dsp:cNvSpPr/>
      </dsp:nvSpPr>
      <dsp:spPr>
        <a:xfrm>
          <a:off x="4984900" y="232086"/>
          <a:ext cx="363280" cy="91440"/>
        </a:xfrm>
        <a:custGeom>
          <a:avLst/>
          <a:gdLst/>
          <a:ahLst/>
          <a:cxnLst/>
          <a:rect l="0" t="0" r="0" b="0"/>
          <a:pathLst>
            <a:path>
              <a:moveTo>
                <a:pt x="0" y="45720"/>
              </a:moveTo>
              <a:lnTo>
                <a:pt x="363280"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CFF3E9-5B33-4E80-B228-973D932D30E9}">
      <dsp:nvSpPr>
        <dsp:cNvPr id="0" name=""/>
        <dsp:cNvSpPr/>
      </dsp:nvSpPr>
      <dsp:spPr>
        <a:xfrm>
          <a:off x="2805219" y="232086"/>
          <a:ext cx="363280" cy="91440"/>
        </a:xfrm>
        <a:custGeom>
          <a:avLst/>
          <a:gdLst/>
          <a:ahLst/>
          <a:cxnLst/>
          <a:rect l="0" t="0" r="0" b="0"/>
          <a:pathLst>
            <a:path>
              <a:moveTo>
                <a:pt x="0" y="45720"/>
              </a:moveTo>
              <a:lnTo>
                <a:pt x="363280"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577F32-BF6C-4E55-B6F6-51AB7503FD5F}">
      <dsp:nvSpPr>
        <dsp:cNvPr id="0" name=""/>
        <dsp:cNvSpPr/>
      </dsp:nvSpPr>
      <dsp:spPr>
        <a:xfrm>
          <a:off x="988818" y="804"/>
          <a:ext cx="1816400" cy="554002"/>
        </a:xfrm>
        <a:prstGeom prst="flowChartTerminator">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River basin</a:t>
          </a:r>
        </a:p>
      </dsp:txBody>
      <dsp:txXfrm>
        <a:off x="1074424" y="81929"/>
        <a:ext cx="1645188" cy="391752"/>
      </dsp:txXfrm>
    </dsp:sp>
    <dsp:sp modelId="{E34BF770-9389-4F1E-BC3F-A6CEACA32A2E}">
      <dsp:nvSpPr>
        <dsp:cNvPr id="0" name=""/>
        <dsp:cNvSpPr/>
      </dsp:nvSpPr>
      <dsp:spPr>
        <a:xfrm>
          <a:off x="3168499" y="804"/>
          <a:ext cx="1816400" cy="554002"/>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Sub-sector (demand node)</a:t>
          </a:r>
        </a:p>
      </dsp:txBody>
      <dsp:txXfrm>
        <a:off x="3195543" y="27848"/>
        <a:ext cx="1762312" cy="499914"/>
      </dsp:txXfrm>
    </dsp:sp>
    <dsp:sp modelId="{7EB79F6D-5ABB-4FE5-8C67-F24758D8694B}">
      <dsp:nvSpPr>
        <dsp:cNvPr id="0" name=""/>
        <dsp:cNvSpPr/>
      </dsp:nvSpPr>
      <dsp:spPr>
        <a:xfrm>
          <a:off x="5348180" y="804"/>
          <a:ext cx="1816400" cy="554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Technology/site distinctions</a:t>
          </a:r>
        </a:p>
      </dsp:txBody>
      <dsp:txXfrm>
        <a:off x="5348180" y="804"/>
        <a:ext cx="1816400" cy="554002"/>
      </dsp:txXfrm>
    </dsp:sp>
    <dsp:sp modelId="{DA0851B9-A492-4874-8C89-CF204CF1D447}">
      <dsp:nvSpPr>
        <dsp:cNvPr id="0" name=""/>
        <dsp:cNvSpPr/>
      </dsp:nvSpPr>
      <dsp:spPr>
        <a:xfrm>
          <a:off x="988818" y="2734488"/>
          <a:ext cx="1816400" cy="554002"/>
        </a:xfrm>
        <a:prstGeom prst="flowChartTerminator">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River basin “A”</a:t>
          </a:r>
        </a:p>
      </dsp:txBody>
      <dsp:txXfrm>
        <a:off x="1074424" y="2815613"/>
        <a:ext cx="1645188" cy="391752"/>
      </dsp:txXfrm>
    </dsp:sp>
    <dsp:sp modelId="{C90743BC-56C9-4A10-83AC-62906F058EC8}">
      <dsp:nvSpPr>
        <dsp:cNvPr id="0" name=""/>
        <dsp:cNvSpPr/>
      </dsp:nvSpPr>
      <dsp:spPr>
        <a:xfrm>
          <a:off x="3168499" y="781857"/>
          <a:ext cx="1816400" cy="554002"/>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Bitumen mining</a:t>
          </a:r>
        </a:p>
      </dsp:txBody>
      <dsp:txXfrm>
        <a:off x="3195543" y="808901"/>
        <a:ext cx="1762312" cy="499914"/>
      </dsp:txXfrm>
    </dsp:sp>
    <dsp:sp modelId="{73D42A10-46FC-4B3A-9871-84AD0156A87C}">
      <dsp:nvSpPr>
        <dsp:cNvPr id="0" name=""/>
        <dsp:cNvSpPr/>
      </dsp:nvSpPr>
      <dsp:spPr>
        <a:xfrm>
          <a:off x="5348180" y="781857"/>
          <a:ext cx="1816400" cy="554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Mine 1</a:t>
          </a:r>
          <a:br>
            <a:rPr lang="en-US" sz="1200" kern="1200"/>
          </a:br>
          <a:r>
            <a:rPr lang="en-US" sz="1200" kern="1200"/>
            <a:t>Mine 2</a:t>
          </a:r>
          <a:br>
            <a:rPr lang="en-US" sz="1200" kern="1200"/>
          </a:br>
          <a:r>
            <a:rPr lang="en-US" sz="1200" kern="1200"/>
            <a:t>[...]</a:t>
          </a:r>
        </a:p>
      </dsp:txBody>
      <dsp:txXfrm>
        <a:off x="5348180" y="781857"/>
        <a:ext cx="1816400" cy="554002"/>
      </dsp:txXfrm>
    </dsp:sp>
    <dsp:sp modelId="{0BD4A7AD-27EB-4127-BDA9-CF0E89C5229F}">
      <dsp:nvSpPr>
        <dsp:cNvPr id="0" name=""/>
        <dsp:cNvSpPr/>
      </dsp:nvSpPr>
      <dsp:spPr>
        <a:xfrm>
          <a:off x="3168499" y="1562909"/>
          <a:ext cx="1816400" cy="554002"/>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Bitumen TIS</a:t>
          </a:r>
        </a:p>
      </dsp:txBody>
      <dsp:txXfrm>
        <a:off x="3195543" y="1589953"/>
        <a:ext cx="1762312" cy="499914"/>
      </dsp:txXfrm>
    </dsp:sp>
    <dsp:sp modelId="{A3847D16-D57D-4DA4-9B72-57789923B587}">
      <dsp:nvSpPr>
        <dsp:cNvPr id="0" name=""/>
        <dsp:cNvSpPr/>
      </dsp:nvSpPr>
      <dsp:spPr>
        <a:xfrm>
          <a:off x="5348180" y="1562909"/>
          <a:ext cx="1816400" cy="554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CSS</a:t>
          </a:r>
          <a:br>
            <a:rPr lang="en-US" sz="1200" kern="1200"/>
          </a:br>
          <a:r>
            <a:rPr lang="en-US" sz="1200" kern="1200"/>
            <a:t>SADG</a:t>
          </a:r>
          <a:br>
            <a:rPr lang="en-US" sz="1200" kern="1200"/>
          </a:br>
          <a:r>
            <a:rPr lang="en-US" sz="1200" kern="1200"/>
            <a:t>Primary</a:t>
          </a:r>
        </a:p>
      </dsp:txBody>
      <dsp:txXfrm>
        <a:off x="5348180" y="1562909"/>
        <a:ext cx="1816400" cy="554002"/>
      </dsp:txXfrm>
    </dsp:sp>
    <dsp:sp modelId="{A31B2445-9491-45FE-A5BC-32A1F116C379}">
      <dsp:nvSpPr>
        <dsp:cNvPr id="0" name=""/>
        <dsp:cNvSpPr/>
      </dsp:nvSpPr>
      <dsp:spPr>
        <a:xfrm>
          <a:off x="3168499" y="2343961"/>
          <a:ext cx="1816400" cy="554002"/>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Conventional oil</a:t>
          </a:r>
        </a:p>
      </dsp:txBody>
      <dsp:txXfrm>
        <a:off x="3195543" y="2371005"/>
        <a:ext cx="1762312" cy="499914"/>
      </dsp:txXfrm>
    </dsp:sp>
    <dsp:sp modelId="{C7FE8762-6DE8-46FD-BE9D-30E5F0E868D8}">
      <dsp:nvSpPr>
        <dsp:cNvPr id="0" name=""/>
        <dsp:cNvSpPr/>
      </dsp:nvSpPr>
      <dsp:spPr>
        <a:xfrm>
          <a:off x="3168499" y="3125014"/>
          <a:ext cx="1816400" cy="554002"/>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Natural gas</a:t>
          </a:r>
        </a:p>
      </dsp:txBody>
      <dsp:txXfrm>
        <a:off x="3195543" y="3152058"/>
        <a:ext cx="1762312" cy="499914"/>
      </dsp:txXfrm>
    </dsp:sp>
    <dsp:sp modelId="{0DD62CC6-6EEC-448C-8AB9-6C4F1D2D6538}">
      <dsp:nvSpPr>
        <dsp:cNvPr id="0" name=""/>
        <dsp:cNvSpPr/>
      </dsp:nvSpPr>
      <dsp:spPr>
        <a:xfrm>
          <a:off x="5348180" y="3125014"/>
          <a:ext cx="1816400" cy="554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Drilling</a:t>
          </a:r>
          <a:br>
            <a:rPr lang="en-US" sz="1200" kern="1200"/>
          </a:br>
          <a:r>
            <a:rPr lang="en-US" sz="1200" kern="1200"/>
            <a:t>Fracturing</a:t>
          </a:r>
        </a:p>
      </dsp:txBody>
      <dsp:txXfrm>
        <a:off x="5348180" y="3125014"/>
        <a:ext cx="1816400" cy="554002"/>
      </dsp:txXfrm>
    </dsp:sp>
    <dsp:sp modelId="{A877521C-0068-4E2A-B55E-ED1389D06FCF}">
      <dsp:nvSpPr>
        <dsp:cNvPr id="0" name=""/>
        <dsp:cNvSpPr/>
      </dsp:nvSpPr>
      <dsp:spPr>
        <a:xfrm>
          <a:off x="3168499" y="3906066"/>
          <a:ext cx="1816400" cy="554002"/>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Refining</a:t>
          </a:r>
        </a:p>
      </dsp:txBody>
      <dsp:txXfrm>
        <a:off x="3195543" y="3933110"/>
        <a:ext cx="1762312" cy="499914"/>
      </dsp:txXfrm>
    </dsp:sp>
    <dsp:sp modelId="{D4169D66-809D-4638-97F4-5FE670382389}">
      <dsp:nvSpPr>
        <dsp:cNvPr id="0" name=""/>
        <dsp:cNvSpPr/>
      </dsp:nvSpPr>
      <dsp:spPr>
        <a:xfrm>
          <a:off x="3168499" y="4687118"/>
          <a:ext cx="1816400" cy="554002"/>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Upgrading</a:t>
          </a:r>
        </a:p>
      </dsp:txBody>
      <dsp:txXfrm>
        <a:off x="3195543" y="4714162"/>
        <a:ext cx="1762312" cy="49991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551D6-7CFD-44B4-96FC-50AAB877ED4F}">
      <dsp:nvSpPr>
        <dsp:cNvPr id="0" name=""/>
        <dsp:cNvSpPr/>
      </dsp:nvSpPr>
      <dsp:spPr>
        <a:xfrm>
          <a:off x="9693" y="0"/>
          <a:ext cx="3042642" cy="10118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CA" sz="1600" b="1" kern="1200" dirty="0"/>
            <a:t>Process Modelling</a:t>
          </a:r>
        </a:p>
      </dsp:txBody>
      <dsp:txXfrm>
        <a:off x="515625" y="0"/>
        <a:ext cx="2030778" cy="1011864"/>
      </dsp:txXfrm>
    </dsp:sp>
    <dsp:sp modelId="{DF190426-45E9-4E67-8F92-F18DA40F649A}">
      <dsp:nvSpPr>
        <dsp:cNvPr id="0" name=""/>
        <dsp:cNvSpPr/>
      </dsp:nvSpPr>
      <dsp:spPr>
        <a:xfrm>
          <a:off x="2748070" y="0"/>
          <a:ext cx="3347880" cy="10118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CA" sz="1600" b="1" kern="1200" dirty="0"/>
            <a:t>Environmental Assessment/</a:t>
          </a:r>
        </a:p>
        <a:p>
          <a:pPr marL="0" lvl="0" indent="0" algn="ctr" defTabSz="711200">
            <a:lnSpc>
              <a:spcPct val="90000"/>
            </a:lnSpc>
            <a:spcBef>
              <a:spcPct val="0"/>
            </a:spcBef>
            <a:spcAft>
              <a:spcPct val="35000"/>
            </a:spcAft>
            <a:buNone/>
          </a:pPr>
          <a:r>
            <a:rPr lang="en-CA" sz="1600" b="1" kern="1200" dirty="0"/>
            <a:t>Cost Estimation </a:t>
          </a:r>
        </a:p>
      </dsp:txBody>
      <dsp:txXfrm>
        <a:off x="3254002" y="0"/>
        <a:ext cx="2336016" cy="1011864"/>
      </dsp:txXfrm>
    </dsp:sp>
    <dsp:sp modelId="{3B5607F8-12F4-42A5-935F-4BA1936FDE67}">
      <dsp:nvSpPr>
        <dsp:cNvPr id="0" name=""/>
        <dsp:cNvSpPr/>
      </dsp:nvSpPr>
      <dsp:spPr>
        <a:xfrm>
          <a:off x="5791686" y="0"/>
          <a:ext cx="3042642" cy="1011864"/>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CA" sz="1600" b="1" kern="1200" dirty="0"/>
            <a:t>Energy/Water Modelling</a:t>
          </a:r>
        </a:p>
      </dsp:txBody>
      <dsp:txXfrm>
        <a:off x="6297618" y="0"/>
        <a:ext cx="2030778" cy="1011864"/>
      </dsp:txXfrm>
    </dsp:sp>
    <dsp:sp modelId="{6E3E4800-63F0-43C0-894B-B90A0D821D4C}">
      <dsp:nvSpPr>
        <dsp:cNvPr id="0" name=""/>
        <dsp:cNvSpPr/>
      </dsp:nvSpPr>
      <dsp:spPr>
        <a:xfrm>
          <a:off x="8530064" y="0"/>
          <a:ext cx="3042642" cy="1011864"/>
        </a:xfrm>
        <a:prstGeom prst="chevron">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CA" sz="1600" b="1" kern="1200" dirty="0"/>
            <a:t>Outputs</a:t>
          </a:r>
        </a:p>
      </dsp:txBody>
      <dsp:txXfrm>
        <a:off x="9035996" y="0"/>
        <a:ext cx="2030778" cy="101186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A1320-7C27-481B-9401-BE721D7465D5}">
      <dsp:nvSpPr>
        <dsp:cNvPr id="0" name=""/>
        <dsp:cNvSpPr/>
      </dsp:nvSpPr>
      <dsp:spPr>
        <a:xfrm>
          <a:off x="2250024" y="0"/>
          <a:ext cx="2420688" cy="2421056"/>
        </a:xfrm>
        <a:prstGeom prst="circularArrow">
          <a:avLst>
            <a:gd name="adj1" fmla="val 10980"/>
            <a:gd name="adj2" fmla="val 1142322"/>
            <a:gd name="adj3" fmla="val 4500000"/>
            <a:gd name="adj4" fmla="val 10800000"/>
            <a:gd name="adj5" fmla="val 12500"/>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172DA26-CF9C-4B70-A1E3-CBED03293F30}">
      <dsp:nvSpPr>
        <dsp:cNvPr id="0" name=""/>
        <dsp:cNvSpPr/>
      </dsp:nvSpPr>
      <dsp:spPr>
        <a:xfrm>
          <a:off x="2785076" y="874074"/>
          <a:ext cx="1345129" cy="6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Energy pathways</a:t>
          </a:r>
        </a:p>
      </dsp:txBody>
      <dsp:txXfrm>
        <a:off x="2785076" y="874074"/>
        <a:ext cx="1345129" cy="672404"/>
      </dsp:txXfrm>
    </dsp:sp>
    <dsp:sp modelId="{6C91DCD7-75DE-4DAB-A375-A8D60FC5802C}">
      <dsp:nvSpPr>
        <dsp:cNvPr id="0" name=""/>
        <dsp:cNvSpPr/>
      </dsp:nvSpPr>
      <dsp:spPr>
        <a:xfrm>
          <a:off x="1577686" y="1391076"/>
          <a:ext cx="2420688" cy="2421056"/>
        </a:xfrm>
        <a:prstGeom prst="leftCircularArrow">
          <a:avLst>
            <a:gd name="adj1" fmla="val 10980"/>
            <a:gd name="adj2" fmla="val 1142322"/>
            <a:gd name="adj3" fmla="val 6300000"/>
            <a:gd name="adj4" fmla="val 18900000"/>
            <a:gd name="adj5" fmla="val 12500"/>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EA840FF-E122-4C1E-97C1-D7B19C9D90F9}">
      <dsp:nvSpPr>
        <dsp:cNvPr id="0" name=""/>
        <dsp:cNvSpPr/>
      </dsp:nvSpPr>
      <dsp:spPr>
        <a:xfrm>
          <a:off x="2115466" y="2273198"/>
          <a:ext cx="1345129" cy="6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Technology change</a:t>
          </a:r>
        </a:p>
      </dsp:txBody>
      <dsp:txXfrm>
        <a:off x="2115466" y="2273198"/>
        <a:ext cx="1345129" cy="672404"/>
      </dsp:txXfrm>
    </dsp:sp>
    <dsp:sp modelId="{1E55E793-AFE2-46AB-A01A-4DE1B9BD8154}">
      <dsp:nvSpPr>
        <dsp:cNvPr id="0" name=""/>
        <dsp:cNvSpPr/>
      </dsp:nvSpPr>
      <dsp:spPr>
        <a:xfrm>
          <a:off x="2422313" y="2948619"/>
          <a:ext cx="2079746" cy="2080580"/>
        </a:xfrm>
        <a:prstGeom prst="blockArc">
          <a:avLst>
            <a:gd name="adj1" fmla="val 13500000"/>
            <a:gd name="adj2" fmla="val 10800000"/>
            <a:gd name="adj3" fmla="val 12740"/>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EC91BA4-DD43-40E5-852E-1EEDCB3AF50B}">
      <dsp:nvSpPr>
        <dsp:cNvPr id="0" name=""/>
        <dsp:cNvSpPr/>
      </dsp:nvSpPr>
      <dsp:spPr>
        <a:xfrm>
          <a:off x="2788258" y="3674333"/>
          <a:ext cx="1345129" cy="6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Impacts to water use?</a:t>
          </a:r>
        </a:p>
      </dsp:txBody>
      <dsp:txXfrm>
        <a:off x="2788258" y="3674333"/>
        <a:ext cx="1345129" cy="67240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551D6-7CFD-44B4-96FC-50AAB877ED4F}">
      <dsp:nvSpPr>
        <dsp:cNvPr id="0" name=""/>
        <dsp:cNvSpPr/>
      </dsp:nvSpPr>
      <dsp:spPr>
        <a:xfrm>
          <a:off x="9693" y="0"/>
          <a:ext cx="3042642" cy="10118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CA" sz="1600" b="1" kern="1200" dirty="0"/>
            <a:t>Process Modelling</a:t>
          </a:r>
        </a:p>
      </dsp:txBody>
      <dsp:txXfrm>
        <a:off x="515625" y="0"/>
        <a:ext cx="2030778" cy="1011864"/>
      </dsp:txXfrm>
    </dsp:sp>
    <dsp:sp modelId="{DF190426-45E9-4E67-8F92-F18DA40F649A}">
      <dsp:nvSpPr>
        <dsp:cNvPr id="0" name=""/>
        <dsp:cNvSpPr/>
      </dsp:nvSpPr>
      <dsp:spPr>
        <a:xfrm>
          <a:off x="2748070" y="0"/>
          <a:ext cx="3347880" cy="10118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CA" sz="1600" b="1" kern="1200" dirty="0"/>
            <a:t>Environmental Assessment/</a:t>
          </a:r>
        </a:p>
        <a:p>
          <a:pPr marL="0" lvl="0" indent="0" algn="ctr" defTabSz="711200">
            <a:lnSpc>
              <a:spcPct val="90000"/>
            </a:lnSpc>
            <a:spcBef>
              <a:spcPct val="0"/>
            </a:spcBef>
            <a:spcAft>
              <a:spcPct val="35000"/>
            </a:spcAft>
            <a:buNone/>
          </a:pPr>
          <a:r>
            <a:rPr lang="en-CA" sz="1600" b="1" kern="1200" dirty="0"/>
            <a:t>Cost Estimation </a:t>
          </a:r>
        </a:p>
      </dsp:txBody>
      <dsp:txXfrm>
        <a:off x="3254002" y="0"/>
        <a:ext cx="2336016" cy="1011864"/>
      </dsp:txXfrm>
    </dsp:sp>
    <dsp:sp modelId="{3B5607F8-12F4-42A5-935F-4BA1936FDE67}">
      <dsp:nvSpPr>
        <dsp:cNvPr id="0" name=""/>
        <dsp:cNvSpPr/>
      </dsp:nvSpPr>
      <dsp:spPr>
        <a:xfrm>
          <a:off x="5791686" y="0"/>
          <a:ext cx="3042642" cy="1011864"/>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CA" sz="1600" b="1" kern="1200" dirty="0"/>
            <a:t>Energy/Water Modelling</a:t>
          </a:r>
        </a:p>
      </dsp:txBody>
      <dsp:txXfrm>
        <a:off x="6297618" y="0"/>
        <a:ext cx="2030778" cy="1011864"/>
      </dsp:txXfrm>
    </dsp:sp>
    <dsp:sp modelId="{6E3E4800-63F0-43C0-894B-B90A0D821D4C}">
      <dsp:nvSpPr>
        <dsp:cNvPr id="0" name=""/>
        <dsp:cNvSpPr/>
      </dsp:nvSpPr>
      <dsp:spPr>
        <a:xfrm>
          <a:off x="8530064" y="0"/>
          <a:ext cx="3042642" cy="1011864"/>
        </a:xfrm>
        <a:prstGeom prst="chevron">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CA" sz="1600" b="1" kern="1200" dirty="0"/>
            <a:t>Outputs</a:t>
          </a:r>
        </a:p>
      </dsp:txBody>
      <dsp:txXfrm>
        <a:off x="9035996" y="0"/>
        <a:ext cx="2030778" cy="10118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551D6-7CFD-44B4-96FC-50AAB877ED4F}">
      <dsp:nvSpPr>
        <dsp:cNvPr id="0" name=""/>
        <dsp:cNvSpPr/>
      </dsp:nvSpPr>
      <dsp:spPr>
        <a:xfrm>
          <a:off x="9693" y="0"/>
          <a:ext cx="3042642" cy="10118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CA" sz="1600" b="1" kern="1200" dirty="0"/>
            <a:t>Process Modelling</a:t>
          </a:r>
        </a:p>
      </dsp:txBody>
      <dsp:txXfrm>
        <a:off x="515625" y="0"/>
        <a:ext cx="2030778" cy="1011864"/>
      </dsp:txXfrm>
    </dsp:sp>
    <dsp:sp modelId="{DF190426-45E9-4E67-8F92-F18DA40F649A}">
      <dsp:nvSpPr>
        <dsp:cNvPr id="0" name=""/>
        <dsp:cNvSpPr/>
      </dsp:nvSpPr>
      <dsp:spPr>
        <a:xfrm>
          <a:off x="2748070" y="0"/>
          <a:ext cx="3347880" cy="10118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CA" sz="1600" b="1" kern="1200" dirty="0"/>
            <a:t>Environmental Assessment/</a:t>
          </a:r>
        </a:p>
        <a:p>
          <a:pPr marL="0" lvl="0" indent="0" algn="ctr" defTabSz="711200">
            <a:lnSpc>
              <a:spcPct val="90000"/>
            </a:lnSpc>
            <a:spcBef>
              <a:spcPct val="0"/>
            </a:spcBef>
            <a:spcAft>
              <a:spcPct val="35000"/>
            </a:spcAft>
            <a:buNone/>
          </a:pPr>
          <a:r>
            <a:rPr lang="en-CA" sz="1600" b="1" kern="1200" dirty="0"/>
            <a:t>Cost Estimation </a:t>
          </a:r>
        </a:p>
      </dsp:txBody>
      <dsp:txXfrm>
        <a:off x="3254002" y="0"/>
        <a:ext cx="2336016" cy="1011864"/>
      </dsp:txXfrm>
    </dsp:sp>
    <dsp:sp modelId="{3B5607F8-12F4-42A5-935F-4BA1936FDE67}">
      <dsp:nvSpPr>
        <dsp:cNvPr id="0" name=""/>
        <dsp:cNvSpPr/>
      </dsp:nvSpPr>
      <dsp:spPr>
        <a:xfrm>
          <a:off x="5791686" y="0"/>
          <a:ext cx="3042642" cy="1011864"/>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CA" sz="1600" b="1" kern="1200" dirty="0"/>
            <a:t>Energy/Water Modelling</a:t>
          </a:r>
        </a:p>
      </dsp:txBody>
      <dsp:txXfrm>
        <a:off x="6297618" y="0"/>
        <a:ext cx="2030778" cy="1011864"/>
      </dsp:txXfrm>
    </dsp:sp>
    <dsp:sp modelId="{6E3E4800-63F0-43C0-894B-B90A0D821D4C}">
      <dsp:nvSpPr>
        <dsp:cNvPr id="0" name=""/>
        <dsp:cNvSpPr/>
      </dsp:nvSpPr>
      <dsp:spPr>
        <a:xfrm>
          <a:off x="8530064" y="0"/>
          <a:ext cx="3042642" cy="1011864"/>
        </a:xfrm>
        <a:prstGeom prst="chevron">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CA" sz="1600" b="1" kern="1200" dirty="0"/>
            <a:t>Outputs</a:t>
          </a:r>
        </a:p>
      </dsp:txBody>
      <dsp:txXfrm>
        <a:off x="9035996" y="0"/>
        <a:ext cx="2030778" cy="10118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551D6-7CFD-44B4-96FC-50AAB877ED4F}">
      <dsp:nvSpPr>
        <dsp:cNvPr id="0" name=""/>
        <dsp:cNvSpPr/>
      </dsp:nvSpPr>
      <dsp:spPr>
        <a:xfrm>
          <a:off x="9693" y="0"/>
          <a:ext cx="3042642" cy="10118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CA" sz="1600" b="1" kern="1200" dirty="0"/>
            <a:t>Process Modelling</a:t>
          </a:r>
        </a:p>
      </dsp:txBody>
      <dsp:txXfrm>
        <a:off x="515625" y="0"/>
        <a:ext cx="2030778" cy="1011864"/>
      </dsp:txXfrm>
    </dsp:sp>
    <dsp:sp modelId="{DF190426-45E9-4E67-8F92-F18DA40F649A}">
      <dsp:nvSpPr>
        <dsp:cNvPr id="0" name=""/>
        <dsp:cNvSpPr/>
      </dsp:nvSpPr>
      <dsp:spPr>
        <a:xfrm>
          <a:off x="2748070" y="0"/>
          <a:ext cx="3347880" cy="10118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CA" sz="1600" b="1" kern="1200" dirty="0"/>
            <a:t>Environmental Assessment/</a:t>
          </a:r>
        </a:p>
        <a:p>
          <a:pPr marL="0" lvl="0" indent="0" algn="ctr" defTabSz="711200">
            <a:lnSpc>
              <a:spcPct val="90000"/>
            </a:lnSpc>
            <a:spcBef>
              <a:spcPct val="0"/>
            </a:spcBef>
            <a:spcAft>
              <a:spcPct val="35000"/>
            </a:spcAft>
            <a:buNone/>
          </a:pPr>
          <a:r>
            <a:rPr lang="en-CA" sz="1600" b="1" kern="1200" dirty="0"/>
            <a:t>Cost Estimation </a:t>
          </a:r>
        </a:p>
      </dsp:txBody>
      <dsp:txXfrm>
        <a:off x="3254002" y="0"/>
        <a:ext cx="2336016" cy="1011864"/>
      </dsp:txXfrm>
    </dsp:sp>
    <dsp:sp modelId="{3B5607F8-12F4-42A5-935F-4BA1936FDE67}">
      <dsp:nvSpPr>
        <dsp:cNvPr id="0" name=""/>
        <dsp:cNvSpPr/>
      </dsp:nvSpPr>
      <dsp:spPr>
        <a:xfrm>
          <a:off x="5791686" y="0"/>
          <a:ext cx="3042642" cy="1011864"/>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CA" sz="1600" b="1" kern="1200" dirty="0"/>
            <a:t>Energy/Water Modelling</a:t>
          </a:r>
        </a:p>
      </dsp:txBody>
      <dsp:txXfrm>
        <a:off x="6297618" y="0"/>
        <a:ext cx="2030778" cy="1011864"/>
      </dsp:txXfrm>
    </dsp:sp>
    <dsp:sp modelId="{6E3E4800-63F0-43C0-894B-B90A0D821D4C}">
      <dsp:nvSpPr>
        <dsp:cNvPr id="0" name=""/>
        <dsp:cNvSpPr/>
      </dsp:nvSpPr>
      <dsp:spPr>
        <a:xfrm>
          <a:off x="8530064" y="0"/>
          <a:ext cx="3042642" cy="1011864"/>
        </a:xfrm>
        <a:prstGeom prst="chevron">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CA" sz="1600" b="1" kern="1200" dirty="0"/>
            <a:t>Outputs</a:t>
          </a:r>
        </a:p>
      </dsp:txBody>
      <dsp:txXfrm>
        <a:off x="9035996" y="0"/>
        <a:ext cx="2030778" cy="10118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549FE-56C2-436D-B12D-D92D1C277782}">
      <dsp:nvSpPr>
        <dsp:cNvPr id="0" name=""/>
        <dsp:cNvSpPr/>
      </dsp:nvSpPr>
      <dsp:spPr>
        <a:xfrm>
          <a:off x="80367" y="0"/>
          <a:ext cx="2564902" cy="50741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Gas sources</a:t>
          </a:r>
        </a:p>
      </dsp:txBody>
      <dsp:txXfrm>
        <a:off x="334074" y="0"/>
        <a:ext cx="2057488" cy="507414"/>
      </dsp:txXfrm>
    </dsp:sp>
    <dsp:sp modelId="{4E088C8F-50FA-4065-83B5-79B7F03D6F8F}">
      <dsp:nvSpPr>
        <dsp:cNvPr id="0" name=""/>
        <dsp:cNvSpPr/>
      </dsp:nvSpPr>
      <dsp:spPr>
        <a:xfrm>
          <a:off x="2311294" y="0"/>
          <a:ext cx="2564902" cy="50741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Gas processes</a:t>
          </a:r>
        </a:p>
      </dsp:txBody>
      <dsp:txXfrm>
        <a:off x="2565001" y="0"/>
        <a:ext cx="2057488" cy="507414"/>
      </dsp:txXfrm>
    </dsp:sp>
    <dsp:sp modelId="{A71C3E26-9794-402D-8825-4879B7D5474D}">
      <dsp:nvSpPr>
        <dsp:cNvPr id="0" name=""/>
        <dsp:cNvSpPr/>
      </dsp:nvSpPr>
      <dsp:spPr>
        <a:xfrm>
          <a:off x="4619706" y="0"/>
          <a:ext cx="2564902" cy="50741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Gas delivery</a:t>
          </a:r>
        </a:p>
      </dsp:txBody>
      <dsp:txXfrm>
        <a:off x="4873413" y="0"/>
        <a:ext cx="2057488" cy="507414"/>
      </dsp:txXfrm>
    </dsp:sp>
    <dsp:sp modelId="{45A203D8-3A5C-41E8-9398-34A1EB2FC98C}">
      <dsp:nvSpPr>
        <dsp:cNvPr id="0" name=""/>
        <dsp:cNvSpPr/>
      </dsp:nvSpPr>
      <dsp:spPr>
        <a:xfrm>
          <a:off x="6928119" y="0"/>
          <a:ext cx="2564902" cy="50741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Power plant technology </a:t>
          </a:r>
        </a:p>
      </dsp:txBody>
      <dsp:txXfrm>
        <a:off x="7181826" y="0"/>
        <a:ext cx="2057488" cy="507414"/>
      </dsp:txXfrm>
    </dsp:sp>
    <dsp:sp modelId="{F44E59EB-0EA6-4A8A-BBBD-877B00B6C500}">
      <dsp:nvSpPr>
        <dsp:cNvPr id="0" name=""/>
        <dsp:cNvSpPr/>
      </dsp:nvSpPr>
      <dsp:spPr>
        <a:xfrm>
          <a:off x="9236531" y="0"/>
          <a:ext cx="2564902" cy="50741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Cooling system </a:t>
          </a:r>
        </a:p>
      </dsp:txBody>
      <dsp:txXfrm>
        <a:off x="9490238" y="0"/>
        <a:ext cx="2057488" cy="5074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549FE-56C2-436D-B12D-D92D1C277782}">
      <dsp:nvSpPr>
        <dsp:cNvPr id="0" name=""/>
        <dsp:cNvSpPr/>
      </dsp:nvSpPr>
      <dsp:spPr>
        <a:xfrm>
          <a:off x="70538" y="0"/>
          <a:ext cx="2144143" cy="50741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Coal mining </a:t>
          </a:r>
        </a:p>
      </dsp:txBody>
      <dsp:txXfrm>
        <a:off x="324245" y="0"/>
        <a:ext cx="1636729" cy="507414"/>
      </dsp:txXfrm>
    </dsp:sp>
    <dsp:sp modelId="{4E088C8F-50FA-4065-83B5-79B7F03D6F8F}">
      <dsp:nvSpPr>
        <dsp:cNvPr id="0" name=""/>
        <dsp:cNvSpPr/>
      </dsp:nvSpPr>
      <dsp:spPr>
        <a:xfrm>
          <a:off x="1935492" y="0"/>
          <a:ext cx="2144143" cy="50741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Coal preparation</a:t>
          </a:r>
        </a:p>
      </dsp:txBody>
      <dsp:txXfrm>
        <a:off x="2189199" y="0"/>
        <a:ext cx="1636729" cy="507414"/>
      </dsp:txXfrm>
    </dsp:sp>
    <dsp:sp modelId="{A71C3E26-9794-402D-8825-4879B7D5474D}">
      <dsp:nvSpPr>
        <dsp:cNvPr id="0" name=""/>
        <dsp:cNvSpPr/>
      </dsp:nvSpPr>
      <dsp:spPr>
        <a:xfrm>
          <a:off x="3865221" y="0"/>
          <a:ext cx="2144143" cy="50741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Coal transportation</a:t>
          </a:r>
        </a:p>
      </dsp:txBody>
      <dsp:txXfrm>
        <a:off x="4118928" y="0"/>
        <a:ext cx="1636729" cy="507414"/>
      </dsp:txXfrm>
    </dsp:sp>
    <dsp:sp modelId="{45A203D8-3A5C-41E8-9398-34A1EB2FC98C}">
      <dsp:nvSpPr>
        <dsp:cNvPr id="0" name=""/>
        <dsp:cNvSpPr/>
      </dsp:nvSpPr>
      <dsp:spPr>
        <a:xfrm>
          <a:off x="5794950" y="0"/>
          <a:ext cx="2144143" cy="50741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Power plant technology </a:t>
          </a:r>
        </a:p>
      </dsp:txBody>
      <dsp:txXfrm>
        <a:off x="6048657" y="0"/>
        <a:ext cx="1636729" cy="507414"/>
      </dsp:txXfrm>
    </dsp:sp>
    <dsp:sp modelId="{F44E59EB-0EA6-4A8A-BBBD-877B00B6C500}">
      <dsp:nvSpPr>
        <dsp:cNvPr id="0" name=""/>
        <dsp:cNvSpPr/>
      </dsp:nvSpPr>
      <dsp:spPr>
        <a:xfrm>
          <a:off x="7724679" y="0"/>
          <a:ext cx="2144143" cy="50741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Cooling system </a:t>
          </a:r>
        </a:p>
      </dsp:txBody>
      <dsp:txXfrm>
        <a:off x="7978386" y="0"/>
        <a:ext cx="1636729" cy="507414"/>
      </dsp:txXfrm>
    </dsp:sp>
    <dsp:sp modelId="{DF903FE8-0565-4384-B814-27B24D9D1731}">
      <dsp:nvSpPr>
        <dsp:cNvPr id="0" name=""/>
        <dsp:cNvSpPr/>
      </dsp:nvSpPr>
      <dsp:spPr>
        <a:xfrm>
          <a:off x="9654408" y="0"/>
          <a:ext cx="2144143" cy="50741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Other operation</a:t>
          </a:r>
        </a:p>
      </dsp:txBody>
      <dsp:txXfrm>
        <a:off x="9908115" y="0"/>
        <a:ext cx="1636729" cy="5074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551D6-7CFD-44B4-96FC-50AAB877ED4F}">
      <dsp:nvSpPr>
        <dsp:cNvPr id="0" name=""/>
        <dsp:cNvSpPr/>
      </dsp:nvSpPr>
      <dsp:spPr>
        <a:xfrm>
          <a:off x="9693" y="0"/>
          <a:ext cx="3042642" cy="10118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CA" sz="1600" b="1" kern="1200" dirty="0"/>
            <a:t>Process Modelling</a:t>
          </a:r>
        </a:p>
      </dsp:txBody>
      <dsp:txXfrm>
        <a:off x="515625" y="0"/>
        <a:ext cx="2030778" cy="1011864"/>
      </dsp:txXfrm>
    </dsp:sp>
    <dsp:sp modelId="{DF190426-45E9-4E67-8F92-F18DA40F649A}">
      <dsp:nvSpPr>
        <dsp:cNvPr id="0" name=""/>
        <dsp:cNvSpPr/>
      </dsp:nvSpPr>
      <dsp:spPr>
        <a:xfrm>
          <a:off x="2748070" y="0"/>
          <a:ext cx="3347880" cy="10118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CA" sz="1600" b="1" kern="1200" dirty="0"/>
            <a:t>Environmental Assessment/</a:t>
          </a:r>
        </a:p>
        <a:p>
          <a:pPr marL="0" lvl="0" indent="0" algn="ctr" defTabSz="711200">
            <a:lnSpc>
              <a:spcPct val="90000"/>
            </a:lnSpc>
            <a:spcBef>
              <a:spcPct val="0"/>
            </a:spcBef>
            <a:spcAft>
              <a:spcPct val="35000"/>
            </a:spcAft>
            <a:buNone/>
          </a:pPr>
          <a:r>
            <a:rPr lang="en-CA" sz="1600" b="1" kern="1200" dirty="0"/>
            <a:t>Cost Estimation </a:t>
          </a:r>
        </a:p>
      </dsp:txBody>
      <dsp:txXfrm>
        <a:off x="3254002" y="0"/>
        <a:ext cx="2336016" cy="1011864"/>
      </dsp:txXfrm>
    </dsp:sp>
    <dsp:sp modelId="{3B5607F8-12F4-42A5-935F-4BA1936FDE67}">
      <dsp:nvSpPr>
        <dsp:cNvPr id="0" name=""/>
        <dsp:cNvSpPr/>
      </dsp:nvSpPr>
      <dsp:spPr>
        <a:xfrm>
          <a:off x="5791686" y="0"/>
          <a:ext cx="3042642" cy="1011864"/>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CA" sz="1600" b="1" kern="1200" dirty="0"/>
            <a:t>Energy/Water Modelling</a:t>
          </a:r>
        </a:p>
      </dsp:txBody>
      <dsp:txXfrm>
        <a:off x="6297618" y="0"/>
        <a:ext cx="2030778" cy="1011864"/>
      </dsp:txXfrm>
    </dsp:sp>
    <dsp:sp modelId="{6E3E4800-63F0-43C0-894B-B90A0D821D4C}">
      <dsp:nvSpPr>
        <dsp:cNvPr id="0" name=""/>
        <dsp:cNvSpPr/>
      </dsp:nvSpPr>
      <dsp:spPr>
        <a:xfrm>
          <a:off x="8530064" y="0"/>
          <a:ext cx="3042642" cy="1011864"/>
        </a:xfrm>
        <a:prstGeom prst="chevron">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CA" sz="1600" b="1" kern="1200" dirty="0"/>
            <a:t>Outputs</a:t>
          </a:r>
        </a:p>
      </dsp:txBody>
      <dsp:txXfrm>
        <a:off x="9035996" y="0"/>
        <a:ext cx="2030778" cy="10118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78498-B77D-46DD-8C09-8EAF7740D894}">
      <dsp:nvSpPr>
        <dsp:cNvPr id="0" name=""/>
        <dsp:cNvSpPr/>
      </dsp:nvSpPr>
      <dsp:spPr>
        <a:xfrm>
          <a:off x="0" y="2568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dirty="0"/>
            <a:t>Graphical user interface (GUI)</a:t>
          </a:r>
        </a:p>
      </dsp:txBody>
      <dsp:txXfrm>
        <a:off x="28100" y="53782"/>
        <a:ext cx="6446200" cy="519439"/>
      </dsp:txXfrm>
    </dsp:sp>
    <dsp:sp modelId="{F1213703-CFC1-463C-9FFF-51487EEB1160}">
      <dsp:nvSpPr>
        <dsp:cNvPr id="0" name=""/>
        <dsp:cNvSpPr/>
      </dsp:nvSpPr>
      <dsp:spPr>
        <a:xfrm>
          <a:off x="0" y="67044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Geographical information system (GIS)</a:t>
          </a:r>
        </a:p>
      </dsp:txBody>
      <dsp:txXfrm>
        <a:off x="28100" y="698542"/>
        <a:ext cx="6446200" cy="519439"/>
      </dsp:txXfrm>
    </dsp:sp>
    <dsp:sp modelId="{8FF006B9-AC07-438F-95FB-13E3A067C89C}">
      <dsp:nvSpPr>
        <dsp:cNvPr id="0" name=""/>
        <dsp:cNvSpPr/>
      </dsp:nvSpPr>
      <dsp:spPr>
        <a:xfrm>
          <a:off x="0" y="131520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Water supply sources</a:t>
          </a:r>
        </a:p>
      </dsp:txBody>
      <dsp:txXfrm>
        <a:off x="28100" y="1343302"/>
        <a:ext cx="6446200" cy="519439"/>
      </dsp:txXfrm>
    </dsp:sp>
    <dsp:sp modelId="{0DCD3CA7-3F45-4F98-A7CD-71BEDF7867EB}">
      <dsp:nvSpPr>
        <dsp:cNvPr id="0" name=""/>
        <dsp:cNvSpPr/>
      </dsp:nvSpPr>
      <dsp:spPr>
        <a:xfrm>
          <a:off x="0" y="195996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Water demand sites</a:t>
          </a:r>
        </a:p>
      </dsp:txBody>
      <dsp:txXfrm>
        <a:off x="28100" y="1988062"/>
        <a:ext cx="6446200" cy="519439"/>
      </dsp:txXfrm>
    </dsp:sp>
    <dsp:sp modelId="{710195F7-BA07-4361-B05E-12291FBAC7AE}">
      <dsp:nvSpPr>
        <dsp:cNvPr id="0" name=""/>
        <dsp:cNvSpPr/>
      </dsp:nvSpPr>
      <dsp:spPr>
        <a:xfrm>
          <a:off x="0" y="260472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Demand site activity </a:t>
          </a:r>
        </a:p>
      </dsp:txBody>
      <dsp:txXfrm>
        <a:off x="28100" y="2632822"/>
        <a:ext cx="6446200" cy="519439"/>
      </dsp:txXfrm>
    </dsp:sp>
    <dsp:sp modelId="{A0464E45-CB2E-4B07-93A9-4CDE26DFA8D9}">
      <dsp:nvSpPr>
        <dsp:cNvPr id="0" name=""/>
        <dsp:cNvSpPr/>
      </dsp:nvSpPr>
      <dsp:spPr>
        <a:xfrm>
          <a:off x="0" y="324948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Water-use intensities</a:t>
          </a:r>
        </a:p>
      </dsp:txBody>
      <dsp:txXfrm>
        <a:off x="28100" y="3277582"/>
        <a:ext cx="6446200" cy="519439"/>
      </dsp:txXfrm>
    </dsp:sp>
    <dsp:sp modelId="{6F55A21E-6A2D-4AB2-9983-97A6F7A55700}">
      <dsp:nvSpPr>
        <dsp:cNvPr id="0" name=""/>
        <dsp:cNvSpPr/>
      </dsp:nvSpPr>
      <dsp:spPr>
        <a:xfrm>
          <a:off x="0" y="389424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Optimization</a:t>
          </a:r>
        </a:p>
      </dsp:txBody>
      <dsp:txXfrm>
        <a:off x="28100" y="3922342"/>
        <a:ext cx="6446200" cy="519439"/>
      </dsp:txXfrm>
    </dsp:sp>
    <dsp:sp modelId="{FE1BF89C-B00E-425E-A7B6-4C79F60ADF2A}">
      <dsp:nvSpPr>
        <dsp:cNvPr id="0" name=""/>
        <dsp:cNvSpPr/>
      </dsp:nvSpPr>
      <dsp:spPr>
        <a:xfrm>
          <a:off x="0" y="453900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Scenario analysis</a:t>
          </a:r>
        </a:p>
      </dsp:txBody>
      <dsp:txXfrm>
        <a:off x="28100" y="4567102"/>
        <a:ext cx="6446200" cy="5194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78498-B77D-46DD-8C09-8EAF7740D894}">
      <dsp:nvSpPr>
        <dsp:cNvPr id="0" name=""/>
        <dsp:cNvSpPr/>
      </dsp:nvSpPr>
      <dsp:spPr>
        <a:xfrm>
          <a:off x="0" y="2568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dirty="0"/>
            <a:t>Graphical user interface (GUI)</a:t>
          </a:r>
        </a:p>
      </dsp:txBody>
      <dsp:txXfrm>
        <a:off x="28100" y="53782"/>
        <a:ext cx="6446200" cy="519439"/>
      </dsp:txXfrm>
    </dsp:sp>
    <dsp:sp modelId="{F1213703-CFC1-463C-9FFF-51487EEB1160}">
      <dsp:nvSpPr>
        <dsp:cNvPr id="0" name=""/>
        <dsp:cNvSpPr/>
      </dsp:nvSpPr>
      <dsp:spPr>
        <a:xfrm>
          <a:off x="0" y="67044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Geographical information system (GIS)</a:t>
          </a:r>
        </a:p>
      </dsp:txBody>
      <dsp:txXfrm>
        <a:off x="28100" y="698542"/>
        <a:ext cx="6446200" cy="519439"/>
      </dsp:txXfrm>
    </dsp:sp>
    <dsp:sp modelId="{8FF006B9-AC07-438F-95FB-13E3A067C89C}">
      <dsp:nvSpPr>
        <dsp:cNvPr id="0" name=""/>
        <dsp:cNvSpPr/>
      </dsp:nvSpPr>
      <dsp:spPr>
        <a:xfrm>
          <a:off x="0" y="131520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Water supply sources</a:t>
          </a:r>
        </a:p>
      </dsp:txBody>
      <dsp:txXfrm>
        <a:off x="28100" y="1343302"/>
        <a:ext cx="6446200" cy="519439"/>
      </dsp:txXfrm>
    </dsp:sp>
    <dsp:sp modelId="{0DCD3CA7-3F45-4F98-A7CD-71BEDF7867EB}">
      <dsp:nvSpPr>
        <dsp:cNvPr id="0" name=""/>
        <dsp:cNvSpPr/>
      </dsp:nvSpPr>
      <dsp:spPr>
        <a:xfrm>
          <a:off x="0" y="195996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Water demand sites</a:t>
          </a:r>
        </a:p>
      </dsp:txBody>
      <dsp:txXfrm>
        <a:off x="28100" y="1988062"/>
        <a:ext cx="6446200" cy="519439"/>
      </dsp:txXfrm>
    </dsp:sp>
    <dsp:sp modelId="{710195F7-BA07-4361-B05E-12291FBAC7AE}">
      <dsp:nvSpPr>
        <dsp:cNvPr id="0" name=""/>
        <dsp:cNvSpPr/>
      </dsp:nvSpPr>
      <dsp:spPr>
        <a:xfrm>
          <a:off x="0" y="260472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Demand site activity </a:t>
          </a:r>
        </a:p>
      </dsp:txBody>
      <dsp:txXfrm>
        <a:off x="28100" y="2632822"/>
        <a:ext cx="6446200" cy="519439"/>
      </dsp:txXfrm>
    </dsp:sp>
    <dsp:sp modelId="{A0464E45-CB2E-4B07-93A9-4CDE26DFA8D9}">
      <dsp:nvSpPr>
        <dsp:cNvPr id="0" name=""/>
        <dsp:cNvSpPr/>
      </dsp:nvSpPr>
      <dsp:spPr>
        <a:xfrm>
          <a:off x="0" y="324948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Water-use intensities</a:t>
          </a:r>
        </a:p>
      </dsp:txBody>
      <dsp:txXfrm>
        <a:off x="28100" y="3277582"/>
        <a:ext cx="6446200" cy="519439"/>
      </dsp:txXfrm>
    </dsp:sp>
    <dsp:sp modelId="{6F55A21E-6A2D-4AB2-9983-97A6F7A55700}">
      <dsp:nvSpPr>
        <dsp:cNvPr id="0" name=""/>
        <dsp:cNvSpPr/>
      </dsp:nvSpPr>
      <dsp:spPr>
        <a:xfrm>
          <a:off x="0" y="389424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Optimization</a:t>
          </a:r>
        </a:p>
      </dsp:txBody>
      <dsp:txXfrm>
        <a:off x="28100" y="3922342"/>
        <a:ext cx="6446200" cy="519439"/>
      </dsp:txXfrm>
    </dsp:sp>
    <dsp:sp modelId="{FE1BF89C-B00E-425E-A7B6-4C79F60ADF2A}">
      <dsp:nvSpPr>
        <dsp:cNvPr id="0" name=""/>
        <dsp:cNvSpPr/>
      </dsp:nvSpPr>
      <dsp:spPr>
        <a:xfrm>
          <a:off x="0" y="453900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Scenario analysis</a:t>
          </a:r>
        </a:p>
      </dsp:txBody>
      <dsp:txXfrm>
        <a:off x="28100" y="4567102"/>
        <a:ext cx="6446200" cy="5194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78498-B77D-46DD-8C09-8EAF7740D894}">
      <dsp:nvSpPr>
        <dsp:cNvPr id="0" name=""/>
        <dsp:cNvSpPr/>
      </dsp:nvSpPr>
      <dsp:spPr>
        <a:xfrm>
          <a:off x="0" y="2568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dirty="0"/>
            <a:t>Graphical user interface (GUI)</a:t>
          </a:r>
        </a:p>
      </dsp:txBody>
      <dsp:txXfrm>
        <a:off x="28100" y="53782"/>
        <a:ext cx="6446200" cy="519439"/>
      </dsp:txXfrm>
    </dsp:sp>
    <dsp:sp modelId="{F1213703-CFC1-463C-9FFF-51487EEB1160}">
      <dsp:nvSpPr>
        <dsp:cNvPr id="0" name=""/>
        <dsp:cNvSpPr/>
      </dsp:nvSpPr>
      <dsp:spPr>
        <a:xfrm>
          <a:off x="0" y="67044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Geographical information system (GIS)</a:t>
          </a:r>
        </a:p>
      </dsp:txBody>
      <dsp:txXfrm>
        <a:off x="28100" y="698542"/>
        <a:ext cx="6446200" cy="519439"/>
      </dsp:txXfrm>
    </dsp:sp>
    <dsp:sp modelId="{8FF006B9-AC07-438F-95FB-13E3A067C89C}">
      <dsp:nvSpPr>
        <dsp:cNvPr id="0" name=""/>
        <dsp:cNvSpPr/>
      </dsp:nvSpPr>
      <dsp:spPr>
        <a:xfrm>
          <a:off x="0" y="131520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Water supply sources</a:t>
          </a:r>
        </a:p>
      </dsp:txBody>
      <dsp:txXfrm>
        <a:off x="28100" y="1343302"/>
        <a:ext cx="6446200" cy="519439"/>
      </dsp:txXfrm>
    </dsp:sp>
    <dsp:sp modelId="{0DCD3CA7-3F45-4F98-A7CD-71BEDF7867EB}">
      <dsp:nvSpPr>
        <dsp:cNvPr id="0" name=""/>
        <dsp:cNvSpPr/>
      </dsp:nvSpPr>
      <dsp:spPr>
        <a:xfrm>
          <a:off x="0" y="195996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Water demand sites</a:t>
          </a:r>
        </a:p>
      </dsp:txBody>
      <dsp:txXfrm>
        <a:off x="28100" y="1988062"/>
        <a:ext cx="6446200" cy="519439"/>
      </dsp:txXfrm>
    </dsp:sp>
    <dsp:sp modelId="{710195F7-BA07-4361-B05E-12291FBAC7AE}">
      <dsp:nvSpPr>
        <dsp:cNvPr id="0" name=""/>
        <dsp:cNvSpPr/>
      </dsp:nvSpPr>
      <dsp:spPr>
        <a:xfrm>
          <a:off x="0" y="260472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Demand site activity </a:t>
          </a:r>
        </a:p>
      </dsp:txBody>
      <dsp:txXfrm>
        <a:off x="28100" y="2632822"/>
        <a:ext cx="6446200" cy="519439"/>
      </dsp:txXfrm>
    </dsp:sp>
    <dsp:sp modelId="{A0464E45-CB2E-4B07-93A9-4CDE26DFA8D9}">
      <dsp:nvSpPr>
        <dsp:cNvPr id="0" name=""/>
        <dsp:cNvSpPr/>
      </dsp:nvSpPr>
      <dsp:spPr>
        <a:xfrm>
          <a:off x="0" y="324948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Water-use intensities</a:t>
          </a:r>
        </a:p>
      </dsp:txBody>
      <dsp:txXfrm>
        <a:off x="28100" y="3277582"/>
        <a:ext cx="6446200" cy="519439"/>
      </dsp:txXfrm>
    </dsp:sp>
    <dsp:sp modelId="{6F55A21E-6A2D-4AB2-9983-97A6F7A55700}">
      <dsp:nvSpPr>
        <dsp:cNvPr id="0" name=""/>
        <dsp:cNvSpPr/>
      </dsp:nvSpPr>
      <dsp:spPr>
        <a:xfrm>
          <a:off x="0" y="389424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Optimization</a:t>
          </a:r>
        </a:p>
      </dsp:txBody>
      <dsp:txXfrm>
        <a:off x="28100" y="3922342"/>
        <a:ext cx="6446200" cy="519439"/>
      </dsp:txXfrm>
    </dsp:sp>
    <dsp:sp modelId="{FE1BF89C-B00E-425E-A7B6-4C79F60ADF2A}">
      <dsp:nvSpPr>
        <dsp:cNvPr id="0" name=""/>
        <dsp:cNvSpPr/>
      </dsp:nvSpPr>
      <dsp:spPr>
        <a:xfrm>
          <a:off x="0" y="4539002"/>
          <a:ext cx="6502400" cy="575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Scenario analysis</a:t>
          </a:r>
        </a:p>
      </dsp:txBody>
      <dsp:txXfrm>
        <a:off x="28100" y="4567102"/>
        <a:ext cx="6446200" cy="5194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12" tIns="46957" rIns="93912" bIns="46957"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4820"/>
          </a:xfrm>
          <a:prstGeom prst="rect">
            <a:avLst/>
          </a:prstGeom>
        </p:spPr>
        <p:txBody>
          <a:bodyPr vert="horz" lIns="93912" tIns="46957" rIns="93912" bIns="46957" rtlCol="0"/>
          <a:lstStyle>
            <a:lvl1pPr algn="r">
              <a:defRPr sz="1200"/>
            </a:lvl1pPr>
          </a:lstStyle>
          <a:p>
            <a:fld id="{D8889A3B-CC4B-4ECC-BF14-A29A84302712}" type="datetimeFigureOut">
              <a:rPr lang="en-US" smtClean="0"/>
              <a:t>8/17/2020</a:t>
            </a:fld>
            <a:endParaRPr lang="en-US" dirty="0"/>
          </a:p>
        </p:txBody>
      </p:sp>
      <p:sp>
        <p:nvSpPr>
          <p:cNvPr id="4" name="Footer Placeholder 3"/>
          <p:cNvSpPr>
            <a:spLocks noGrp="1"/>
          </p:cNvSpPr>
          <p:nvPr>
            <p:ph type="ftr" sz="quarter" idx="2"/>
          </p:nvPr>
        </p:nvSpPr>
        <p:spPr>
          <a:xfrm>
            <a:off x="1" y="8829968"/>
            <a:ext cx="3037840" cy="464820"/>
          </a:xfrm>
          <a:prstGeom prst="rect">
            <a:avLst/>
          </a:prstGeom>
        </p:spPr>
        <p:txBody>
          <a:bodyPr vert="horz" lIns="93912" tIns="46957" rIns="93912" bIns="4695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8"/>
            <a:ext cx="3037840" cy="464820"/>
          </a:xfrm>
          <a:prstGeom prst="rect">
            <a:avLst/>
          </a:prstGeom>
        </p:spPr>
        <p:txBody>
          <a:bodyPr vert="horz" lIns="93912" tIns="46957" rIns="93912" bIns="46957" rtlCol="0" anchor="b"/>
          <a:lstStyle>
            <a:lvl1pPr algn="r">
              <a:defRPr sz="1200"/>
            </a:lvl1pPr>
          </a:lstStyle>
          <a:p>
            <a:fld id="{26BD46ED-3C42-4811-9185-08BB15FC719F}" type="slidenum">
              <a:rPr lang="en-US" smtClean="0"/>
              <a:t>‹#›</a:t>
            </a:fld>
            <a:endParaRPr lang="en-US" dirty="0"/>
          </a:p>
        </p:txBody>
      </p:sp>
    </p:spTree>
    <p:extLst>
      <p:ext uri="{BB962C8B-B14F-4D97-AF65-F5344CB8AC3E}">
        <p14:creationId xmlns:p14="http://schemas.microsoft.com/office/powerpoint/2010/main" val="10829381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12" tIns="46957" rIns="93912" bIns="46957"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912" tIns="46957" rIns="93912" bIns="46957" rtlCol="0"/>
          <a:lstStyle>
            <a:lvl1pPr algn="r">
              <a:defRPr sz="1200"/>
            </a:lvl1pPr>
          </a:lstStyle>
          <a:p>
            <a:fld id="{1D661D38-FA96-46E4-B564-41FF81487EEC}" type="datetimeFigureOut">
              <a:rPr lang="en-US" smtClean="0"/>
              <a:t>8/17/2020</a:t>
            </a:fld>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912" tIns="46957" rIns="93912" bIns="469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4820"/>
          </a:xfrm>
          <a:prstGeom prst="rect">
            <a:avLst/>
          </a:prstGeom>
        </p:spPr>
        <p:txBody>
          <a:bodyPr vert="horz" lIns="93912" tIns="46957" rIns="93912" bIns="4695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912" tIns="46957" rIns="93912" bIns="46957" rtlCol="0" anchor="b"/>
          <a:lstStyle>
            <a:lvl1pPr algn="r">
              <a:defRPr sz="1200"/>
            </a:lvl1pPr>
          </a:lstStyle>
          <a:p>
            <a:fld id="{FE9E4A85-01D7-4E34-9310-83FB0ED39051}" type="slidenum">
              <a:rPr lang="en-US" smtClean="0"/>
              <a:t>‹#›</a:t>
            </a:fld>
            <a:endParaRPr lang="en-US" dirty="0"/>
          </a:p>
        </p:txBody>
      </p:sp>
      <p:sp>
        <p:nvSpPr>
          <p:cNvPr id="8" name="Slide Image Placeholder 7"/>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912" tIns="46957" rIns="93912" bIns="46957" rtlCol="0" anchor="ctr"/>
          <a:lstStyle/>
          <a:p>
            <a:endParaRPr lang="en-US" dirty="0"/>
          </a:p>
        </p:txBody>
      </p:sp>
    </p:spTree>
    <p:extLst>
      <p:ext uri="{BB962C8B-B14F-4D97-AF65-F5344CB8AC3E}">
        <p14:creationId xmlns:p14="http://schemas.microsoft.com/office/powerpoint/2010/main" val="7053844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E9E4A85-01D7-4E34-9310-83FB0ED39051}" type="slidenum">
              <a:rPr lang="en-US" smtClean="0"/>
              <a:t>1</a:t>
            </a:fld>
            <a:endParaRPr lang="en-US" dirty="0"/>
          </a:p>
        </p:txBody>
      </p:sp>
    </p:spTree>
    <p:extLst>
      <p:ext uri="{BB962C8B-B14F-4D97-AF65-F5344CB8AC3E}">
        <p14:creationId xmlns:p14="http://schemas.microsoft.com/office/powerpoint/2010/main" val="1065276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E4A85-01D7-4E34-9310-83FB0ED39051}" type="slidenum">
              <a:rPr lang="en-US" smtClean="0"/>
              <a:t>10</a:t>
            </a:fld>
            <a:endParaRPr lang="en-US" dirty="0"/>
          </a:p>
        </p:txBody>
      </p:sp>
    </p:spTree>
    <p:extLst>
      <p:ext uri="{BB962C8B-B14F-4D97-AF65-F5344CB8AC3E}">
        <p14:creationId xmlns:p14="http://schemas.microsoft.com/office/powerpoint/2010/main" val="4055866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E4A85-01D7-4E34-9310-83FB0ED39051}" type="slidenum">
              <a:rPr lang="en-US" smtClean="0"/>
              <a:t>11</a:t>
            </a:fld>
            <a:endParaRPr lang="en-US" dirty="0"/>
          </a:p>
        </p:txBody>
      </p:sp>
    </p:spTree>
    <p:extLst>
      <p:ext uri="{BB962C8B-B14F-4D97-AF65-F5344CB8AC3E}">
        <p14:creationId xmlns:p14="http://schemas.microsoft.com/office/powerpoint/2010/main" val="1543751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E4A85-01D7-4E34-9310-83FB0ED39051}" type="slidenum">
              <a:rPr lang="en-US" smtClean="0"/>
              <a:t>12</a:t>
            </a:fld>
            <a:endParaRPr lang="en-US" dirty="0"/>
          </a:p>
        </p:txBody>
      </p:sp>
    </p:spTree>
    <p:extLst>
      <p:ext uri="{BB962C8B-B14F-4D97-AF65-F5344CB8AC3E}">
        <p14:creationId xmlns:p14="http://schemas.microsoft.com/office/powerpoint/2010/main" val="3199656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E4A85-01D7-4E34-9310-83FB0ED39051}" type="slidenum">
              <a:rPr lang="en-US" smtClean="0"/>
              <a:t>13</a:t>
            </a:fld>
            <a:endParaRPr lang="en-US" dirty="0"/>
          </a:p>
        </p:txBody>
      </p:sp>
    </p:spTree>
    <p:extLst>
      <p:ext uri="{BB962C8B-B14F-4D97-AF65-F5344CB8AC3E}">
        <p14:creationId xmlns:p14="http://schemas.microsoft.com/office/powerpoint/2010/main" val="3684913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E4A85-01D7-4E34-9310-83FB0ED39051}" type="slidenum">
              <a:rPr lang="en-US" smtClean="0"/>
              <a:t>14</a:t>
            </a:fld>
            <a:endParaRPr lang="en-US" dirty="0"/>
          </a:p>
        </p:txBody>
      </p:sp>
    </p:spTree>
    <p:extLst>
      <p:ext uri="{BB962C8B-B14F-4D97-AF65-F5344CB8AC3E}">
        <p14:creationId xmlns:p14="http://schemas.microsoft.com/office/powerpoint/2010/main" val="1753268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E4A85-01D7-4E34-9310-83FB0ED39051}" type="slidenum">
              <a:rPr lang="en-US" smtClean="0"/>
              <a:t>15</a:t>
            </a:fld>
            <a:endParaRPr lang="en-US" dirty="0"/>
          </a:p>
        </p:txBody>
      </p:sp>
    </p:spTree>
    <p:extLst>
      <p:ext uri="{BB962C8B-B14F-4D97-AF65-F5344CB8AC3E}">
        <p14:creationId xmlns:p14="http://schemas.microsoft.com/office/powerpoint/2010/main" val="3947645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E9E4A85-01D7-4E34-9310-83FB0ED39051}" type="slidenum">
              <a:rPr lang="en-US" smtClean="0"/>
              <a:t>16</a:t>
            </a:fld>
            <a:endParaRPr lang="en-US" dirty="0"/>
          </a:p>
        </p:txBody>
      </p:sp>
    </p:spTree>
    <p:extLst>
      <p:ext uri="{BB962C8B-B14F-4D97-AF65-F5344CB8AC3E}">
        <p14:creationId xmlns:p14="http://schemas.microsoft.com/office/powerpoint/2010/main" val="2221122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E9E4A85-01D7-4E34-9310-83FB0ED39051}" type="slidenum">
              <a:rPr lang="en-US" smtClean="0"/>
              <a:t>17</a:t>
            </a:fld>
            <a:endParaRPr lang="en-US" dirty="0"/>
          </a:p>
        </p:txBody>
      </p:sp>
    </p:spTree>
    <p:extLst>
      <p:ext uri="{BB962C8B-B14F-4D97-AF65-F5344CB8AC3E}">
        <p14:creationId xmlns:p14="http://schemas.microsoft.com/office/powerpoint/2010/main" val="1858693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E4A85-01D7-4E34-9310-83FB0ED3905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076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E9E4A85-01D7-4E34-9310-83FB0ED39051}" type="slidenum">
              <a:rPr lang="en-US" smtClean="0"/>
              <a:t>19</a:t>
            </a:fld>
            <a:endParaRPr lang="en-US" dirty="0"/>
          </a:p>
        </p:txBody>
      </p:sp>
    </p:spTree>
    <p:extLst>
      <p:ext uri="{BB962C8B-B14F-4D97-AF65-F5344CB8AC3E}">
        <p14:creationId xmlns:p14="http://schemas.microsoft.com/office/powerpoint/2010/main" val="58826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ct val="90000"/>
              </a:lnSpc>
            </a:pPr>
            <a:endParaRPr lang="en-US" altLang="en-US" dirty="0">
              <a:latin typeface="Arial" panose="020B0604020202020204" pitchFamily="34" charset="0"/>
            </a:endParaRPr>
          </a:p>
        </p:txBody>
      </p:sp>
      <p:sp>
        <p:nvSpPr>
          <p:cNvPr id="38916" name="Slide Number Placeholder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3600" b="1" i="1">
                <a:solidFill>
                  <a:schemeClr val="tx1"/>
                </a:solidFill>
                <a:latin typeface="Verdana" panose="020B0604030504040204" pitchFamily="34" charset="0"/>
              </a:defRPr>
            </a:lvl1pPr>
            <a:lvl2pPr marL="742950" indent="-285750" defTabSz="919163">
              <a:defRPr sz="3600" b="1" i="1">
                <a:solidFill>
                  <a:schemeClr val="tx1"/>
                </a:solidFill>
                <a:latin typeface="Verdana" panose="020B0604030504040204" pitchFamily="34" charset="0"/>
              </a:defRPr>
            </a:lvl2pPr>
            <a:lvl3pPr marL="1143000" indent="-228600" defTabSz="919163">
              <a:defRPr sz="3600" b="1" i="1">
                <a:solidFill>
                  <a:schemeClr val="tx1"/>
                </a:solidFill>
                <a:latin typeface="Verdana" panose="020B0604030504040204" pitchFamily="34" charset="0"/>
              </a:defRPr>
            </a:lvl3pPr>
            <a:lvl4pPr marL="1600200" indent="-228600" defTabSz="919163">
              <a:defRPr sz="3600" b="1" i="1">
                <a:solidFill>
                  <a:schemeClr val="tx1"/>
                </a:solidFill>
                <a:latin typeface="Verdana" panose="020B0604030504040204" pitchFamily="34" charset="0"/>
              </a:defRPr>
            </a:lvl4pPr>
            <a:lvl5pPr marL="2057400" indent="-228600" defTabSz="919163">
              <a:defRPr sz="3600" b="1" i="1">
                <a:solidFill>
                  <a:schemeClr val="tx1"/>
                </a:solidFill>
                <a:latin typeface="Verdana" panose="020B0604030504040204" pitchFamily="34" charset="0"/>
              </a:defRPr>
            </a:lvl5pPr>
            <a:lvl6pPr marL="2514600" indent="-228600" defTabSz="919163" eaLnBrk="0" fontAlgn="base" hangingPunct="0">
              <a:spcBef>
                <a:spcPct val="0"/>
              </a:spcBef>
              <a:spcAft>
                <a:spcPct val="0"/>
              </a:spcAft>
              <a:defRPr sz="3600" b="1" i="1">
                <a:solidFill>
                  <a:schemeClr val="tx1"/>
                </a:solidFill>
                <a:latin typeface="Verdana" panose="020B0604030504040204" pitchFamily="34" charset="0"/>
              </a:defRPr>
            </a:lvl6pPr>
            <a:lvl7pPr marL="2971800" indent="-228600" defTabSz="919163" eaLnBrk="0" fontAlgn="base" hangingPunct="0">
              <a:spcBef>
                <a:spcPct val="0"/>
              </a:spcBef>
              <a:spcAft>
                <a:spcPct val="0"/>
              </a:spcAft>
              <a:defRPr sz="3600" b="1" i="1">
                <a:solidFill>
                  <a:schemeClr val="tx1"/>
                </a:solidFill>
                <a:latin typeface="Verdana" panose="020B0604030504040204" pitchFamily="34" charset="0"/>
              </a:defRPr>
            </a:lvl7pPr>
            <a:lvl8pPr marL="3429000" indent="-228600" defTabSz="919163" eaLnBrk="0" fontAlgn="base" hangingPunct="0">
              <a:spcBef>
                <a:spcPct val="0"/>
              </a:spcBef>
              <a:spcAft>
                <a:spcPct val="0"/>
              </a:spcAft>
              <a:defRPr sz="3600" b="1" i="1">
                <a:solidFill>
                  <a:schemeClr val="tx1"/>
                </a:solidFill>
                <a:latin typeface="Verdana" panose="020B0604030504040204" pitchFamily="34" charset="0"/>
              </a:defRPr>
            </a:lvl8pPr>
            <a:lvl9pPr marL="3886200" indent="-228600" defTabSz="919163" eaLnBrk="0" fontAlgn="base" hangingPunct="0">
              <a:spcBef>
                <a:spcPct val="0"/>
              </a:spcBef>
              <a:spcAft>
                <a:spcPct val="0"/>
              </a:spcAft>
              <a:defRPr sz="3600" b="1" i="1">
                <a:solidFill>
                  <a:schemeClr val="tx1"/>
                </a:solidFill>
                <a:latin typeface="Verdana" panose="020B0604030504040204" pitchFamily="34" charset="0"/>
              </a:defRPr>
            </a:lvl9pPr>
          </a:lstStyle>
          <a:p>
            <a:pPr marL="0" marR="0" lvl="0" indent="0" algn="r" defTabSz="919163" rtl="0" eaLnBrk="1" fontAlgn="base" latinLnBrk="0" hangingPunct="1">
              <a:lnSpc>
                <a:spcPct val="100000"/>
              </a:lnSpc>
              <a:spcBef>
                <a:spcPct val="0"/>
              </a:spcBef>
              <a:spcAft>
                <a:spcPct val="0"/>
              </a:spcAft>
              <a:buClrTx/>
              <a:buSzTx/>
              <a:buFontTx/>
              <a:buNone/>
              <a:tabLst/>
              <a:defRPr/>
            </a:pPr>
            <a:fld id="{5316D56C-CA13-4E5D-A5B3-46348E2C1F4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9163"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7270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20</a:t>
            </a:fld>
            <a:endParaRPr lang="en-US" dirty="0"/>
          </a:p>
        </p:txBody>
      </p:sp>
    </p:spTree>
    <p:extLst>
      <p:ext uri="{BB962C8B-B14F-4D97-AF65-F5344CB8AC3E}">
        <p14:creationId xmlns:p14="http://schemas.microsoft.com/office/powerpoint/2010/main" val="4170162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21</a:t>
            </a:fld>
            <a:endParaRPr lang="en-US" dirty="0"/>
          </a:p>
        </p:txBody>
      </p:sp>
    </p:spTree>
    <p:extLst>
      <p:ext uri="{BB962C8B-B14F-4D97-AF65-F5344CB8AC3E}">
        <p14:creationId xmlns:p14="http://schemas.microsoft.com/office/powerpoint/2010/main" val="2209084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23</a:t>
            </a:fld>
            <a:endParaRPr lang="en-US" dirty="0"/>
          </a:p>
        </p:txBody>
      </p:sp>
    </p:spTree>
    <p:extLst>
      <p:ext uri="{BB962C8B-B14F-4D97-AF65-F5344CB8AC3E}">
        <p14:creationId xmlns:p14="http://schemas.microsoft.com/office/powerpoint/2010/main" val="3802627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24</a:t>
            </a:fld>
            <a:endParaRPr lang="en-US" dirty="0"/>
          </a:p>
        </p:txBody>
      </p:sp>
    </p:spTree>
    <p:extLst>
      <p:ext uri="{BB962C8B-B14F-4D97-AF65-F5344CB8AC3E}">
        <p14:creationId xmlns:p14="http://schemas.microsoft.com/office/powerpoint/2010/main" val="2795195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26</a:t>
            </a:fld>
            <a:endParaRPr lang="en-US" dirty="0"/>
          </a:p>
        </p:txBody>
      </p:sp>
    </p:spTree>
    <p:extLst>
      <p:ext uri="{BB962C8B-B14F-4D97-AF65-F5344CB8AC3E}">
        <p14:creationId xmlns:p14="http://schemas.microsoft.com/office/powerpoint/2010/main" val="1750004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27</a:t>
            </a:fld>
            <a:endParaRPr lang="en-US" dirty="0"/>
          </a:p>
        </p:txBody>
      </p:sp>
    </p:spTree>
    <p:extLst>
      <p:ext uri="{BB962C8B-B14F-4D97-AF65-F5344CB8AC3E}">
        <p14:creationId xmlns:p14="http://schemas.microsoft.com/office/powerpoint/2010/main" val="3861673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28</a:t>
            </a:fld>
            <a:endParaRPr lang="en-US" dirty="0"/>
          </a:p>
        </p:txBody>
      </p:sp>
    </p:spTree>
    <p:extLst>
      <p:ext uri="{BB962C8B-B14F-4D97-AF65-F5344CB8AC3E}">
        <p14:creationId xmlns:p14="http://schemas.microsoft.com/office/powerpoint/2010/main" val="3199657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29</a:t>
            </a:fld>
            <a:endParaRPr lang="en-US" dirty="0"/>
          </a:p>
        </p:txBody>
      </p:sp>
    </p:spTree>
    <p:extLst>
      <p:ext uri="{BB962C8B-B14F-4D97-AF65-F5344CB8AC3E}">
        <p14:creationId xmlns:p14="http://schemas.microsoft.com/office/powerpoint/2010/main" val="18205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30</a:t>
            </a:fld>
            <a:endParaRPr lang="en-US" dirty="0"/>
          </a:p>
        </p:txBody>
      </p:sp>
    </p:spTree>
    <p:extLst>
      <p:ext uri="{BB962C8B-B14F-4D97-AF65-F5344CB8AC3E}">
        <p14:creationId xmlns:p14="http://schemas.microsoft.com/office/powerpoint/2010/main" val="3687084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32</a:t>
            </a:fld>
            <a:endParaRPr lang="en-US" dirty="0"/>
          </a:p>
        </p:txBody>
      </p:sp>
    </p:spTree>
    <p:extLst>
      <p:ext uri="{BB962C8B-B14F-4D97-AF65-F5344CB8AC3E}">
        <p14:creationId xmlns:p14="http://schemas.microsoft.com/office/powerpoint/2010/main" val="1765688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E4A85-01D7-4E34-9310-83FB0ED39051}" type="slidenum">
              <a:rPr lang="en-US" smtClean="0"/>
              <a:t>3</a:t>
            </a:fld>
            <a:endParaRPr lang="en-US" dirty="0"/>
          </a:p>
        </p:txBody>
      </p:sp>
    </p:spTree>
    <p:extLst>
      <p:ext uri="{BB962C8B-B14F-4D97-AF65-F5344CB8AC3E}">
        <p14:creationId xmlns:p14="http://schemas.microsoft.com/office/powerpoint/2010/main" val="2030009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33</a:t>
            </a:fld>
            <a:endParaRPr lang="en-US" dirty="0"/>
          </a:p>
        </p:txBody>
      </p:sp>
    </p:spTree>
    <p:extLst>
      <p:ext uri="{BB962C8B-B14F-4D97-AF65-F5344CB8AC3E}">
        <p14:creationId xmlns:p14="http://schemas.microsoft.com/office/powerpoint/2010/main" val="779724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35</a:t>
            </a:fld>
            <a:endParaRPr lang="en-US" dirty="0"/>
          </a:p>
        </p:txBody>
      </p:sp>
    </p:spTree>
    <p:extLst>
      <p:ext uri="{BB962C8B-B14F-4D97-AF65-F5344CB8AC3E}">
        <p14:creationId xmlns:p14="http://schemas.microsoft.com/office/powerpoint/2010/main" val="2241537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36</a:t>
            </a:fld>
            <a:endParaRPr lang="en-US" dirty="0"/>
          </a:p>
        </p:txBody>
      </p:sp>
    </p:spTree>
    <p:extLst>
      <p:ext uri="{BB962C8B-B14F-4D97-AF65-F5344CB8AC3E}">
        <p14:creationId xmlns:p14="http://schemas.microsoft.com/office/powerpoint/2010/main" val="32351034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38</a:t>
            </a:fld>
            <a:endParaRPr lang="en-US" dirty="0"/>
          </a:p>
        </p:txBody>
      </p:sp>
    </p:spTree>
    <p:extLst>
      <p:ext uri="{BB962C8B-B14F-4D97-AF65-F5344CB8AC3E}">
        <p14:creationId xmlns:p14="http://schemas.microsoft.com/office/powerpoint/2010/main" val="3885426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40</a:t>
            </a:fld>
            <a:endParaRPr lang="en-US" dirty="0"/>
          </a:p>
        </p:txBody>
      </p:sp>
    </p:spTree>
    <p:extLst>
      <p:ext uri="{BB962C8B-B14F-4D97-AF65-F5344CB8AC3E}">
        <p14:creationId xmlns:p14="http://schemas.microsoft.com/office/powerpoint/2010/main" val="17066582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41</a:t>
            </a:fld>
            <a:endParaRPr lang="en-US" dirty="0"/>
          </a:p>
        </p:txBody>
      </p:sp>
    </p:spTree>
    <p:extLst>
      <p:ext uri="{BB962C8B-B14F-4D97-AF65-F5344CB8AC3E}">
        <p14:creationId xmlns:p14="http://schemas.microsoft.com/office/powerpoint/2010/main" val="34468223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43</a:t>
            </a:fld>
            <a:endParaRPr lang="en-US" dirty="0"/>
          </a:p>
        </p:txBody>
      </p:sp>
    </p:spTree>
    <p:extLst>
      <p:ext uri="{BB962C8B-B14F-4D97-AF65-F5344CB8AC3E}">
        <p14:creationId xmlns:p14="http://schemas.microsoft.com/office/powerpoint/2010/main" val="5910371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44</a:t>
            </a:fld>
            <a:endParaRPr lang="en-US" dirty="0"/>
          </a:p>
        </p:txBody>
      </p:sp>
    </p:spTree>
    <p:extLst>
      <p:ext uri="{BB962C8B-B14F-4D97-AF65-F5344CB8AC3E}">
        <p14:creationId xmlns:p14="http://schemas.microsoft.com/office/powerpoint/2010/main" val="35935954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45</a:t>
            </a:fld>
            <a:endParaRPr lang="en-US" dirty="0"/>
          </a:p>
        </p:txBody>
      </p:sp>
    </p:spTree>
    <p:extLst>
      <p:ext uri="{BB962C8B-B14F-4D97-AF65-F5344CB8AC3E}">
        <p14:creationId xmlns:p14="http://schemas.microsoft.com/office/powerpoint/2010/main" val="15181773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E9E4A85-01D7-4E34-9310-83FB0ED39051}" type="slidenum">
              <a:rPr lang="en-US" smtClean="0"/>
              <a:t>46</a:t>
            </a:fld>
            <a:endParaRPr lang="en-US" dirty="0"/>
          </a:p>
        </p:txBody>
      </p:sp>
    </p:spTree>
    <p:extLst>
      <p:ext uri="{BB962C8B-B14F-4D97-AF65-F5344CB8AC3E}">
        <p14:creationId xmlns:p14="http://schemas.microsoft.com/office/powerpoint/2010/main" val="2568163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E9E4A85-01D7-4E34-9310-83FB0ED39051}" type="slidenum">
              <a:rPr lang="en-US" smtClean="0"/>
              <a:t>4</a:t>
            </a:fld>
            <a:endParaRPr lang="en-US" dirty="0"/>
          </a:p>
        </p:txBody>
      </p:sp>
    </p:spTree>
    <p:extLst>
      <p:ext uri="{BB962C8B-B14F-4D97-AF65-F5344CB8AC3E}">
        <p14:creationId xmlns:p14="http://schemas.microsoft.com/office/powerpoint/2010/main" val="12499078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47</a:t>
            </a:fld>
            <a:endParaRPr lang="en-US" dirty="0"/>
          </a:p>
        </p:txBody>
      </p:sp>
    </p:spTree>
    <p:extLst>
      <p:ext uri="{BB962C8B-B14F-4D97-AF65-F5344CB8AC3E}">
        <p14:creationId xmlns:p14="http://schemas.microsoft.com/office/powerpoint/2010/main" val="20287416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48</a:t>
            </a:fld>
            <a:endParaRPr lang="en-US" dirty="0"/>
          </a:p>
        </p:txBody>
      </p:sp>
    </p:spTree>
    <p:extLst>
      <p:ext uri="{BB962C8B-B14F-4D97-AF65-F5344CB8AC3E}">
        <p14:creationId xmlns:p14="http://schemas.microsoft.com/office/powerpoint/2010/main" val="28234895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49</a:t>
            </a:fld>
            <a:endParaRPr lang="en-US" dirty="0"/>
          </a:p>
        </p:txBody>
      </p:sp>
    </p:spTree>
    <p:extLst>
      <p:ext uri="{BB962C8B-B14F-4D97-AF65-F5344CB8AC3E}">
        <p14:creationId xmlns:p14="http://schemas.microsoft.com/office/powerpoint/2010/main" val="22087258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50</a:t>
            </a:fld>
            <a:endParaRPr lang="en-US" dirty="0"/>
          </a:p>
        </p:txBody>
      </p:sp>
    </p:spTree>
    <p:extLst>
      <p:ext uri="{BB962C8B-B14F-4D97-AF65-F5344CB8AC3E}">
        <p14:creationId xmlns:p14="http://schemas.microsoft.com/office/powerpoint/2010/main" val="38138139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51</a:t>
            </a:fld>
            <a:endParaRPr lang="en-US" dirty="0"/>
          </a:p>
        </p:txBody>
      </p:sp>
    </p:spTree>
    <p:extLst>
      <p:ext uri="{BB962C8B-B14F-4D97-AF65-F5344CB8AC3E}">
        <p14:creationId xmlns:p14="http://schemas.microsoft.com/office/powerpoint/2010/main" val="3895020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52</a:t>
            </a:fld>
            <a:endParaRPr lang="en-US" dirty="0"/>
          </a:p>
        </p:txBody>
      </p:sp>
    </p:spTree>
    <p:extLst>
      <p:ext uri="{BB962C8B-B14F-4D97-AF65-F5344CB8AC3E}">
        <p14:creationId xmlns:p14="http://schemas.microsoft.com/office/powerpoint/2010/main" val="25515880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53</a:t>
            </a:fld>
            <a:endParaRPr lang="en-US" dirty="0"/>
          </a:p>
        </p:txBody>
      </p:sp>
    </p:spTree>
    <p:extLst>
      <p:ext uri="{BB962C8B-B14F-4D97-AF65-F5344CB8AC3E}">
        <p14:creationId xmlns:p14="http://schemas.microsoft.com/office/powerpoint/2010/main" val="41160975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54</a:t>
            </a:fld>
            <a:endParaRPr lang="en-US" dirty="0"/>
          </a:p>
        </p:txBody>
      </p:sp>
    </p:spTree>
    <p:extLst>
      <p:ext uri="{BB962C8B-B14F-4D97-AF65-F5344CB8AC3E}">
        <p14:creationId xmlns:p14="http://schemas.microsoft.com/office/powerpoint/2010/main" val="9607208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FE9E4A85-01D7-4E34-9310-83FB0ED39051}" type="slidenum">
              <a:rPr lang="en-US" smtClean="0"/>
              <a:t>55</a:t>
            </a:fld>
            <a:endParaRPr lang="en-US" dirty="0"/>
          </a:p>
        </p:txBody>
      </p:sp>
    </p:spTree>
    <p:extLst>
      <p:ext uri="{BB962C8B-B14F-4D97-AF65-F5344CB8AC3E}">
        <p14:creationId xmlns:p14="http://schemas.microsoft.com/office/powerpoint/2010/main" val="37619319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E9E4A85-01D7-4E34-9310-83FB0ED39051}" type="slidenum">
              <a:rPr lang="en-US" smtClean="0"/>
              <a:t>56</a:t>
            </a:fld>
            <a:endParaRPr lang="en-US" dirty="0"/>
          </a:p>
        </p:txBody>
      </p:sp>
    </p:spTree>
    <p:extLst>
      <p:ext uri="{BB962C8B-B14F-4D97-AF65-F5344CB8AC3E}">
        <p14:creationId xmlns:p14="http://schemas.microsoft.com/office/powerpoint/2010/main" val="1446323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E4A85-01D7-4E34-9310-83FB0ED39051}" type="slidenum">
              <a:rPr lang="en-US" smtClean="0"/>
              <a:t>5</a:t>
            </a:fld>
            <a:endParaRPr lang="en-US" dirty="0"/>
          </a:p>
        </p:txBody>
      </p:sp>
    </p:spTree>
    <p:extLst>
      <p:ext uri="{BB962C8B-B14F-4D97-AF65-F5344CB8AC3E}">
        <p14:creationId xmlns:p14="http://schemas.microsoft.com/office/powerpoint/2010/main" val="5947491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E9E4A85-01D7-4E34-9310-83FB0ED39051}" type="slidenum">
              <a:rPr lang="en-US" smtClean="0"/>
              <a:t>57</a:t>
            </a:fld>
            <a:endParaRPr lang="en-US" dirty="0"/>
          </a:p>
        </p:txBody>
      </p:sp>
    </p:spTree>
    <p:extLst>
      <p:ext uri="{BB962C8B-B14F-4D97-AF65-F5344CB8AC3E}">
        <p14:creationId xmlns:p14="http://schemas.microsoft.com/office/powerpoint/2010/main" val="7137113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E9E4A85-01D7-4E34-9310-83FB0ED39051}" type="slidenum">
              <a:rPr lang="en-US" smtClean="0"/>
              <a:t>58</a:t>
            </a:fld>
            <a:endParaRPr lang="en-US" dirty="0"/>
          </a:p>
        </p:txBody>
      </p:sp>
    </p:spTree>
    <p:extLst>
      <p:ext uri="{BB962C8B-B14F-4D97-AF65-F5344CB8AC3E}">
        <p14:creationId xmlns:p14="http://schemas.microsoft.com/office/powerpoint/2010/main" val="17182041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E9E4A85-01D7-4E34-9310-83FB0ED39051}" type="slidenum">
              <a:rPr lang="en-US" smtClean="0"/>
              <a:t>59</a:t>
            </a:fld>
            <a:endParaRPr lang="en-US" dirty="0"/>
          </a:p>
        </p:txBody>
      </p:sp>
    </p:spTree>
    <p:extLst>
      <p:ext uri="{BB962C8B-B14F-4D97-AF65-F5344CB8AC3E}">
        <p14:creationId xmlns:p14="http://schemas.microsoft.com/office/powerpoint/2010/main" val="1696585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60</a:t>
            </a:fld>
            <a:endParaRPr lang="en-US" dirty="0"/>
          </a:p>
        </p:txBody>
      </p:sp>
    </p:spTree>
    <p:extLst>
      <p:ext uri="{BB962C8B-B14F-4D97-AF65-F5344CB8AC3E}">
        <p14:creationId xmlns:p14="http://schemas.microsoft.com/office/powerpoint/2010/main" val="31295270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E4A85-01D7-4E34-9310-83FB0ED39051}" type="slidenum">
              <a:rPr lang="en-US" smtClean="0"/>
              <a:t>61</a:t>
            </a:fld>
            <a:endParaRPr lang="en-US" dirty="0"/>
          </a:p>
        </p:txBody>
      </p:sp>
    </p:spTree>
    <p:extLst>
      <p:ext uri="{BB962C8B-B14F-4D97-AF65-F5344CB8AC3E}">
        <p14:creationId xmlns:p14="http://schemas.microsoft.com/office/powerpoint/2010/main" val="39835598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E9E4A85-01D7-4E34-9310-83FB0ED39051}" type="slidenum">
              <a:rPr lang="en-US" smtClean="0"/>
              <a:t>62</a:t>
            </a:fld>
            <a:endParaRPr lang="en-US" dirty="0"/>
          </a:p>
        </p:txBody>
      </p:sp>
    </p:spTree>
    <p:extLst>
      <p:ext uri="{BB962C8B-B14F-4D97-AF65-F5344CB8AC3E}">
        <p14:creationId xmlns:p14="http://schemas.microsoft.com/office/powerpoint/2010/main" val="38551129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65</a:t>
            </a:fld>
            <a:endParaRPr lang="en-US" dirty="0"/>
          </a:p>
        </p:txBody>
      </p:sp>
    </p:spTree>
    <p:extLst>
      <p:ext uri="{BB962C8B-B14F-4D97-AF65-F5344CB8AC3E}">
        <p14:creationId xmlns:p14="http://schemas.microsoft.com/office/powerpoint/2010/main" val="24250255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74</a:t>
            </a:fld>
            <a:endParaRPr lang="en-US" dirty="0"/>
          </a:p>
        </p:txBody>
      </p:sp>
    </p:spTree>
    <p:extLst>
      <p:ext uri="{BB962C8B-B14F-4D97-AF65-F5344CB8AC3E}">
        <p14:creationId xmlns:p14="http://schemas.microsoft.com/office/powerpoint/2010/main" val="41137761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75</a:t>
            </a:fld>
            <a:endParaRPr lang="en-US" dirty="0"/>
          </a:p>
        </p:txBody>
      </p:sp>
    </p:spTree>
    <p:extLst>
      <p:ext uri="{BB962C8B-B14F-4D97-AF65-F5344CB8AC3E}">
        <p14:creationId xmlns:p14="http://schemas.microsoft.com/office/powerpoint/2010/main" val="19741327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81</a:t>
            </a:fld>
            <a:endParaRPr lang="en-US" dirty="0"/>
          </a:p>
        </p:txBody>
      </p:sp>
    </p:spTree>
    <p:extLst>
      <p:ext uri="{BB962C8B-B14F-4D97-AF65-F5344CB8AC3E}">
        <p14:creationId xmlns:p14="http://schemas.microsoft.com/office/powerpoint/2010/main" val="3948513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E4A85-01D7-4E34-9310-83FB0ED39051}" type="slidenum">
              <a:rPr lang="en-US" smtClean="0"/>
              <a:t>6</a:t>
            </a:fld>
            <a:endParaRPr lang="en-US" dirty="0"/>
          </a:p>
        </p:txBody>
      </p:sp>
    </p:spTree>
    <p:extLst>
      <p:ext uri="{BB962C8B-B14F-4D97-AF65-F5344CB8AC3E}">
        <p14:creationId xmlns:p14="http://schemas.microsoft.com/office/powerpoint/2010/main" val="34220988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E4A85-01D7-4E34-9310-83FB0ED39051}" type="slidenum">
              <a:rPr lang="en-US" smtClean="0"/>
              <a:t>82</a:t>
            </a:fld>
            <a:endParaRPr lang="en-US" dirty="0"/>
          </a:p>
        </p:txBody>
      </p:sp>
    </p:spTree>
    <p:extLst>
      <p:ext uri="{BB962C8B-B14F-4D97-AF65-F5344CB8AC3E}">
        <p14:creationId xmlns:p14="http://schemas.microsoft.com/office/powerpoint/2010/main" val="40796408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87</a:t>
            </a:fld>
            <a:endParaRPr lang="en-US" dirty="0"/>
          </a:p>
        </p:txBody>
      </p:sp>
    </p:spTree>
    <p:extLst>
      <p:ext uri="{BB962C8B-B14F-4D97-AF65-F5344CB8AC3E}">
        <p14:creationId xmlns:p14="http://schemas.microsoft.com/office/powerpoint/2010/main" val="24835723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E9E4A85-01D7-4E34-9310-83FB0ED39051}" type="slidenum">
              <a:rPr lang="en-US" smtClean="0"/>
              <a:t>88</a:t>
            </a:fld>
            <a:endParaRPr lang="en-US" dirty="0"/>
          </a:p>
        </p:txBody>
      </p:sp>
    </p:spTree>
    <p:extLst>
      <p:ext uri="{BB962C8B-B14F-4D97-AF65-F5344CB8AC3E}">
        <p14:creationId xmlns:p14="http://schemas.microsoft.com/office/powerpoint/2010/main" val="1996584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E9E4A85-01D7-4E34-9310-83FB0ED39051}" type="slidenum">
              <a:rPr lang="en-US" smtClean="0"/>
              <a:t>89</a:t>
            </a:fld>
            <a:endParaRPr lang="en-US" dirty="0"/>
          </a:p>
        </p:txBody>
      </p:sp>
    </p:spTree>
    <p:extLst>
      <p:ext uri="{BB962C8B-B14F-4D97-AF65-F5344CB8AC3E}">
        <p14:creationId xmlns:p14="http://schemas.microsoft.com/office/powerpoint/2010/main" val="29541557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E9E4A85-01D7-4E34-9310-83FB0ED39051}" type="slidenum">
              <a:rPr lang="en-US" smtClean="0"/>
              <a:t>90</a:t>
            </a:fld>
            <a:endParaRPr lang="en-US" dirty="0"/>
          </a:p>
        </p:txBody>
      </p:sp>
    </p:spTree>
    <p:extLst>
      <p:ext uri="{BB962C8B-B14F-4D97-AF65-F5344CB8AC3E}">
        <p14:creationId xmlns:p14="http://schemas.microsoft.com/office/powerpoint/2010/main" val="12289633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E9E4A85-01D7-4E34-9310-83FB0ED39051}" type="slidenum">
              <a:rPr lang="en-US" smtClean="0"/>
              <a:t>91</a:t>
            </a:fld>
            <a:endParaRPr lang="en-US" dirty="0"/>
          </a:p>
        </p:txBody>
      </p:sp>
    </p:spTree>
    <p:extLst>
      <p:ext uri="{BB962C8B-B14F-4D97-AF65-F5344CB8AC3E}">
        <p14:creationId xmlns:p14="http://schemas.microsoft.com/office/powerpoint/2010/main" val="15144471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E9E4A85-01D7-4E34-9310-83FB0ED39051}" type="slidenum">
              <a:rPr lang="en-US" smtClean="0"/>
              <a:t>92</a:t>
            </a:fld>
            <a:endParaRPr lang="en-US" dirty="0"/>
          </a:p>
        </p:txBody>
      </p:sp>
    </p:spTree>
    <p:extLst>
      <p:ext uri="{BB962C8B-B14F-4D97-AF65-F5344CB8AC3E}">
        <p14:creationId xmlns:p14="http://schemas.microsoft.com/office/powerpoint/2010/main" val="1484619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E9E4A85-01D7-4E34-9310-83FB0ED39051}" type="slidenum">
              <a:rPr lang="en-US" smtClean="0"/>
              <a:t>7</a:t>
            </a:fld>
            <a:endParaRPr lang="en-US" dirty="0"/>
          </a:p>
        </p:txBody>
      </p:sp>
    </p:spTree>
    <p:extLst>
      <p:ext uri="{BB962C8B-B14F-4D97-AF65-F5344CB8AC3E}">
        <p14:creationId xmlns:p14="http://schemas.microsoft.com/office/powerpoint/2010/main" val="2356137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E4A85-01D7-4E34-9310-83FB0ED39051}" type="slidenum">
              <a:rPr lang="en-US" smtClean="0"/>
              <a:t>8</a:t>
            </a:fld>
            <a:endParaRPr lang="en-US" dirty="0"/>
          </a:p>
        </p:txBody>
      </p:sp>
    </p:spTree>
    <p:extLst>
      <p:ext uri="{BB962C8B-B14F-4D97-AF65-F5344CB8AC3E}">
        <p14:creationId xmlns:p14="http://schemas.microsoft.com/office/powerpoint/2010/main" val="296879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E4A85-01D7-4E34-9310-83FB0ED39051}" type="slidenum">
              <a:rPr lang="en-US" smtClean="0"/>
              <a:t>9</a:t>
            </a:fld>
            <a:endParaRPr lang="en-US" dirty="0"/>
          </a:p>
        </p:txBody>
      </p:sp>
    </p:spTree>
    <p:extLst>
      <p:ext uri="{BB962C8B-B14F-4D97-AF65-F5344CB8AC3E}">
        <p14:creationId xmlns:p14="http://schemas.microsoft.com/office/powerpoint/2010/main" val="323307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energysystems.ualberta.c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Mai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17"/>
          <p:cNvSpPr>
            <a:spLocks noGrp="1"/>
          </p:cNvSpPr>
          <p:nvPr>
            <p:ph type="sldNum" sz="quarter" idx="11"/>
          </p:nvPr>
        </p:nvSpPr>
        <p:spPr/>
        <p:txBody>
          <a:bodyPr/>
          <a:lstStyle/>
          <a:p>
            <a:fld id="{C5D83362-4C70-406D-8155-49D75310F06D}" type="slidenum">
              <a:rPr lang="en-US" smtClean="0"/>
              <a:t>‹#›</a:t>
            </a:fld>
            <a:endParaRPr lang="en-US" dirty="0"/>
          </a:p>
        </p:txBody>
      </p:sp>
      <p:sp>
        <p:nvSpPr>
          <p:cNvPr id="8" name="Date Placeholder 4"/>
          <p:cNvSpPr>
            <a:spLocks noGrp="1"/>
          </p:cNvSpPr>
          <p:nvPr>
            <p:ph type="dt" sz="half" idx="2"/>
          </p:nvPr>
        </p:nvSpPr>
        <p:spPr>
          <a:xfrm>
            <a:off x="406400" y="6416676"/>
            <a:ext cx="10414000" cy="365125"/>
          </a:xfrm>
          <a:prstGeom prst="rect">
            <a:avLst/>
          </a:prstGeom>
        </p:spPr>
        <p:txBody>
          <a:bodyPr/>
          <a:lstStyle>
            <a:lvl1pPr>
              <a:defRPr sz="1200"/>
            </a:lvl1pPr>
          </a:lstStyle>
          <a:p>
            <a:endParaRPr lang="en-CA" b="1" dirty="0">
              <a:solidFill>
                <a:srgbClr val="0070C0"/>
              </a:solidFill>
            </a:endParaRP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questions">
    <p:spTree>
      <p:nvGrpSpPr>
        <p:cNvPr id="1" name=""/>
        <p:cNvGrpSpPr/>
        <p:nvPr/>
      </p:nvGrpSpPr>
      <p:grpSpPr>
        <a:xfrm>
          <a:off x="0" y="0"/>
          <a:ext cx="0" cy="0"/>
          <a:chOff x="0" y="0"/>
          <a:chExt cx="0" cy="0"/>
        </a:xfrm>
      </p:grpSpPr>
      <p:sp>
        <p:nvSpPr>
          <p:cNvPr id="14" name="Rectangle 13"/>
          <p:cNvSpPr/>
          <p:nvPr userDrawn="1"/>
        </p:nvSpPr>
        <p:spPr>
          <a:xfrm>
            <a:off x="605971" y="1524000"/>
            <a:ext cx="11179628" cy="4351832"/>
          </a:xfrm>
          <a:prstGeom prst="rect">
            <a:avLst/>
          </a:prstGeom>
        </p:spPr>
        <p:txBody>
          <a:bodyPr wrap="square">
            <a:spAutoFit/>
          </a:bodyPr>
          <a:lstStyle/>
          <a:p>
            <a:pPr marL="0" marR="0">
              <a:lnSpc>
                <a:spcPct val="107000"/>
              </a:lnSpc>
              <a:spcBef>
                <a:spcPts val="0"/>
              </a:spcBef>
              <a:spcAft>
                <a:spcPts val="800"/>
              </a:spcAft>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further information:</a:t>
            </a:r>
            <a:b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Amit Kumar, Prof.</a:t>
            </a:r>
            <a:b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NSERC/Cenovus/Alberta Innovates Industrial Research Chair in Energy and Environmental Systems Engineering </a:t>
            </a:r>
          </a:p>
          <a:p>
            <a:pPr marL="0" marR="0">
              <a:lnSpc>
                <a:spcPct val="107000"/>
              </a:lnSpc>
              <a:spcBef>
                <a:spcPts val="0"/>
              </a:spcBef>
              <a:spcAft>
                <a:spcPts val="800"/>
              </a:spcAft>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Cenovus Energy Endowed Chair in Environme</a:t>
            </a:r>
            <a:r>
              <a:rPr lang="en-US" sz="24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ntal Engineering</a:t>
            </a:r>
          </a:p>
          <a:p>
            <a:pPr marL="0" marR="0">
              <a:lnSpc>
                <a:spcPct val="107000"/>
              </a:lnSpc>
              <a:spcBef>
                <a:spcPts val="0"/>
              </a:spcBef>
              <a:spcAft>
                <a:spcPts val="800"/>
              </a:spcAft>
            </a:pPr>
            <a:r>
              <a:rPr lang="en-US" altLang="en-US" sz="24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Deputy Director – Future Energy Systems </a:t>
            </a:r>
          </a:p>
          <a:p>
            <a:pPr marL="0" marR="0">
              <a:lnSpc>
                <a:spcPct val="107000"/>
              </a:lnSpc>
              <a:spcBef>
                <a:spcPts val="0"/>
              </a:spcBef>
              <a:spcAft>
                <a:spcPts val="800"/>
              </a:spcAft>
            </a:pPr>
            <a:r>
              <a:rPr lang="en-CA" altLang="en-US" sz="24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Department of Mechanical Engineering, University of Alberta</a:t>
            </a:r>
            <a:b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E-mail: </a:t>
            </a:r>
            <a:r>
              <a:rPr lang="en-US" sz="24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Amit.Kumar@ualberta.ca</a:t>
            </a: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b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Website: </a:t>
            </a:r>
            <a:r>
              <a:rPr lang="en-US" sz="24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rPr>
              <a:t>www.energysystems.ualberta.ca</a:t>
            </a: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5" name="Rectangle 14"/>
          <p:cNvSpPr/>
          <p:nvPr userDrawn="1"/>
        </p:nvSpPr>
        <p:spPr>
          <a:xfrm>
            <a:off x="589037" y="514301"/>
            <a:ext cx="8839200" cy="769441"/>
          </a:xfrm>
          <a:prstGeom prst="rect">
            <a:avLst/>
          </a:prstGeom>
        </p:spPr>
        <p:txBody>
          <a:bodyPr wrap="square">
            <a:spAutoFit/>
          </a:bodyPr>
          <a:lstStyle/>
          <a:p>
            <a:r>
              <a:rPr lang="en-US" sz="4400" dirty="0">
                <a:solidFill>
                  <a:schemeClr val="tx2"/>
                </a:solidFill>
              </a:rPr>
              <a:t>Thank you/Questions</a:t>
            </a:r>
          </a:p>
        </p:txBody>
      </p:sp>
      <p:sp>
        <p:nvSpPr>
          <p:cNvPr id="22" name="Slide Number Placeholder 21"/>
          <p:cNvSpPr>
            <a:spLocks noGrp="1"/>
          </p:cNvSpPr>
          <p:nvPr>
            <p:ph type="sldNum" sz="quarter" idx="11"/>
          </p:nvPr>
        </p:nvSpPr>
        <p:spPr/>
        <p:txBody>
          <a:bodyPr/>
          <a:lstStyle/>
          <a:p>
            <a:fld id="{C5D83362-4C70-406D-8155-49D75310F06D}" type="slidenum">
              <a:rPr lang="en-US" smtClean="0"/>
              <a:t>‹#›</a:t>
            </a:fld>
            <a:endParaRPr lang="en-US" dirty="0"/>
          </a:p>
        </p:txBody>
      </p:sp>
      <p:sp>
        <p:nvSpPr>
          <p:cNvPr id="7" name="Date Placeholder 4"/>
          <p:cNvSpPr>
            <a:spLocks noGrp="1"/>
          </p:cNvSpPr>
          <p:nvPr>
            <p:ph type="dt" sz="half" idx="2"/>
          </p:nvPr>
        </p:nvSpPr>
        <p:spPr>
          <a:xfrm>
            <a:off x="406400" y="6416676"/>
            <a:ext cx="10414000" cy="365125"/>
          </a:xfrm>
          <a:prstGeom prst="rect">
            <a:avLst/>
          </a:prstGeom>
        </p:spPr>
        <p:txBody>
          <a:bodyPr/>
          <a:lstStyle>
            <a:lvl1pPr>
              <a:defRPr sz="1200"/>
            </a:lvl1pPr>
          </a:lstStyle>
          <a:p>
            <a:endParaRPr lang="en-CA" b="1" dirty="0">
              <a:solidFill>
                <a:srgbClr val="0070C0"/>
              </a:solidFill>
            </a:endParaRPr>
          </a:p>
        </p:txBody>
      </p:sp>
    </p:spTree>
    <p:extLst>
      <p:ext uri="{BB962C8B-B14F-4D97-AF65-F5344CB8AC3E}">
        <p14:creationId xmlns:p14="http://schemas.microsoft.com/office/powerpoint/2010/main" val="154526285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grpSp>
        <p:nvGrpSpPr>
          <p:cNvPr id="4" name="Group 7"/>
          <p:cNvGrpSpPr>
            <a:grpSpLocks/>
          </p:cNvGrpSpPr>
          <p:nvPr/>
        </p:nvGrpSpPr>
        <p:grpSpPr bwMode="auto">
          <a:xfrm>
            <a:off x="304800" y="2889251"/>
            <a:ext cx="114808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p:spPr>
          <p:txBody>
            <a:bodyPr wrap="none" anchor="ctr"/>
            <a:lstStyle>
              <a:lvl1pPr>
                <a:defRPr sz="3600" b="1" i="1">
                  <a:solidFill>
                    <a:schemeClr val="tx1"/>
                  </a:solidFill>
                  <a:latin typeface="Verdana" pitchFamily="34" charset="0"/>
                  <a:ea typeface="ＭＳ Ｐゴシック" pitchFamily="-84" charset="-128"/>
                </a:defRPr>
              </a:lvl1pPr>
              <a:lvl2pPr marL="742950" indent="-285750">
                <a:defRPr sz="3600" b="1" i="1">
                  <a:solidFill>
                    <a:schemeClr val="tx1"/>
                  </a:solidFill>
                  <a:latin typeface="Verdana" pitchFamily="34" charset="0"/>
                  <a:ea typeface="ＭＳ Ｐゴシック" pitchFamily="-84" charset="-128"/>
                </a:defRPr>
              </a:lvl2pPr>
              <a:lvl3pPr marL="1143000" indent="-228600">
                <a:defRPr sz="3600" b="1" i="1">
                  <a:solidFill>
                    <a:schemeClr val="tx1"/>
                  </a:solidFill>
                  <a:latin typeface="Verdana" pitchFamily="34" charset="0"/>
                  <a:ea typeface="ＭＳ Ｐゴシック" pitchFamily="-84" charset="-128"/>
                </a:defRPr>
              </a:lvl3pPr>
              <a:lvl4pPr marL="1600200" indent="-228600">
                <a:defRPr sz="3600" b="1" i="1">
                  <a:solidFill>
                    <a:schemeClr val="tx1"/>
                  </a:solidFill>
                  <a:latin typeface="Verdana" pitchFamily="34" charset="0"/>
                  <a:ea typeface="ＭＳ Ｐゴシック" pitchFamily="-84" charset="-128"/>
                </a:defRPr>
              </a:lvl4pPr>
              <a:lvl5pPr marL="2057400" indent="-228600">
                <a:defRPr sz="3600" b="1" i="1">
                  <a:solidFill>
                    <a:schemeClr val="tx1"/>
                  </a:solidFill>
                  <a:latin typeface="Verdana" pitchFamily="34" charset="0"/>
                  <a:ea typeface="ＭＳ Ｐゴシック" pitchFamily="-84" charset="-128"/>
                </a:defRPr>
              </a:lvl5pPr>
              <a:lvl6pPr marL="25146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6pPr>
              <a:lvl7pPr marL="29718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7pPr>
              <a:lvl8pPr marL="34290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8pPr>
              <a:lvl9pPr marL="38862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9pPr>
            </a:lstStyle>
            <a:p>
              <a:pPr>
                <a:defRPr/>
              </a:pPr>
              <a:endParaRPr lang="en-US" altLang="en-US" sz="3600" dirty="0"/>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p:spPr>
          <p:txBody>
            <a:bodyPr wrap="none" anchor="ctr"/>
            <a:lstStyle>
              <a:lvl1pPr>
                <a:defRPr sz="3600" b="1" i="1">
                  <a:solidFill>
                    <a:schemeClr val="tx1"/>
                  </a:solidFill>
                  <a:latin typeface="Verdana" pitchFamily="34" charset="0"/>
                  <a:ea typeface="ＭＳ Ｐゴシック" pitchFamily="-84" charset="-128"/>
                </a:defRPr>
              </a:lvl1pPr>
              <a:lvl2pPr marL="742950" indent="-285750">
                <a:defRPr sz="3600" b="1" i="1">
                  <a:solidFill>
                    <a:schemeClr val="tx1"/>
                  </a:solidFill>
                  <a:latin typeface="Verdana" pitchFamily="34" charset="0"/>
                  <a:ea typeface="ＭＳ Ｐゴシック" pitchFamily="-84" charset="-128"/>
                </a:defRPr>
              </a:lvl2pPr>
              <a:lvl3pPr marL="1143000" indent="-228600">
                <a:defRPr sz="3600" b="1" i="1">
                  <a:solidFill>
                    <a:schemeClr val="tx1"/>
                  </a:solidFill>
                  <a:latin typeface="Verdana" pitchFamily="34" charset="0"/>
                  <a:ea typeface="ＭＳ Ｐゴシック" pitchFamily="-84" charset="-128"/>
                </a:defRPr>
              </a:lvl3pPr>
              <a:lvl4pPr marL="1600200" indent="-228600">
                <a:defRPr sz="3600" b="1" i="1">
                  <a:solidFill>
                    <a:schemeClr val="tx1"/>
                  </a:solidFill>
                  <a:latin typeface="Verdana" pitchFamily="34" charset="0"/>
                  <a:ea typeface="ＭＳ Ｐゴシック" pitchFamily="-84" charset="-128"/>
                </a:defRPr>
              </a:lvl4pPr>
              <a:lvl5pPr marL="2057400" indent="-228600">
                <a:defRPr sz="3600" b="1" i="1">
                  <a:solidFill>
                    <a:schemeClr val="tx1"/>
                  </a:solidFill>
                  <a:latin typeface="Verdana" pitchFamily="34" charset="0"/>
                  <a:ea typeface="ＭＳ Ｐゴシック" pitchFamily="-84" charset="-128"/>
                </a:defRPr>
              </a:lvl5pPr>
              <a:lvl6pPr marL="25146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6pPr>
              <a:lvl7pPr marL="29718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7pPr>
              <a:lvl8pPr marL="34290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8pPr>
              <a:lvl9pPr marL="38862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9pPr>
            </a:lstStyle>
            <a:p>
              <a:pPr>
                <a:defRPr/>
              </a:pPr>
              <a:endParaRPr lang="en-US" altLang="en-US" sz="3600" dirty="0"/>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p:spPr>
          <p:txBody>
            <a:bodyPr wrap="none" anchor="ctr"/>
            <a:lstStyle>
              <a:lvl1pPr>
                <a:defRPr sz="3600" b="1" i="1">
                  <a:solidFill>
                    <a:schemeClr val="tx1"/>
                  </a:solidFill>
                  <a:latin typeface="Verdana" pitchFamily="34" charset="0"/>
                  <a:ea typeface="ＭＳ Ｐゴシック" pitchFamily="-84" charset="-128"/>
                </a:defRPr>
              </a:lvl1pPr>
              <a:lvl2pPr marL="742950" indent="-285750">
                <a:defRPr sz="3600" b="1" i="1">
                  <a:solidFill>
                    <a:schemeClr val="tx1"/>
                  </a:solidFill>
                  <a:latin typeface="Verdana" pitchFamily="34" charset="0"/>
                  <a:ea typeface="ＭＳ Ｐゴシック" pitchFamily="-84" charset="-128"/>
                </a:defRPr>
              </a:lvl2pPr>
              <a:lvl3pPr marL="1143000" indent="-228600">
                <a:defRPr sz="3600" b="1" i="1">
                  <a:solidFill>
                    <a:schemeClr val="tx1"/>
                  </a:solidFill>
                  <a:latin typeface="Verdana" pitchFamily="34" charset="0"/>
                  <a:ea typeface="ＭＳ Ｐゴシック" pitchFamily="-84" charset="-128"/>
                </a:defRPr>
              </a:lvl3pPr>
              <a:lvl4pPr marL="1600200" indent="-228600">
                <a:defRPr sz="3600" b="1" i="1">
                  <a:solidFill>
                    <a:schemeClr val="tx1"/>
                  </a:solidFill>
                  <a:latin typeface="Verdana" pitchFamily="34" charset="0"/>
                  <a:ea typeface="ＭＳ Ｐゴシック" pitchFamily="-84" charset="-128"/>
                </a:defRPr>
              </a:lvl4pPr>
              <a:lvl5pPr marL="2057400" indent="-228600">
                <a:defRPr sz="3600" b="1" i="1">
                  <a:solidFill>
                    <a:schemeClr val="tx1"/>
                  </a:solidFill>
                  <a:latin typeface="Verdana" pitchFamily="34" charset="0"/>
                  <a:ea typeface="ＭＳ Ｐゴシック" pitchFamily="-84" charset="-128"/>
                </a:defRPr>
              </a:lvl5pPr>
              <a:lvl6pPr marL="25146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6pPr>
              <a:lvl7pPr marL="29718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7pPr>
              <a:lvl8pPr marL="34290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8pPr>
              <a:lvl9pPr marL="38862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9pPr>
            </a:lstStyle>
            <a:p>
              <a:pPr>
                <a:defRPr/>
              </a:pPr>
              <a:endParaRPr lang="en-US" altLang="en-US" sz="3600" dirty="0"/>
            </a:p>
          </p:txBody>
        </p:sp>
      </p:grpSp>
      <p:sp>
        <p:nvSpPr>
          <p:cNvPr id="10" name="Rectangle 9">
            <a:extLst>
              <a:ext uri="{FF2B5EF4-FFF2-40B4-BE49-F238E27FC236}">
                <a16:creationId xmlns:a16="http://schemas.microsoft.com/office/drawing/2014/main" id="{FCE135D6-3585-46CF-8C16-11C54D35BF8A}"/>
              </a:ext>
            </a:extLst>
          </p:cNvPr>
          <p:cNvSpPr/>
          <p:nvPr userDrawn="1"/>
        </p:nvSpPr>
        <p:spPr>
          <a:xfrm>
            <a:off x="508000" y="1600201"/>
            <a:ext cx="11277600" cy="1200329"/>
          </a:xfrm>
          <a:prstGeom prst="rect">
            <a:avLst/>
          </a:prstGeom>
        </p:spPr>
        <p:txBody>
          <a:bodyPr wrap="square">
            <a:spAutoFit/>
          </a:bodyPr>
          <a:lstStyle/>
          <a:p>
            <a:pPr algn="ctr">
              <a:lnSpc>
                <a:spcPct val="150000"/>
              </a:lnSpc>
            </a:pPr>
            <a:r>
              <a:rPr lang="en-US" sz="1600" b="0" i="0" dirty="0">
                <a:latin typeface="Cambria" pitchFamily="18" charset="0"/>
              </a:rPr>
              <a:t>The authors thank the NSERC/Cenovus/Alberta Innovates Associate Industrial Research Chair Program (IRC) in Energy and Environmental Systems Engineering and the Cenovus Energy Endowed Chair Program in Environmental Engineering for the financial support </a:t>
            </a:r>
          </a:p>
        </p:txBody>
      </p:sp>
      <p:sp>
        <p:nvSpPr>
          <p:cNvPr id="11" name="TextBox 10"/>
          <p:cNvSpPr txBox="1"/>
          <p:nvPr userDrawn="1"/>
        </p:nvSpPr>
        <p:spPr>
          <a:xfrm>
            <a:off x="508000" y="3154711"/>
            <a:ext cx="11277600" cy="3000821"/>
          </a:xfrm>
          <a:prstGeom prst="rect">
            <a:avLst/>
          </a:prstGeom>
          <a:noFill/>
        </p:spPr>
        <p:txBody>
          <a:bodyPr wrap="square" rtlCol="0">
            <a:spAutoFit/>
          </a:bodyPr>
          <a:lstStyle/>
          <a:p>
            <a:pPr algn="l">
              <a:lnSpc>
                <a:spcPct val="150000"/>
              </a:lnSpc>
            </a:pPr>
            <a:r>
              <a:rPr lang="en-US" sz="1400" b="1" i="0" dirty="0">
                <a:solidFill>
                  <a:schemeClr val="bg2">
                    <a:lumMod val="50000"/>
                  </a:schemeClr>
                </a:solidFill>
                <a:latin typeface="Cambria" pitchFamily="18" charset="0"/>
              </a:rPr>
              <a:t>Contact Information:</a:t>
            </a:r>
          </a:p>
          <a:p>
            <a:pPr lvl="1" algn="l">
              <a:lnSpc>
                <a:spcPct val="150000"/>
              </a:lnSpc>
            </a:pPr>
            <a:r>
              <a:rPr lang="en-US" sz="1400" i="0" dirty="0">
                <a:solidFill>
                  <a:schemeClr val="bg2">
                    <a:lumMod val="50000"/>
                  </a:schemeClr>
                </a:solidFill>
                <a:latin typeface="Cambria" pitchFamily="18" charset="0"/>
              </a:rPr>
              <a:t>Dr. Amit Kumar</a:t>
            </a:r>
          </a:p>
          <a:p>
            <a:pPr lvl="1" algn="l">
              <a:lnSpc>
                <a:spcPct val="150000"/>
              </a:lnSpc>
            </a:pPr>
            <a:r>
              <a:rPr lang="en-US" altLang="en-US" sz="1400" dirty="0">
                <a:solidFill>
                  <a:schemeClr val="bg2">
                    <a:lumMod val="50000"/>
                  </a:schemeClr>
                </a:solidFill>
                <a:latin typeface="Cambria" pitchFamily="18" charset="0"/>
              </a:rPr>
              <a:t>Professor</a:t>
            </a:r>
          </a:p>
          <a:p>
            <a:pPr lvl="1" algn="l">
              <a:lnSpc>
                <a:spcPct val="150000"/>
              </a:lnSpc>
            </a:pPr>
            <a:r>
              <a:rPr lang="en-US" altLang="en-US" sz="1400" dirty="0">
                <a:solidFill>
                  <a:schemeClr val="bg2">
                    <a:lumMod val="50000"/>
                  </a:schemeClr>
                </a:solidFill>
                <a:latin typeface="Cambria" pitchFamily="18" charset="0"/>
              </a:rPr>
              <a:t>NSERC/Cenovus/Alberta Innovates Associate Industrial Research Chair in Energy and Environmental Systems Engineering</a:t>
            </a:r>
          </a:p>
          <a:p>
            <a:pPr lvl="1" algn="l">
              <a:lnSpc>
                <a:spcPct val="150000"/>
              </a:lnSpc>
            </a:pPr>
            <a:r>
              <a:rPr lang="en-US" altLang="en-US" sz="1400" dirty="0">
                <a:solidFill>
                  <a:schemeClr val="bg2">
                    <a:lumMod val="50000"/>
                  </a:schemeClr>
                </a:solidFill>
                <a:latin typeface="Cambria" pitchFamily="18" charset="0"/>
              </a:rPr>
              <a:t>Cenovus Energy Endowed Chair in Environmental Engineering</a:t>
            </a:r>
          </a:p>
          <a:p>
            <a:pPr lvl="1" algn="l">
              <a:lnSpc>
                <a:spcPct val="150000"/>
              </a:lnSpc>
            </a:pPr>
            <a:r>
              <a:rPr lang="en-US" altLang="en-US" sz="1400" dirty="0">
                <a:solidFill>
                  <a:schemeClr val="bg2">
                    <a:lumMod val="50000"/>
                  </a:schemeClr>
                </a:solidFill>
                <a:latin typeface="Cambria" pitchFamily="18" charset="0"/>
              </a:rPr>
              <a:t>Deputy Director – Future Energy Systems </a:t>
            </a:r>
          </a:p>
          <a:p>
            <a:pPr lvl="1" algn="l">
              <a:lnSpc>
                <a:spcPct val="150000"/>
              </a:lnSpc>
            </a:pPr>
            <a:r>
              <a:rPr lang="en-CA" altLang="en-US" sz="1400" i="0" dirty="0">
                <a:solidFill>
                  <a:schemeClr val="bg2">
                    <a:lumMod val="50000"/>
                  </a:schemeClr>
                </a:solidFill>
                <a:latin typeface="Cambria" pitchFamily="18" charset="0"/>
              </a:rPr>
              <a:t>Department of Mechanical Engineering, University of Alberta</a:t>
            </a:r>
            <a:endParaRPr lang="en-US" altLang="en-US" sz="1400" i="0" dirty="0">
              <a:solidFill>
                <a:schemeClr val="bg2">
                  <a:lumMod val="50000"/>
                </a:schemeClr>
              </a:solidFill>
              <a:latin typeface="Cambria" pitchFamily="18" charset="0"/>
            </a:endParaRPr>
          </a:p>
          <a:p>
            <a:pPr lvl="1" algn="l">
              <a:lnSpc>
                <a:spcPct val="150000"/>
              </a:lnSpc>
            </a:pPr>
            <a:r>
              <a:rPr lang="en-US" sz="1400" i="0" dirty="0">
                <a:solidFill>
                  <a:schemeClr val="bg2">
                    <a:lumMod val="50000"/>
                  </a:schemeClr>
                </a:solidFill>
                <a:latin typeface="Cambria" pitchFamily="18" charset="0"/>
              </a:rPr>
              <a:t>amit.kumar@ualberta.ca  </a:t>
            </a:r>
          </a:p>
          <a:p>
            <a:pPr lvl="1" algn="l">
              <a:lnSpc>
                <a:spcPct val="150000"/>
              </a:lnSpc>
            </a:pPr>
            <a:r>
              <a:rPr lang="en-US" altLang="en-US" sz="1400" i="0" dirty="0">
                <a:solidFill>
                  <a:schemeClr val="bg2">
                    <a:lumMod val="50000"/>
                  </a:schemeClr>
                </a:solidFill>
                <a:latin typeface="Cambria" pitchFamily="18" charset="0"/>
              </a:rPr>
              <a:t>www.energysystems.ualberta.ca</a:t>
            </a:r>
            <a:endParaRPr lang="en-US" sz="1400" i="0" dirty="0">
              <a:solidFill>
                <a:schemeClr val="bg2">
                  <a:lumMod val="50000"/>
                </a:schemeClr>
              </a:solidFill>
              <a:latin typeface="Cambria" pitchFamily="18" charset="0"/>
            </a:endParaRPr>
          </a:p>
        </p:txBody>
      </p:sp>
      <p:sp>
        <p:nvSpPr>
          <p:cNvPr id="8" name="Rectangle 7"/>
          <p:cNvSpPr/>
          <p:nvPr userDrawn="1"/>
        </p:nvSpPr>
        <p:spPr>
          <a:xfrm>
            <a:off x="508001" y="562582"/>
            <a:ext cx="5649303" cy="769441"/>
          </a:xfrm>
          <a:prstGeom prst="rect">
            <a:avLst/>
          </a:prstGeom>
        </p:spPr>
        <p:txBody>
          <a:bodyPr wrap="none">
            <a:spAutoFit/>
          </a:bodyPr>
          <a:lstStyle/>
          <a:p>
            <a:r>
              <a:rPr lang="en-US" sz="4400" dirty="0">
                <a:solidFill>
                  <a:schemeClr val="tx2"/>
                </a:solidFill>
              </a:rPr>
              <a:t>Acknowledgements</a:t>
            </a:r>
          </a:p>
        </p:txBody>
      </p:sp>
      <p:sp>
        <p:nvSpPr>
          <p:cNvPr id="16" name="Slide Number Placeholder 15"/>
          <p:cNvSpPr>
            <a:spLocks noGrp="1"/>
          </p:cNvSpPr>
          <p:nvPr>
            <p:ph type="sldNum" sz="quarter" idx="11"/>
          </p:nvPr>
        </p:nvSpPr>
        <p:spPr/>
        <p:txBody>
          <a:bodyPr/>
          <a:lstStyle/>
          <a:p>
            <a:fld id="{C5D83362-4C70-406D-8155-49D75310F06D}" type="slidenum">
              <a:rPr lang="en-US" smtClean="0"/>
              <a:t>‹#›</a:t>
            </a:fld>
            <a:endParaRPr lang="en-US" dirty="0"/>
          </a:p>
        </p:txBody>
      </p:sp>
      <p:sp>
        <p:nvSpPr>
          <p:cNvPr id="13" name="Date Placeholder 4"/>
          <p:cNvSpPr>
            <a:spLocks noGrp="1"/>
          </p:cNvSpPr>
          <p:nvPr>
            <p:ph type="dt" sz="half" idx="2"/>
          </p:nvPr>
        </p:nvSpPr>
        <p:spPr>
          <a:xfrm>
            <a:off x="406400" y="6416676"/>
            <a:ext cx="10414000" cy="365125"/>
          </a:xfrm>
          <a:prstGeom prst="rect">
            <a:avLst/>
          </a:prstGeom>
        </p:spPr>
        <p:txBody>
          <a:bodyPr/>
          <a:lstStyle>
            <a:lvl1pPr>
              <a:defRPr sz="1200"/>
            </a:lvl1pPr>
          </a:lstStyle>
          <a:p>
            <a:endParaRPr lang="en-CA" b="1" dirty="0">
              <a:solidFill>
                <a:srgbClr val="0070C0"/>
              </a:solidFill>
            </a:endParaRPr>
          </a:p>
        </p:txBody>
      </p:sp>
    </p:spTree>
    <p:extLst>
      <p:ext uri="{BB962C8B-B14F-4D97-AF65-F5344CB8AC3E}">
        <p14:creationId xmlns:p14="http://schemas.microsoft.com/office/powerpoint/2010/main" val="3207511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304800" y="2889251"/>
            <a:ext cx="114808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p:spPr>
          <p:txBody>
            <a:bodyPr wrap="none" anchor="ctr"/>
            <a:lstStyle>
              <a:lvl1pPr>
                <a:defRPr sz="3600" b="1" i="1">
                  <a:solidFill>
                    <a:schemeClr val="tx1"/>
                  </a:solidFill>
                  <a:latin typeface="Verdana" pitchFamily="34" charset="0"/>
                  <a:ea typeface="ＭＳ Ｐゴシック" pitchFamily="-84" charset="-128"/>
                </a:defRPr>
              </a:lvl1pPr>
              <a:lvl2pPr marL="742950" indent="-285750">
                <a:defRPr sz="3600" b="1" i="1">
                  <a:solidFill>
                    <a:schemeClr val="tx1"/>
                  </a:solidFill>
                  <a:latin typeface="Verdana" pitchFamily="34" charset="0"/>
                  <a:ea typeface="ＭＳ Ｐゴシック" pitchFamily="-84" charset="-128"/>
                </a:defRPr>
              </a:lvl2pPr>
              <a:lvl3pPr marL="1143000" indent="-228600">
                <a:defRPr sz="3600" b="1" i="1">
                  <a:solidFill>
                    <a:schemeClr val="tx1"/>
                  </a:solidFill>
                  <a:latin typeface="Verdana" pitchFamily="34" charset="0"/>
                  <a:ea typeface="ＭＳ Ｐゴシック" pitchFamily="-84" charset="-128"/>
                </a:defRPr>
              </a:lvl3pPr>
              <a:lvl4pPr marL="1600200" indent="-228600">
                <a:defRPr sz="3600" b="1" i="1">
                  <a:solidFill>
                    <a:schemeClr val="tx1"/>
                  </a:solidFill>
                  <a:latin typeface="Verdana" pitchFamily="34" charset="0"/>
                  <a:ea typeface="ＭＳ Ｐゴシック" pitchFamily="-84" charset="-128"/>
                </a:defRPr>
              </a:lvl4pPr>
              <a:lvl5pPr marL="2057400" indent="-228600">
                <a:defRPr sz="3600" b="1" i="1">
                  <a:solidFill>
                    <a:schemeClr val="tx1"/>
                  </a:solidFill>
                  <a:latin typeface="Verdana" pitchFamily="34" charset="0"/>
                  <a:ea typeface="ＭＳ Ｐゴシック" pitchFamily="-84" charset="-128"/>
                </a:defRPr>
              </a:lvl5pPr>
              <a:lvl6pPr marL="25146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6pPr>
              <a:lvl7pPr marL="29718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7pPr>
              <a:lvl8pPr marL="34290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8pPr>
              <a:lvl9pPr marL="38862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9pPr>
            </a:lstStyle>
            <a:p>
              <a:pPr>
                <a:defRPr/>
              </a:pPr>
              <a:endParaRPr lang="en-US" altLang="en-US" sz="3600" dirty="0"/>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p:spPr>
          <p:txBody>
            <a:bodyPr wrap="none" anchor="ctr"/>
            <a:lstStyle>
              <a:lvl1pPr>
                <a:defRPr sz="3600" b="1" i="1">
                  <a:solidFill>
                    <a:schemeClr val="tx1"/>
                  </a:solidFill>
                  <a:latin typeface="Verdana" pitchFamily="34" charset="0"/>
                  <a:ea typeface="ＭＳ Ｐゴシック" pitchFamily="-84" charset="-128"/>
                </a:defRPr>
              </a:lvl1pPr>
              <a:lvl2pPr marL="742950" indent="-285750">
                <a:defRPr sz="3600" b="1" i="1">
                  <a:solidFill>
                    <a:schemeClr val="tx1"/>
                  </a:solidFill>
                  <a:latin typeface="Verdana" pitchFamily="34" charset="0"/>
                  <a:ea typeface="ＭＳ Ｐゴシック" pitchFamily="-84" charset="-128"/>
                </a:defRPr>
              </a:lvl2pPr>
              <a:lvl3pPr marL="1143000" indent="-228600">
                <a:defRPr sz="3600" b="1" i="1">
                  <a:solidFill>
                    <a:schemeClr val="tx1"/>
                  </a:solidFill>
                  <a:latin typeface="Verdana" pitchFamily="34" charset="0"/>
                  <a:ea typeface="ＭＳ Ｐゴシック" pitchFamily="-84" charset="-128"/>
                </a:defRPr>
              </a:lvl3pPr>
              <a:lvl4pPr marL="1600200" indent="-228600">
                <a:defRPr sz="3600" b="1" i="1">
                  <a:solidFill>
                    <a:schemeClr val="tx1"/>
                  </a:solidFill>
                  <a:latin typeface="Verdana" pitchFamily="34" charset="0"/>
                  <a:ea typeface="ＭＳ Ｐゴシック" pitchFamily="-84" charset="-128"/>
                </a:defRPr>
              </a:lvl4pPr>
              <a:lvl5pPr marL="2057400" indent="-228600">
                <a:defRPr sz="3600" b="1" i="1">
                  <a:solidFill>
                    <a:schemeClr val="tx1"/>
                  </a:solidFill>
                  <a:latin typeface="Verdana" pitchFamily="34" charset="0"/>
                  <a:ea typeface="ＭＳ Ｐゴシック" pitchFamily="-84" charset="-128"/>
                </a:defRPr>
              </a:lvl5pPr>
              <a:lvl6pPr marL="25146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6pPr>
              <a:lvl7pPr marL="29718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7pPr>
              <a:lvl8pPr marL="34290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8pPr>
              <a:lvl9pPr marL="38862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9pPr>
            </a:lstStyle>
            <a:p>
              <a:pPr>
                <a:defRPr/>
              </a:pPr>
              <a:endParaRPr lang="en-US" altLang="en-US" sz="3600" dirty="0"/>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p:spPr>
          <p:txBody>
            <a:bodyPr wrap="none" anchor="ctr"/>
            <a:lstStyle>
              <a:lvl1pPr>
                <a:defRPr sz="3600" b="1" i="1">
                  <a:solidFill>
                    <a:schemeClr val="tx1"/>
                  </a:solidFill>
                  <a:latin typeface="Verdana" pitchFamily="34" charset="0"/>
                  <a:ea typeface="ＭＳ Ｐゴシック" pitchFamily="-84" charset="-128"/>
                </a:defRPr>
              </a:lvl1pPr>
              <a:lvl2pPr marL="742950" indent="-285750">
                <a:defRPr sz="3600" b="1" i="1">
                  <a:solidFill>
                    <a:schemeClr val="tx1"/>
                  </a:solidFill>
                  <a:latin typeface="Verdana" pitchFamily="34" charset="0"/>
                  <a:ea typeface="ＭＳ Ｐゴシック" pitchFamily="-84" charset="-128"/>
                </a:defRPr>
              </a:lvl2pPr>
              <a:lvl3pPr marL="1143000" indent="-228600">
                <a:defRPr sz="3600" b="1" i="1">
                  <a:solidFill>
                    <a:schemeClr val="tx1"/>
                  </a:solidFill>
                  <a:latin typeface="Verdana" pitchFamily="34" charset="0"/>
                  <a:ea typeface="ＭＳ Ｐゴシック" pitchFamily="-84" charset="-128"/>
                </a:defRPr>
              </a:lvl3pPr>
              <a:lvl4pPr marL="1600200" indent="-228600">
                <a:defRPr sz="3600" b="1" i="1">
                  <a:solidFill>
                    <a:schemeClr val="tx1"/>
                  </a:solidFill>
                  <a:latin typeface="Verdana" pitchFamily="34" charset="0"/>
                  <a:ea typeface="ＭＳ Ｐゴシック" pitchFamily="-84" charset="-128"/>
                </a:defRPr>
              </a:lvl4pPr>
              <a:lvl5pPr marL="2057400" indent="-228600">
                <a:defRPr sz="3600" b="1" i="1">
                  <a:solidFill>
                    <a:schemeClr val="tx1"/>
                  </a:solidFill>
                  <a:latin typeface="Verdana" pitchFamily="34" charset="0"/>
                  <a:ea typeface="ＭＳ Ｐゴシック" pitchFamily="-84" charset="-128"/>
                </a:defRPr>
              </a:lvl5pPr>
              <a:lvl6pPr marL="25146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6pPr>
              <a:lvl7pPr marL="29718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7pPr>
              <a:lvl8pPr marL="34290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8pPr>
              <a:lvl9pPr marL="38862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9pPr>
            </a:lstStyle>
            <a:p>
              <a:pPr>
                <a:defRPr/>
              </a:pPr>
              <a:endParaRPr lang="en-US" altLang="en-US" sz="3600" dirty="0"/>
            </a:p>
          </p:txBody>
        </p:sp>
      </p:grpSp>
      <p:sp>
        <p:nvSpPr>
          <p:cNvPr id="53251" name="Rectangle 3"/>
          <p:cNvSpPr>
            <a:spLocks noGrp="1" noChangeArrowheads="1"/>
          </p:cNvSpPr>
          <p:nvPr>
            <p:ph type="subTitle" idx="1"/>
          </p:nvPr>
        </p:nvSpPr>
        <p:spPr>
          <a:xfrm>
            <a:off x="1828800" y="3270250"/>
            <a:ext cx="8534400" cy="2209800"/>
          </a:xfrm>
        </p:spPr>
        <p:txBody>
          <a:bodyPr/>
          <a:lstStyle>
            <a:lvl1pPr marL="0" indent="0" algn="ctr" eaLnBrk="0" fontAlgn="base" hangingPunct="0">
              <a:lnSpc>
                <a:spcPct val="80000"/>
              </a:lnSpc>
              <a:spcBef>
                <a:spcPct val="0"/>
              </a:spcBef>
              <a:spcAft>
                <a:spcPct val="0"/>
              </a:spcAft>
              <a:buClr>
                <a:srgbClr val="666600"/>
              </a:buClr>
              <a:buFont typeface="Wingdings" pitchFamily="2" charset="2"/>
              <a:buNone/>
              <a:defRPr sz="2400"/>
            </a:lvl1pPr>
          </a:lstStyle>
          <a:p>
            <a:pPr algn="ctr" fontAlgn="base">
              <a:lnSpc>
                <a:spcPct val="80000"/>
              </a:lnSpc>
              <a:spcBef>
                <a:spcPct val="0"/>
              </a:spcBef>
              <a:spcAft>
                <a:spcPct val="0"/>
              </a:spcAft>
            </a:pPr>
            <a:endParaRPr lang="en-US" b="1" i="1" dirty="0">
              <a:solidFill>
                <a:srgbClr val="000000"/>
              </a:solidFill>
              <a:latin typeface="Verdana" pitchFamily="34" charset="0"/>
              <a:ea typeface="ＭＳ Ｐゴシック" pitchFamily="-106" charset="-128"/>
            </a:endParaRPr>
          </a:p>
        </p:txBody>
      </p:sp>
      <p:sp>
        <p:nvSpPr>
          <p:cNvPr id="12" name="Title 11"/>
          <p:cNvSpPr>
            <a:spLocks noGrp="1"/>
          </p:cNvSpPr>
          <p:nvPr>
            <p:ph type="title"/>
          </p:nvPr>
        </p:nvSpPr>
        <p:spPr/>
        <p:txBody>
          <a:bodyPr/>
          <a:lstStyle/>
          <a:p>
            <a:r>
              <a:rPr lang="en-US"/>
              <a:t>Click to edit Master title style</a:t>
            </a:r>
          </a:p>
        </p:txBody>
      </p:sp>
      <p:sp>
        <p:nvSpPr>
          <p:cNvPr id="18" name="Slide Number Placeholder 17"/>
          <p:cNvSpPr>
            <a:spLocks noGrp="1"/>
          </p:cNvSpPr>
          <p:nvPr>
            <p:ph type="sldNum" sz="quarter" idx="12"/>
          </p:nvPr>
        </p:nvSpPr>
        <p:spPr/>
        <p:txBody>
          <a:bodyPr/>
          <a:lstStyle/>
          <a:p>
            <a:fld id="{C5D83362-4C70-406D-8155-49D75310F06D}" type="slidenum">
              <a:rPr lang="en-US" smtClean="0"/>
              <a:t>‹#›</a:t>
            </a:fld>
            <a:endParaRPr lang="en-US" dirty="0"/>
          </a:p>
        </p:txBody>
      </p:sp>
      <p:sp>
        <p:nvSpPr>
          <p:cNvPr id="11" name="Date Placeholder 4"/>
          <p:cNvSpPr>
            <a:spLocks noGrp="1"/>
          </p:cNvSpPr>
          <p:nvPr>
            <p:ph type="dt" sz="half" idx="2"/>
          </p:nvPr>
        </p:nvSpPr>
        <p:spPr>
          <a:xfrm>
            <a:off x="406400" y="6416676"/>
            <a:ext cx="10414000" cy="365125"/>
          </a:xfrm>
          <a:prstGeom prst="rect">
            <a:avLst/>
          </a:prstGeom>
        </p:spPr>
        <p:txBody>
          <a:bodyPr/>
          <a:lstStyle>
            <a:lvl1pPr>
              <a:defRPr sz="1200"/>
            </a:lvl1pPr>
          </a:lstStyle>
          <a:p>
            <a:endParaRPr lang="en-CA" b="1" dirty="0">
              <a:solidFill>
                <a:srgbClr val="0070C0"/>
              </a:solidFill>
            </a:endParaRPr>
          </a:p>
        </p:txBody>
      </p:sp>
    </p:spTree>
    <p:extLst>
      <p:ext uri="{BB962C8B-B14F-4D97-AF65-F5344CB8AC3E}">
        <p14:creationId xmlns:p14="http://schemas.microsoft.com/office/powerpoint/2010/main" val="4204534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C5D83362-4C70-406D-8155-49D75310F06D}" type="slidenum">
              <a:rPr lang="en-US" smtClean="0"/>
              <a:t>‹#›</a:t>
            </a:fld>
            <a:endParaRPr lang="en-US" dirty="0"/>
          </a:p>
        </p:txBody>
      </p:sp>
      <p:sp>
        <p:nvSpPr>
          <p:cNvPr id="4" name="Date Placeholder 3"/>
          <p:cNvSpPr>
            <a:spLocks noGrp="1"/>
          </p:cNvSpPr>
          <p:nvPr>
            <p:ph type="dt" sz="half" idx="11"/>
          </p:nvPr>
        </p:nvSpPr>
        <p:spPr/>
        <p:txBody>
          <a:bodyPr/>
          <a:lstStyle/>
          <a:p>
            <a:endParaRPr lang="en-CA" b="1" dirty="0">
              <a:solidFill>
                <a:srgbClr val="0070C0"/>
              </a:solidFill>
            </a:endParaRPr>
          </a:p>
        </p:txBody>
      </p:sp>
    </p:spTree>
    <p:extLst>
      <p:ext uri="{BB962C8B-B14F-4D97-AF65-F5344CB8AC3E}">
        <p14:creationId xmlns:p14="http://schemas.microsoft.com/office/powerpoint/2010/main" val="132567254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4"/>
            <a:ext cx="96520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7"/>
          <p:cNvSpPr>
            <a:spLocks noChangeArrowheads="1"/>
          </p:cNvSpPr>
          <p:nvPr/>
        </p:nvSpPr>
        <p:spPr bwMode="auto">
          <a:xfrm>
            <a:off x="0" y="0"/>
            <a:ext cx="304800" cy="2286000"/>
          </a:xfrm>
          <a:prstGeom prst="rect">
            <a:avLst/>
          </a:prstGeom>
          <a:solidFill>
            <a:schemeClr val="bg2"/>
          </a:solidFill>
          <a:ln>
            <a:noFill/>
          </a:ln>
        </p:spPr>
        <p:txBody>
          <a:bodyPr wrap="none" anchor="ctr"/>
          <a:lstStyle>
            <a:lvl1pPr>
              <a:defRPr sz="3600" b="1" i="1">
                <a:solidFill>
                  <a:schemeClr val="tx1"/>
                </a:solidFill>
                <a:latin typeface="Verdana" pitchFamily="34" charset="0"/>
                <a:ea typeface="ＭＳ Ｐゴシック" pitchFamily="-106" charset="-128"/>
              </a:defRPr>
            </a:lvl1pPr>
            <a:lvl2pPr marL="37931725" indent="-37474525">
              <a:defRPr sz="3600" b="1" i="1">
                <a:solidFill>
                  <a:schemeClr val="tx1"/>
                </a:solidFill>
                <a:latin typeface="Verdana" pitchFamily="34" charset="0"/>
                <a:ea typeface="ＭＳ Ｐゴシック" pitchFamily="-106" charset="-128"/>
              </a:defRPr>
            </a:lvl2pPr>
            <a:lvl3pPr>
              <a:defRPr sz="3600" b="1" i="1">
                <a:solidFill>
                  <a:schemeClr val="tx1"/>
                </a:solidFill>
                <a:latin typeface="Verdana" pitchFamily="34" charset="0"/>
                <a:ea typeface="ＭＳ Ｐゴシック" pitchFamily="-106" charset="-128"/>
              </a:defRPr>
            </a:lvl3pPr>
            <a:lvl4pPr>
              <a:defRPr sz="3600" b="1" i="1">
                <a:solidFill>
                  <a:schemeClr val="tx1"/>
                </a:solidFill>
                <a:latin typeface="Verdana" pitchFamily="34" charset="0"/>
                <a:ea typeface="ＭＳ Ｐゴシック" pitchFamily="-106" charset="-128"/>
              </a:defRPr>
            </a:lvl4pPr>
            <a:lvl5pPr>
              <a:defRPr sz="3600" b="1" i="1">
                <a:solidFill>
                  <a:schemeClr val="tx1"/>
                </a:solidFill>
                <a:latin typeface="Verdana" pitchFamily="34" charset="0"/>
                <a:ea typeface="ＭＳ Ｐゴシック" pitchFamily="-106" charset="-128"/>
              </a:defRPr>
            </a:lvl5pPr>
            <a:lvl6pPr marL="457200" eaLnBrk="0" fontAlgn="base" hangingPunct="0">
              <a:spcBef>
                <a:spcPct val="0"/>
              </a:spcBef>
              <a:spcAft>
                <a:spcPct val="0"/>
              </a:spcAft>
              <a:defRPr sz="3600" b="1" i="1">
                <a:solidFill>
                  <a:schemeClr val="tx1"/>
                </a:solidFill>
                <a:latin typeface="Verdana" pitchFamily="34" charset="0"/>
                <a:ea typeface="ＭＳ Ｐゴシック" pitchFamily="-106" charset="-128"/>
              </a:defRPr>
            </a:lvl6pPr>
            <a:lvl7pPr marL="914400" eaLnBrk="0" fontAlgn="base" hangingPunct="0">
              <a:spcBef>
                <a:spcPct val="0"/>
              </a:spcBef>
              <a:spcAft>
                <a:spcPct val="0"/>
              </a:spcAft>
              <a:defRPr sz="3600" b="1" i="1">
                <a:solidFill>
                  <a:schemeClr val="tx1"/>
                </a:solidFill>
                <a:latin typeface="Verdana" pitchFamily="34" charset="0"/>
                <a:ea typeface="ＭＳ Ｐゴシック" pitchFamily="-106" charset="-128"/>
              </a:defRPr>
            </a:lvl7pPr>
            <a:lvl8pPr marL="1371600" eaLnBrk="0" fontAlgn="base" hangingPunct="0">
              <a:spcBef>
                <a:spcPct val="0"/>
              </a:spcBef>
              <a:spcAft>
                <a:spcPct val="0"/>
              </a:spcAft>
              <a:defRPr sz="3600" b="1" i="1">
                <a:solidFill>
                  <a:schemeClr val="tx1"/>
                </a:solidFill>
                <a:latin typeface="Verdana" pitchFamily="34" charset="0"/>
                <a:ea typeface="ＭＳ Ｐゴシック" pitchFamily="-106" charset="-128"/>
              </a:defRPr>
            </a:lvl8pPr>
            <a:lvl9pPr marL="1828800" eaLnBrk="0" fontAlgn="base" hangingPunct="0">
              <a:spcBef>
                <a:spcPct val="0"/>
              </a:spcBef>
              <a:spcAft>
                <a:spcPct val="0"/>
              </a:spcAft>
              <a:defRPr sz="3600" b="1" i="1">
                <a:solidFill>
                  <a:schemeClr val="tx1"/>
                </a:solidFill>
                <a:latin typeface="Verdana" pitchFamily="34" charset="0"/>
                <a:ea typeface="ＭＳ Ｐゴシック" pitchFamily="-106" charset="-128"/>
              </a:defRPr>
            </a:lvl9pPr>
          </a:lstStyle>
          <a:p>
            <a:pPr eaLnBrk="1" hangingPunct="1">
              <a:defRPr/>
            </a:pPr>
            <a:endParaRPr lang="en-US" altLang="en-US" sz="2400" b="0" i="0" dirty="0">
              <a:latin typeface="Times New Roman" pitchFamily="18" charset="0"/>
            </a:endParaRPr>
          </a:p>
        </p:txBody>
      </p:sp>
      <p:sp>
        <p:nvSpPr>
          <p:cNvPr id="1029" name="Line 8"/>
          <p:cNvSpPr>
            <a:spLocks noChangeShapeType="1"/>
          </p:cNvSpPr>
          <p:nvPr/>
        </p:nvSpPr>
        <p:spPr bwMode="auto">
          <a:xfrm>
            <a:off x="609600" y="1447800"/>
            <a:ext cx="10769600" cy="0"/>
          </a:xfrm>
          <a:prstGeom prst="line">
            <a:avLst/>
          </a:prstGeom>
          <a:noFill/>
          <a:ln w="19050">
            <a:solidFill>
              <a:schemeClr val="tx2"/>
            </a:solidFill>
            <a:round/>
            <a:headEnd/>
            <a:tailEnd/>
          </a:ln>
        </p:spPr>
        <p:txBody>
          <a:bodyPr/>
          <a:lstStyle/>
          <a:p>
            <a:endParaRPr lang="en-US" sz="1800" dirty="0"/>
          </a:p>
        </p:txBody>
      </p:sp>
      <p:sp>
        <p:nvSpPr>
          <p:cNvPr id="1030" name="Rectangle 9"/>
          <p:cNvSpPr>
            <a:spLocks noChangeArrowheads="1"/>
          </p:cNvSpPr>
          <p:nvPr/>
        </p:nvSpPr>
        <p:spPr bwMode="auto">
          <a:xfrm>
            <a:off x="0" y="2286000"/>
            <a:ext cx="304800" cy="2286000"/>
          </a:xfrm>
          <a:prstGeom prst="rect">
            <a:avLst/>
          </a:prstGeom>
          <a:solidFill>
            <a:schemeClr val="accent2"/>
          </a:solidFill>
          <a:ln>
            <a:noFill/>
          </a:ln>
        </p:spPr>
        <p:txBody>
          <a:bodyPr wrap="none" anchor="ctr"/>
          <a:lstStyle>
            <a:lvl1pPr>
              <a:defRPr sz="3600" b="1" i="1">
                <a:solidFill>
                  <a:schemeClr val="tx1"/>
                </a:solidFill>
                <a:latin typeface="Verdana" pitchFamily="34" charset="0"/>
                <a:ea typeface="ＭＳ Ｐゴシック" pitchFamily="-106" charset="-128"/>
              </a:defRPr>
            </a:lvl1pPr>
            <a:lvl2pPr marL="37931725" indent="-37474525">
              <a:defRPr sz="3600" b="1" i="1">
                <a:solidFill>
                  <a:schemeClr val="tx1"/>
                </a:solidFill>
                <a:latin typeface="Verdana" pitchFamily="34" charset="0"/>
                <a:ea typeface="ＭＳ Ｐゴシック" pitchFamily="-106" charset="-128"/>
              </a:defRPr>
            </a:lvl2pPr>
            <a:lvl3pPr>
              <a:defRPr sz="3600" b="1" i="1">
                <a:solidFill>
                  <a:schemeClr val="tx1"/>
                </a:solidFill>
                <a:latin typeface="Verdana" pitchFamily="34" charset="0"/>
                <a:ea typeface="ＭＳ Ｐゴシック" pitchFamily="-106" charset="-128"/>
              </a:defRPr>
            </a:lvl3pPr>
            <a:lvl4pPr>
              <a:defRPr sz="3600" b="1" i="1">
                <a:solidFill>
                  <a:schemeClr val="tx1"/>
                </a:solidFill>
                <a:latin typeface="Verdana" pitchFamily="34" charset="0"/>
                <a:ea typeface="ＭＳ Ｐゴシック" pitchFamily="-106" charset="-128"/>
              </a:defRPr>
            </a:lvl4pPr>
            <a:lvl5pPr>
              <a:defRPr sz="3600" b="1" i="1">
                <a:solidFill>
                  <a:schemeClr val="tx1"/>
                </a:solidFill>
                <a:latin typeface="Verdana" pitchFamily="34" charset="0"/>
                <a:ea typeface="ＭＳ Ｐゴシック" pitchFamily="-106" charset="-128"/>
              </a:defRPr>
            </a:lvl5pPr>
            <a:lvl6pPr marL="457200" eaLnBrk="0" fontAlgn="base" hangingPunct="0">
              <a:spcBef>
                <a:spcPct val="0"/>
              </a:spcBef>
              <a:spcAft>
                <a:spcPct val="0"/>
              </a:spcAft>
              <a:defRPr sz="3600" b="1" i="1">
                <a:solidFill>
                  <a:schemeClr val="tx1"/>
                </a:solidFill>
                <a:latin typeface="Verdana" pitchFamily="34" charset="0"/>
                <a:ea typeface="ＭＳ Ｐゴシック" pitchFamily="-106" charset="-128"/>
              </a:defRPr>
            </a:lvl6pPr>
            <a:lvl7pPr marL="914400" eaLnBrk="0" fontAlgn="base" hangingPunct="0">
              <a:spcBef>
                <a:spcPct val="0"/>
              </a:spcBef>
              <a:spcAft>
                <a:spcPct val="0"/>
              </a:spcAft>
              <a:defRPr sz="3600" b="1" i="1">
                <a:solidFill>
                  <a:schemeClr val="tx1"/>
                </a:solidFill>
                <a:latin typeface="Verdana" pitchFamily="34" charset="0"/>
                <a:ea typeface="ＭＳ Ｐゴシック" pitchFamily="-106" charset="-128"/>
              </a:defRPr>
            </a:lvl7pPr>
            <a:lvl8pPr marL="1371600" eaLnBrk="0" fontAlgn="base" hangingPunct="0">
              <a:spcBef>
                <a:spcPct val="0"/>
              </a:spcBef>
              <a:spcAft>
                <a:spcPct val="0"/>
              </a:spcAft>
              <a:defRPr sz="3600" b="1" i="1">
                <a:solidFill>
                  <a:schemeClr val="tx1"/>
                </a:solidFill>
                <a:latin typeface="Verdana" pitchFamily="34" charset="0"/>
                <a:ea typeface="ＭＳ Ｐゴシック" pitchFamily="-106" charset="-128"/>
              </a:defRPr>
            </a:lvl8pPr>
            <a:lvl9pPr marL="1828800" eaLnBrk="0" fontAlgn="base" hangingPunct="0">
              <a:spcBef>
                <a:spcPct val="0"/>
              </a:spcBef>
              <a:spcAft>
                <a:spcPct val="0"/>
              </a:spcAft>
              <a:defRPr sz="3600" b="1" i="1">
                <a:solidFill>
                  <a:schemeClr val="tx1"/>
                </a:solidFill>
                <a:latin typeface="Verdana" pitchFamily="34" charset="0"/>
                <a:ea typeface="ＭＳ Ｐゴシック" pitchFamily="-106" charset="-128"/>
              </a:defRPr>
            </a:lvl9pPr>
          </a:lstStyle>
          <a:p>
            <a:pPr eaLnBrk="1" hangingPunct="1">
              <a:defRPr/>
            </a:pPr>
            <a:endParaRPr lang="en-US" altLang="en-US" sz="2400" b="0" i="0" dirty="0">
              <a:latin typeface="Times New Roman" pitchFamily="18" charset="0"/>
            </a:endParaRPr>
          </a:p>
        </p:txBody>
      </p:sp>
      <p:sp>
        <p:nvSpPr>
          <p:cNvPr id="1031" name="Rectangle 10"/>
          <p:cNvSpPr>
            <a:spLocks noChangeArrowheads="1"/>
          </p:cNvSpPr>
          <p:nvPr/>
        </p:nvSpPr>
        <p:spPr bwMode="auto">
          <a:xfrm>
            <a:off x="0" y="4572000"/>
            <a:ext cx="304800" cy="2286000"/>
          </a:xfrm>
          <a:prstGeom prst="rect">
            <a:avLst/>
          </a:prstGeom>
          <a:solidFill>
            <a:schemeClr val="tx2"/>
          </a:solidFill>
          <a:ln>
            <a:noFill/>
          </a:ln>
        </p:spPr>
        <p:txBody>
          <a:bodyPr wrap="none" anchor="ctr"/>
          <a:lstStyle>
            <a:lvl1pPr>
              <a:defRPr sz="3600" b="1" i="1">
                <a:solidFill>
                  <a:schemeClr val="tx1"/>
                </a:solidFill>
                <a:latin typeface="Verdana" pitchFamily="34" charset="0"/>
                <a:ea typeface="ＭＳ Ｐゴシック" pitchFamily="-106" charset="-128"/>
              </a:defRPr>
            </a:lvl1pPr>
            <a:lvl2pPr marL="37931725" indent="-37474525">
              <a:defRPr sz="3600" b="1" i="1">
                <a:solidFill>
                  <a:schemeClr val="tx1"/>
                </a:solidFill>
                <a:latin typeface="Verdana" pitchFamily="34" charset="0"/>
                <a:ea typeface="ＭＳ Ｐゴシック" pitchFamily="-106" charset="-128"/>
              </a:defRPr>
            </a:lvl2pPr>
            <a:lvl3pPr>
              <a:defRPr sz="3600" b="1" i="1">
                <a:solidFill>
                  <a:schemeClr val="tx1"/>
                </a:solidFill>
                <a:latin typeface="Verdana" pitchFamily="34" charset="0"/>
                <a:ea typeface="ＭＳ Ｐゴシック" pitchFamily="-106" charset="-128"/>
              </a:defRPr>
            </a:lvl3pPr>
            <a:lvl4pPr>
              <a:defRPr sz="3600" b="1" i="1">
                <a:solidFill>
                  <a:schemeClr val="tx1"/>
                </a:solidFill>
                <a:latin typeface="Verdana" pitchFamily="34" charset="0"/>
                <a:ea typeface="ＭＳ Ｐゴシック" pitchFamily="-106" charset="-128"/>
              </a:defRPr>
            </a:lvl4pPr>
            <a:lvl5pPr>
              <a:defRPr sz="3600" b="1" i="1">
                <a:solidFill>
                  <a:schemeClr val="tx1"/>
                </a:solidFill>
                <a:latin typeface="Verdana" pitchFamily="34" charset="0"/>
                <a:ea typeface="ＭＳ Ｐゴシック" pitchFamily="-106" charset="-128"/>
              </a:defRPr>
            </a:lvl5pPr>
            <a:lvl6pPr marL="457200" eaLnBrk="0" fontAlgn="base" hangingPunct="0">
              <a:spcBef>
                <a:spcPct val="0"/>
              </a:spcBef>
              <a:spcAft>
                <a:spcPct val="0"/>
              </a:spcAft>
              <a:defRPr sz="3600" b="1" i="1">
                <a:solidFill>
                  <a:schemeClr val="tx1"/>
                </a:solidFill>
                <a:latin typeface="Verdana" pitchFamily="34" charset="0"/>
                <a:ea typeface="ＭＳ Ｐゴシック" pitchFamily="-106" charset="-128"/>
              </a:defRPr>
            </a:lvl6pPr>
            <a:lvl7pPr marL="914400" eaLnBrk="0" fontAlgn="base" hangingPunct="0">
              <a:spcBef>
                <a:spcPct val="0"/>
              </a:spcBef>
              <a:spcAft>
                <a:spcPct val="0"/>
              </a:spcAft>
              <a:defRPr sz="3600" b="1" i="1">
                <a:solidFill>
                  <a:schemeClr val="tx1"/>
                </a:solidFill>
                <a:latin typeface="Verdana" pitchFamily="34" charset="0"/>
                <a:ea typeface="ＭＳ Ｐゴシック" pitchFamily="-106" charset="-128"/>
              </a:defRPr>
            </a:lvl7pPr>
            <a:lvl8pPr marL="1371600" eaLnBrk="0" fontAlgn="base" hangingPunct="0">
              <a:spcBef>
                <a:spcPct val="0"/>
              </a:spcBef>
              <a:spcAft>
                <a:spcPct val="0"/>
              </a:spcAft>
              <a:defRPr sz="3600" b="1" i="1">
                <a:solidFill>
                  <a:schemeClr val="tx1"/>
                </a:solidFill>
                <a:latin typeface="Verdana" pitchFamily="34" charset="0"/>
                <a:ea typeface="ＭＳ Ｐゴシック" pitchFamily="-106" charset="-128"/>
              </a:defRPr>
            </a:lvl8pPr>
            <a:lvl9pPr marL="1828800" eaLnBrk="0" fontAlgn="base" hangingPunct="0">
              <a:spcBef>
                <a:spcPct val="0"/>
              </a:spcBef>
              <a:spcAft>
                <a:spcPct val="0"/>
              </a:spcAft>
              <a:defRPr sz="3600" b="1" i="1">
                <a:solidFill>
                  <a:schemeClr val="tx1"/>
                </a:solidFill>
                <a:latin typeface="Verdana" pitchFamily="34" charset="0"/>
                <a:ea typeface="ＭＳ Ｐゴシック" pitchFamily="-106" charset="-128"/>
              </a:defRPr>
            </a:lvl9pPr>
          </a:lstStyle>
          <a:p>
            <a:pPr eaLnBrk="1" hangingPunct="1">
              <a:defRPr/>
            </a:pPr>
            <a:endParaRPr lang="en-US" altLang="en-US" sz="2400" b="0" i="0" dirty="0">
              <a:latin typeface="Times New Roman" pitchFamily="18" charset="0"/>
            </a:endParaRPr>
          </a:p>
        </p:txBody>
      </p:sp>
      <p:sp>
        <p:nvSpPr>
          <p:cNvPr id="4" name="Slide Number Placeholder 3"/>
          <p:cNvSpPr>
            <a:spLocks noGrp="1"/>
          </p:cNvSpPr>
          <p:nvPr>
            <p:ph type="sldNum" sz="quarter" idx="4"/>
          </p:nvPr>
        </p:nvSpPr>
        <p:spPr>
          <a:xfrm>
            <a:off x="11176000" y="6416675"/>
            <a:ext cx="812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83362-4C70-406D-8155-49D75310F06D}" type="slidenum">
              <a:rPr lang="en-US" smtClean="0"/>
              <a:t>‹#›</a:t>
            </a:fld>
            <a:endParaRPr lang="en-US" dirty="0"/>
          </a:p>
        </p:txBody>
      </p:sp>
      <p:pic>
        <p:nvPicPr>
          <p:cNvPr id="11" name="Picture 14"/>
          <p:cNvPicPr>
            <a:picLocks noChangeAspect="1" noChangeArrowheads="1"/>
          </p:cNvPicPr>
          <p:nvPr userDrawn="1"/>
        </p:nvPicPr>
        <p:blipFill>
          <a:blip r:embed="rId7" cstate="print"/>
          <a:srcRect/>
          <a:stretch>
            <a:fillRect/>
          </a:stretch>
        </p:blipFill>
        <p:spPr bwMode="auto">
          <a:xfrm>
            <a:off x="10567955" y="76201"/>
            <a:ext cx="1238250" cy="1238250"/>
          </a:xfrm>
          <a:prstGeom prst="rect">
            <a:avLst/>
          </a:prstGeom>
          <a:noFill/>
          <a:ln w="9525">
            <a:noFill/>
            <a:miter lim="800000"/>
            <a:headEnd/>
            <a:tailEnd/>
          </a:ln>
        </p:spPr>
      </p:pic>
      <p:sp>
        <p:nvSpPr>
          <p:cNvPr id="12" name="Date Placeholder 4"/>
          <p:cNvSpPr>
            <a:spLocks noGrp="1"/>
          </p:cNvSpPr>
          <p:nvPr>
            <p:ph type="dt" sz="half" idx="2"/>
          </p:nvPr>
        </p:nvSpPr>
        <p:spPr>
          <a:xfrm>
            <a:off x="406400" y="6416676"/>
            <a:ext cx="10414000" cy="365125"/>
          </a:xfrm>
          <a:prstGeom prst="rect">
            <a:avLst/>
          </a:prstGeom>
        </p:spPr>
        <p:txBody>
          <a:bodyPr/>
          <a:lstStyle>
            <a:lvl1pPr>
              <a:defRPr sz="1200"/>
            </a:lvl1pPr>
          </a:lstStyle>
          <a:p>
            <a:endParaRPr lang="en-CA" b="1" dirty="0">
              <a:solidFill>
                <a:srgbClr val="0070C0"/>
              </a:solidFill>
            </a:endParaRPr>
          </a:p>
        </p:txBody>
      </p:sp>
    </p:spTree>
  </p:cSld>
  <p:clrMap bg1="lt1" tx1="dk1" bg2="lt2" tx2="dk2" accent1="accent1" accent2="accent2" accent3="accent3" accent4="accent4" accent5="accent5" accent6="accent6" hlink="hlink" folHlink="folHlink"/>
  <p:sldLayoutIdLst>
    <p:sldLayoutId id="2147483699" r:id="rId1"/>
    <p:sldLayoutId id="2147483710" r:id="rId2"/>
    <p:sldLayoutId id="2147483713" r:id="rId3"/>
    <p:sldLayoutId id="2147483714" r:id="rId4"/>
    <p:sldLayoutId id="2147483715" r:id="rId5"/>
  </p:sldLayoutIdLst>
  <p:transition>
    <p:wipe dir="r"/>
  </p:transition>
  <p:hf hdr="0" ftr="0" dt="0"/>
  <p:txStyles>
    <p:titleStyle>
      <a:lvl1pPr algn="l" rtl="0" eaLnBrk="1" fontAlgn="base" hangingPunct="1">
        <a:spcBef>
          <a:spcPct val="0"/>
        </a:spcBef>
        <a:spcAft>
          <a:spcPct val="0"/>
        </a:spcAft>
        <a:defRPr sz="4400">
          <a:solidFill>
            <a:schemeClr val="tx2"/>
          </a:solidFill>
          <a:latin typeface="+mj-lt"/>
          <a:ea typeface="ＭＳ Ｐゴシック" pitchFamily="-106" charset="-128"/>
          <a:cs typeface="+mj-cs"/>
        </a:defRPr>
      </a:lvl1pPr>
      <a:lvl2pPr algn="l" rtl="0" eaLnBrk="1" fontAlgn="base" hangingPunct="1">
        <a:spcBef>
          <a:spcPct val="0"/>
        </a:spcBef>
        <a:spcAft>
          <a:spcPct val="0"/>
        </a:spcAft>
        <a:defRPr sz="4400">
          <a:solidFill>
            <a:schemeClr val="tx2"/>
          </a:solidFill>
          <a:latin typeface="Garamond" pitchFamily="18" charset="0"/>
          <a:ea typeface="ＭＳ Ｐゴシック" pitchFamily="-106" charset="-128"/>
        </a:defRPr>
      </a:lvl2pPr>
      <a:lvl3pPr algn="l" rtl="0" eaLnBrk="1" fontAlgn="base" hangingPunct="1">
        <a:spcBef>
          <a:spcPct val="0"/>
        </a:spcBef>
        <a:spcAft>
          <a:spcPct val="0"/>
        </a:spcAft>
        <a:defRPr sz="4400">
          <a:solidFill>
            <a:schemeClr val="tx2"/>
          </a:solidFill>
          <a:latin typeface="Garamond" pitchFamily="18" charset="0"/>
          <a:ea typeface="ＭＳ Ｐゴシック" pitchFamily="-106" charset="-128"/>
        </a:defRPr>
      </a:lvl3pPr>
      <a:lvl4pPr algn="l" rtl="0" eaLnBrk="1" fontAlgn="base" hangingPunct="1">
        <a:spcBef>
          <a:spcPct val="0"/>
        </a:spcBef>
        <a:spcAft>
          <a:spcPct val="0"/>
        </a:spcAft>
        <a:defRPr sz="4400">
          <a:solidFill>
            <a:schemeClr val="tx2"/>
          </a:solidFill>
          <a:latin typeface="Garamond" pitchFamily="18" charset="0"/>
          <a:ea typeface="ＭＳ Ｐゴシック" pitchFamily="-106" charset="-128"/>
        </a:defRPr>
      </a:lvl4pPr>
      <a:lvl5pPr algn="l" rtl="0" eaLnBrk="1" fontAlgn="base" hangingPunct="1">
        <a:spcBef>
          <a:spcPct val="0"/>
        </a:spcBef>
        <a:spcAft>
          <a:spcPct val="0"/>
        </a:spcAft>
        <a:defRPr sz="4400">
          <a:solidFill>
            <a:schemeClr val="tx2"/>
          </a:solidFill>
          <a:latin typeface="Garamond" pitchFamily="18" charset="0"/>
          <a:ea typeface="ＭＳ Ｐゴシック" pitchFamily="-106" charset="-128"/>
        </a:defRPr>
      </a:lvl5pPr>
      <a:lvl6pPr marL="457200" algn="l" rtl="0" eaLnBrk="1" fontAlgn="base" hangingPunct="1">
        <a:spcBef>
          <a:spcPct val="0"/>
        </a:spcBef>
        <a:spcAft>
          <a:spcPct val="0"/>
        </a:spcAft>
        <a:defRPr sz="4400">
          <a:solidFill>
            <a:schemeClr val="tx2"/>
          </a:solidFill>
          <a:latin typeface="Garamond" pitchFamily="18" charset="0"/>
        </a:defRPr>
      </a:lvl6pPr>
      <a:lvl7pPr marL="914400" algn="l" rtl="0" eaLnBrk="1" fontAlgn="base" hangingPunct="1">
        <a:spcBef>
          <a:spcPct val="0"/>
        </a:spcBef>
        <a:spcAft>
          <a:spcPct val="0"/>
        </a:spcAft>
        <a:defRPr sz="4400">
          <a:solidFill>
            <a:schemeClr val="tx2"/>
          </a:solidFill>
          <a:latin typeface="Garamond" pitchFamily="18" charset="0"/>
        </a:defRPr>
      </a:lvl7pPr>
      <a:lvl8pPr marL="1371600" algn="l" rtl="0" eaLnBrk="1" fontAlgn="base" hangingPunct="1">
        <a:spcBef>
          <a:spcPct val="0"/>
        </a:spcBef>
        <a:spcAft>
          <a:spcPct val="0"/>
        </a:spcAft>
        <a:defRPr sz="4400">
          <a:solidFill>
            <a:schemeClr val="tx2"/>
          </a:solidFill>
          <a:latin typeface="Garamond" pitchFamily="18" charset="0"/>
        </a:defRPr>
      </a:lvl8pPr>
      <a:lvl9pPr marL="1828800" algn="l" rtl="0" eaLnBrk="1" fontAlgn="base" hangingPunct="1">
        <a:spcBef>
          <a:spcPct val="0"/>
        </a:spcBef>
        <a:spcAft>
          <a:spcPct val="0"/>
        </a:spcAft>
        <a:defRPr sz="44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p"/>
        <a:defRPr sz="2800">
          <a:solidFill>
            <a:schemeClr val="tx1"/>
          </a:solidFill>
          <a:latin typeface="+mn-lt"/>
          <a:ea typeface="ＭＳ Ｐゴシック" pitchFamily="-106" charset="-128"/>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ea typeface="ＭＳ Ｐゴシック" pitchFamily="-106" charset="-128"/>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mn-lt"/>
          <a:ea typeface="ＭＳ Ｐゴシック" pitchFamily="-106" charset="-128"/>
        </a:defRPr>
      </a:lvl3pPr>
      <a:lvl4pPr marL="1600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ＭＳ Ｐゴシック" pitchFamily="-106"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ＭＳ Ｐゴシック" pitchFamily="-106" charset="-128"/>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nergysystems.ualberta.ca/"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chart" Target="../charts/chart6.xml"/><Relationship Id="rId4" Type="http://schemas.openxmlformats.org/officeDocument/2006/relationships/chart" Target="../charts/chart5.xml"/></Relationships>
</file>

<file path=ppt/slides/_rels/slide5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7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7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7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8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8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533400" y="1371600"/>
            <a:ext cx="109728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dirty="0">
              <a:ln>
                <a:noFill/>
              </a:ln>
              <a:solidFill>
                <a:schemeClr val="tx1"/>
              </a:solidFill>
              <a:effectLst/>
              <a:latin typeface="Verdana" pitchFamily="34" charset="0"/>
            </a:endParaRPr>
          </a:p>
        </p:txBody>
      </p:sp>
      <p:sp>
        <p:nvSpPr>
          <p:cNvPr id="2" name="Title 1"/>
          <p:cNvSpPr>
            <a:spLocks noGrp="1"/>
          </p:cNvSpPr>
          <p:nvPr>
            <p:ph type="ctrTitle"/>
          </p:nvPr>
        </p:nvSpPr>
        <p:spPr>
          <a:xfrm>
            <a:off x="381000" y="0"/>
            <a:ext cx="10058400" cy="2779712"/>
          </a:xfrm>
        </p:spPr>
        <p:txBody>
          <a:bodyPr>
            <a:normAutofit/>
          </a:bodyPr>
          <a:lstStyle/>
          <a:p>
            <a:r>
              <a:rPr lang="en-CA" sz="5400" b="1" dirty="0"/>
              <a:t>Integrated Assessment of Environmental Footprints of Energy Pathways</a:t>
            </a:r>
          </a:p>
        </p:txBody>
      </p:sp>
      <p:sp>
        <p:nvSpPr>
          <p:cNvPr id="8" name="Slide Number Placeholder 7"/>
          <p:cNvSpPr>
            <a:spLocks noGrp="1"/>
          </p:cNvSpPr>
          <p:nvPr>
            <p:ph type="sldNum" sz="quarter" idx="12"/>
          </p:nvPr>
        </p:nvSpPr>
        <p:spPr>
          <a:xfrm>
            <a:off x="11582400" y="6356224"/>
            <a:ext cx="609600" cy="489857"/>
          </a:xfrm>
        </p:spPr>
        <p:txBody>
          <a:bodyPr/>
          <a:lstStyle/>
          <a:p>
            <a:fld id="{C5D83362-4C70-406D-8155-49D75310F06D}" type="slidenum">
              <a:rPr lang="en-US" smtClean="0"/>
              <a:t>1</a:t>
            </a:fld>
            <a:endParaRPr lang="en-US" dirty="0"/>
          </a:p>
        </p:txBody>
      </p:sp>
      <p:sp>
        <p:nvSpPr>
          <p:cNvPr id="7" name="Rectangle 6"/>
          <p:cNvSpPr/>
          <p:nvPr/>
        </p:nvSpPr>
        <p:spPr>
          <a:xfrm>
            <a:off x="346841" y="3124200"/>
            <a:ext cx="11734800" cy="3570208"/>
          </a:xfrm>
          <a:prstGeom prst="rect">
            <a:avLst/>
          </a:prstGeom>
        </p:spPr>
        <p:txBody>
          <a:bodyPr wrap="square">
            <a:spAutoFit/>
          </a:bodyPr>
          <a:lstStyle/>
          <a:p>
            <a:pPr algn="ctr" fontAlgn="base">
              <a:spcBef>
                <a:spcPts val="600"/>
              </a:spcBef>
              <a:spcAft>
                <a:spcPts val="600"/>
              </a:spcAft>
            </a:pPr>
            <a:r>
              <a:rPr lang="en-US" altLang="en-US" sz="2400" b="1" i="1" u="sng" dirty="0">
                <a:solidFill>
                  <a:srgbClr val="000000"/>
                </a:solidFill>
                <a:latin typeface="Verdana" pitchFamily="34" charset="0"/>
              </a:rPr>
              <a:t>NSERC/Cenovus/Alberta Innovates Associate Industrial Chair Program in Energy and Environmental Systems Engineering</a:t>
            </a:r>
          </a:p>
          <a:p>
            <a:pPr algn="ctr" fontAlgn="base">
              <a:spcBef>
                <a:spcPts val="600"/>
              </a:spcBef>
              <a:spcAft>
                <a:spcPts val="600"/>
              </a:spcAft>
            </a:pPr>
            <a:r>
              <a:rPr lang="en-US" altLang="en-US" b="1" i="1" u="sng" dirty="0">
                <a:solidFill>
                  <a:srgbClr val="0070C0"/>
                </a:solidFill>
                <a:latin typeface="Verdana" pitchFamily="34" charset="0"/>
                <a:hlinkClick r:id="rId3"/>
              </a:rPr>
              <a:t>www.energysystems.ualberta.ca</a:t>
            </a:r>
            <a:endParaRPr lang="en-US" altLang="en-US" b="1" i="1" u="sng" dirty="0">
              <a:solidFill>
                <a:srgbClr val="0070C0"/>
              </a:solidFill>
              <a:latin typeface="Verdana" pitchFamily="34" charset="0"/>
            </a:endParaRPr>
          </a:p>
          <a:p>
            <a:pPr algn="ctr" fontAlgn="base">
              <a:spcBef>
                <a:spcPts val="600"/>
              </a:spcBef>
              <a:spcAft>
                <a:spcPts val="600"/>
              </a:spcAft>
            </a:pPr>
            <a:endParaRPr lang="en-US" altLang="en-US" sz="500" b="1" u="sng" dirty="0">
              <a:solidFill>
                <a:srgbClr val="FF0000"/>
              </a:solidFill>
              <a:latin typeface="Verdana" pitchFamily="34" charset="0"/>
            </a:endParaRPr>
          </a:p>
          <a:p>
            <a:pPr algn="ctr" fontAlgn="base">
              <a:spcBef>
                <a:spcPts val="600"/>
              </a:spcBef>
              <a:spcAft>
                <a:spcPts val="600"/>
              </a:spcAft>
            </a:pPr>
            <a:r>
              <a:rPr lang="en-US" altLang="en-US" sz="3200" b="1" u="sng" dirty="0">
                <a:solidFill>
                  <a:srgbClr val="FF0000"/>
                </a:solidFill>
                <a:latin typeface="Verdana" pitchFamily="34" charset="0"/>
              </a:rPr>
              <a:t>Webinar</a:t>
            </a:r>
          </a:p>
          <a:p>
            <a:pPr algn="ctr" fontAlgn="base">
              <a:spcBef>
                <a:spcPts val="600"/>
              </a:spcBef>
              <a:spcAft>
                <a:spcPts val="600"/>
              </a:spcAft>
            </a:pPr>
            <a:r>
              <a:rPr lang="en-CA" sz="2400" b="1" dirty="0"/>
              <a:t>March 3, 2020</a:t>
            </a:r>
          </a:p>
          <a:p>
            <a:pPr algn="ctr" fontAlgn="base">
              <a:spcBef>
                <a:spcPct val="0"/>
              </a:spcBef>
              <a:spcAft>
                <a:spcPct val="0"/>
              </a:spcAft>
            </a:pPr>
            <a:endParaRPr lang="en-US" altLang="en-US" sz="200" b="1" i="1" dirty="0">
              <a:solidFill>
                <a:srgbClr val="000000"/>
              </a:solidFill>
              <a:latin typeface="Verdana" pitchFamily="34" charset="0"/>
            </a:endParaRPr>
          </a:p>
          <a:p>
            <a:pPr algn="ctr" fontAlgn="base">
              <a:spcBef>
                <a:spcPct val="0"/>
              </a:spcBef>
              <a:spcAft>
                <a:spcPct val="0"/>
              </a:spcAft>
            </a:pPr>
            <a:r>
              <a:rPr lang="en-US" altLang="en-US" sz="2400" b="1" i="1" dirty="0">
                <a:solidFill>
                  <a:srgbClr val="000000"/>
                </a:solidFill>
                <a:latin typeface="Verdana" pitchFamily="34" charset="0"/>
              </a:rPr>
              <a:t>Thomas Patrick, Matthew Davis, Eskinder Gemechu, Amit Kumar</a:t>
            </a:r>
            <a:endParaRPr lang="en-US" altLang="en-US" sz="1600" b="1" i="1" dirty="0">
              <a:solidFill>
                <a:srgbClr val="000000"/>
              </a:solidFill>
              <a:latin typeface="Verdana" pitchFamily="34" charset="0"/>
            </a:endParaRPr>
          </a:p>
          <a:p>
            <a:pPr lvl="0" algn="ctr" eaLnBrk="0" hangingPunct="0">
              <a:buClr>
                <a:srgbClr val="666600"/>
              </a:buClr>
            </a:pPr>
            <a:endParaRPr lang="en-US" altLang="en-US" sz="1400" b="1" i="1" dirty="0">
              <a:solidFill>
                <a:srgbClr val="000000"/>
              </a:solidFill>
            </a:endParaRPr>
          </a:p>
          <a:p>
            <a:pPr lvl="0" algn="ctr" eaLnBrk="0" hangingPunct="0">
              <a:buClr>
                <a:srgbClr val="666600"/>
              </a:buClr>
            </a:pPr>
            <a:r>
              <a:rPr lang="en-US" altLang="en-US" sz="1400" b="1" i="1" dirty="0">
                <a:solidFill>
                  <a:srgbClr val="000000"/>
                </a:solidFill>
              </a:rPr>
              <a:t>Department of Mechanical Engineering, University of Alberta, Edmonton, Canada</a:t>
            </a:r>
            <a:endParaRPr lang="en-US" b="1" i="1" dirty="0">
              <a:solidFill>
                <a:srgbClr val="000000"/>
              </a:solidFill>
              <a:latin typeface="Verdana" pitchFamily="34" charset="0"/>
              <a:ea typeface="ＭＳ Ｐゴシック" pitchFamily="-106" charset="-128"/>
            </a:endParaRPr>
          </a:p>
        </p:txBody>
      </p:sp>
    </p:spTree>
    <p:extLst>
      <p:ext uri="{BB962C8B-B14F-4D97-AF65-F5344CB8AC3E}">
        <p14:creationId xmlns:p14="http://schemas.microsoft.com/office/powerpoint/2010/main" val="4139634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134600" cy="1139825"/>
          </a:xfrm>
        </p:spPr>
        <p:txBody>
          <a:bodyPr/>
          <a:lstStyle/>
          <a:p>
            <a:r>
              <a:rPr lang="en-CA" b="1" dirty="0"/>
              <a:t>WATER-DEMAND COEFFICIENT FRAMEWORK</a:t>
            </a:r>
          </a:p>
        </p:txBody>
      </p:sp>
      <p:sp>
        <p:nvSpPr>
          <p:cNvPr id="3" name="Content Placeholder 2"/>
          <p:cNvSpPr>
            <a:spLocks noGrp="1"/>
          </p:cNvSpPr>
          <p:nvPr>
            <p:ph idx="1"/>
          </p:nvPr>
        </p:nvSpPr>
        <p:spPr>
          <a:xfrm>
            <a:off x="609600" y="1600201"/>
            <a:ext cx="10972800" cy="609599"/>
          </a:xfrm>
        </p:spPr>
        <p:txBody>
          <a:bodyPr/>
          <a:lstStyle/>
          <a:p>
            <a:r>
              <a:rPr lang="en-CA" dirty="0"/>
              <a:t>Coal-based power generation technologies</a:t>
            </a:r>
          </a:p>
          <a:p>
            <a:r>
              <a:rPr lang="en-CA" dirty="0"/>
              <a:t>Gas-fired power generation technologies</a:t>
            </a:r>
          </a:p>
          <a:p>
            <a:r>
              <a:rPr lang="en-CA" dirty="0"/>
              <a:t>Power generation from renewable energy technologies </a:t>
            </a:r>
          </a:p>
          <a:p>
            <a:r>
              <a:rPr lang="en-CA" dirty="0"/>
              <a:t>Crude oil production </a:t>
            </a:r>
          </a:p>
          <a:p>
            <a:r>
              <a:rPr lang="en-CA" dirty="0"/>
              <a:t>Oil sands-based transportation fuel </a:t>
            </a:r>
          </a:p>
          <a:p>
            <a:r>
              <a:rPr lang="en-CA" dirty="0"/>
              <a:t>Others</a:t>
            </a:r>
          </a:p>
        </p:txBody>
      </p:sp>
      <p:sp>
        <p:nvSpPr>
          <p:cNvPr id="4" name="Slide Number Placeholder 3"/>
          <p:cNvSpPr>
            <a:spLocks noGrp="1"/>
          </p:cNvSpPr>
          <p:nvPr>
            <p:ph type="sldNum" sz="quarter" idx="11"/>
          </p:nvPr>
        </p:nvSpPr>
        <p:spPr/>
        <p:txBody>
          <a:bodyPr/>
          <a:lstStyle/>
          <a:p>
            <a:fld id="{C5D83362-4C70-406D-8155-49D75310F06D}" type="slidenum">
              <a:rPr lang="en-US" smtClean="0"/>
              <a:t>10</a:t>
            </a:fld>
            <a:endParaRPr lang="en-US" dirty="0"/>
          </a:p>
        </p:txBody>
      </p:sp>
    </p:spTree>
    <p:extLst>
      <p:ext uri="{BB962C8B-B14F-4D97-AF65-F5344CB8AC3E}">
        <p14:creationId xmlns:p14="http://schemas.microsoft.com/office/powerpoint/2010/main" val="182045315"/>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607800" cy="1139825"/>
          </a:xfrm>
        </p:spPr>
        <p:txBody>
          <a:bodyPr/>
          <a:lstStyle/>
          <a:p>
            <a:r>
              <a:rPr lang="en-CA" sz="4000" b="1" dirty="0"/>
              <a:t>WATER FOOTPRINTS FOR CRUDE OIL PRODUCTION, UPGRADING, AND REFINING</a:t>
            </a:r>
          </a:p>
        </p:txBody>
      </p:sp>
      <p:sp>
        <p:nvSpPr>
          <p:cNvPr id="4" name="Slide Number Placeholder 3"/>
          <p:cNvSpPr>
            <a:spLocks noGrp="1"/>
          </p:cNvSpPr>
          <p:nvPr>
            <p:ph type="sldNum" sz="quarter" idx="11"/>
          </p:nvPr>
        </p:nvSpPr>
        <p:spPr/>
        <p:txBody>
          <a:bodyPr/>
          <a:lstStyle/>
          <a:p>
            <a:fld id="{C5D83362-4C70-406D-8155-49D75310F06D}" type="slidenum">
              <a:rPr lang="en-US" smtClean="0"/>
              <a:t>11</a:t>
            </a:fld>
            <a:endParaRPr lang="en-US" dirty="0"/>
          </a:p>
        </p:txBody>
      </p:sp>
      <p:sp>
        <p:nvSpPr>
          <p:cNvPr id="58" name="Content Placeholder 2">
            <a:extLst>
              <a:ext uri="{FF2B5EF4-FFF2-40B4-BE49-F238E27FC236}">
                <a16:creationId xmlns:a16="http://schemas.microsoft.com/office/drawing/2014/main" id="{A4B65B5C-7CD6-425C-91FF-2923845E017F}"/>
              </a:ext>
            </a:extLst>
          </p:cNvPr>
          <p:cNvSpPr txBox="1">
            <a:spLocks/>
          </p:cNvSpPr>
          <p:nvPr/>
        </p:nvSpPr>
        <p:spPr bwMode="auto">
          <a:xfrm>
            <a:off x="2019300" y="6298168"/>
            <a:ext cx="6629400" cy="433007"/>
          </a:xfrm>
          <a:prstGeom prst="rect">
            <a:avLst/>
          </a:prstGeom>
          <a:noFill/>
          <a:ln w="31750">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pitchFamily="2" charset="2"/>
              <a:buChar char="p"/>
              <a:defRPr sz="2800">
                <a:solidFill>
                  <a:schemeClr val="tx1"/>
                </a:solidFill>
                <a:latin typeface="+mn-lt"/>
                <a:ea typeface="ＭＳ Ｐゴシック" pitchFamily="-106" charset="-128"/>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ea typeface="ＭＳ Ｐゴシック" pitchFamily="-106" charset="-128"/>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mn-lt"/>
                <a:ea typeface="ＭＳ Ｐゴシック" pitchFamily="-106" charset="-128"/>
              </a:defRPr>
            </a:lvl3pPr>
            <a:lvl4pPr marL="1600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ＭＳ Ｐゴシック" pitchFamily="-106"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ＭＳ Ｐゴシック" pitchFamily="-106" charset="-128"/>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buNone/>
            </a:pPr>
            <a:r>
              <a:rPr lang="en-CA" sz="1800" kern="0" dirty="0"/>
              <a:t>Water footprint for </a:t>
            </a:r>
            <a:r>
              <a:rPr lang="en-CA" sz="1800" b="1" kern="0" dirty="0"/>
              <a:t>4</a:t>
            </a:r>
            <a:r>
              <a:rPr lang="en-CA" sz="1800" kern="0" dirty="0"/>
              <a:t> major pathways were developed </a:t>
            </a:r>
          </a:p>
        </p:txBody>
      </p:sp>
      <p:sp>
        <p:nvSpPr>
          <p:cNvPr id="6" name="Rectangle 5">
            <a:extLst>
              <a:ext uri="{FF2B5EF4-FFF2-40B4-BE49-F238E27FC236}">
                <a16:creationId xmlns:a16="http://schemas.microsoft.com/office/drawing/2014/main" id="{AB9F589A-19A0-49C0-ABE8-C30CB19FF5E7}"/>
              </a:ext>
            </a:extLst>
          </p:cNvPr>
          <p:cNvSpPr/>
          <p:nvPr/>
        </p:nvSpPr>
        <p:spPr>
          <a:xfrm>
            <a:off x="6858000" y="6014535"/>
            <a:ext cx="4720856" cy="500137"/>
          </a:xfrm>
          <a:prstGeom prst="rect">
            <a:avLst/>
          </a:prstGeom>
        </p:spPr>
        <p:txBody>
          <a:bodyPr wrap="square">
            <a:spAutoFit/>
          </a:bodyPr>
          <a:lstStyle/>
          <a:p>
            <a:pPr algn="just">
              <a:spcAft>
                <a:spcPts val="300"/>
              </a:spcAft>
            </a:pPr>
            <a:r>
              <a:rPr lang="en-CA" sz="1200" i="1" dirty="0"/>
              <a:t>Ali and Kumar (2017), Energy, vol. 131, pp. 41-49, 2017. </a:t>
            </a:r>
          </a:p>
          <a:p>
            <a:pPr algn="just">
              <a:spcBef>
                <a:spcPts val="0"/>
              </a:spcBef>
              <a:spcAft>
                <a:spcPts val="300"/>
              </a:spcAft>
            </a:pPr>
            <a:endParaRPr lang="en-CA" sz="1200" i="1" dirty="0"/>
          </a:p>
        </p:txBody>
      </p:sp>
      <p:pic>
        <p:nvPicPr>
          <p:cNvPr id="108" name="Picture 107">
            <a:extLst>
              <a:ext uri="{FF2B5EF4-FFF2-40B4-BE49-F238E27FC236}">
                <a16:creationId xmlns:a16="http://schemas.microsoft.com/office/drawing/2014/main" id="{6ADC8399-C783-4510-87EE-17F510FDF447}"/>
              </a:ext>
            </a:extLst>
          </p:cNvPr>
          <p:cNvPicPr>
            <a:picLocks noChangeAspect="1"/>
          </p:cNvPicPr>
          <p:nvPr/>
        </p:nvPicPr>
        <p:blipFill>
          <a:blip r:embed="rId3"/>
          <a:stretch>
            <a:fillRect/>
          </a:stretch>
        </p:blipFill>
        <p:spPr>
          <a:xfrm>
            <a:off x="684028" y="1517488"/>
            <a:ext cx="10820400" cy="4558580"/>
          </a:xfrm>
          <a:prstGeom prst="rect">
            <a:avLst/>
          </a:prstGeom>
        </p:spPr>
      </p:pic>
    </p:spTree>
    <p:extLst>
      <p:ext uri="{BB962C8B-B14F-4D97-AF65-F5344CB8AC3E}">
        <p14:creationId xmlns:p14="http://schemas.microsoft.com/office/powerpoint/2010/main" val="18529867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0439400" cy="1139825"/>
          </a:xfrm>
        </p:spPr>
        <p:txBody>
          <a:bodyPr/>
          <a:lstStyle/>
          <a:p>
            <a:r>
              <a:rPr lang="en-CA" b="1" dirty="0"/>
              <a:t>WATER FOOTPRINTS FOR RENEWABLE POWER GENERATION TECHNOLOGIES</a:t>
            </a:r>
          </a:p>
        </p:txBody>
      </p:sp>
      <p:sp>
        <p:nvSpPr>
          <p:cNvPr id="4" name="Slide Number Placeholder 3"/>
          <p:cNvSpPr>
            <a:spLocks noGrp="1"/>
          </p:cNvSpPr>
          <p:nvPr>
            <p:ph type="sldNum" sz="quarter" idx="11"/>
          </p:nvPr>
        </p:nvSpPr>
        <p:spPr/>
        <p:txBody>
          <a:bodyPr/>
          <a:lstStyle/>
          <a:p>
            <a:fld id="{C5D83362-4C70-406D-8155-49D75310F06D}" type="slidenum">
              <a:rPr lang="en-US" smtClean="0"/>
              <a:t>12</a:t>
            </a:fld>
            <a:endParaRPr lang="en-US" dirty="0"/>
          </a:p>
        </p:txBody>
      </p:sp>
      <p:pic>
        <p:nvPicPr>
          <p:cNvPr id="3" name="Picture 2">
            <a:extLst>
              <a:ext uri="{FF2B5EF4-FFF2-40B4-BE49-F238E27FC236}">
                <a16:creationId xmlns:a16="http://schemas.microsoft.com/office/drawing/2014/main" id="{874217F4-7259-4AC9-BBE9-B353175E2E55}"/>
              </a:ext>
            </a:extLst>
          </p:cNvPr>
          <p:cNvPicPr>
            <a:picLocks noChangeAspect="1"/>
          </p:cNvPicPr>
          <p:nvPr/>
        </p:nvPicPr>
        <p:blipFill>
          <a:blip r:embed="rId3"/>
          <a:stretch>
            <a:fillRect/>
          </a:stretch>
        </p:blipFill>
        <p:spPr>
          <a:xfrm>
            <a:off x="609600" y="1502542"/>
            <a:ext cx="10753968" cy="4450204"/>
          </a:xfrm>
          <a:prstGeom prst="rect">
            <a:avLst/>
          </a:prstGeom>
        </p:spPr>
      </p:pic>
      <p:sp>
        <p:nvSpPr>
          <p:cNvPr id="58" name="Content Placeholder 2">
            <a:extLst>
              <a:ext uri="{FF2B5EF4-FFF2-40B4-BE49-F238E27FC236}">
                <a16:creationId xmlns:a16="http://schemas.microsoft.com/office/drawing/2014/main" id="{A4B65B5C-7CD6-425C-91FF-2923845E017F}"/>
              </a:ext>
            </a:extLst>
          </p:cNvPr>
          <p:cNvSpPr txBox="1">
            <a:spLocks/>
          </p:cNvSpPr>
          <p:nvPr/>
        </p:nvSpPr>
        <p:spPr bwMode="auto">
          <a:xfrm>
            <a:off x="609600" y="6302864"/>
            <a:ext cx="10969256" cy="433007"/>
          </a:xfrm>
          <a:prstGeom prst="rect">
            <a:avLst/>
          </a:prstGeom>
          <a:noFill/>
          <a:ln w="31750">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pitchFamily="2" charset="2"/>
              <a:buChar char="p"/>
              <a:defRPr sz="2800">
                <a:solidFill>
                  <a:schemeClr val="tx1"/>
                </a:solidFill>
                <a:latin typeface="+mn-lt"/>
                <a:ea typeface="ＭＳ Ｐゴシック" pitchFamily="-106" charset="-128"/>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ea typeface="ＭＳ Ｐゴシック" pitchFamily="-106" charset="-128"/>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mn-lt"/>
                <a:ea typeface="ＭＳ Ｐゴシック" pitchFamily="-106" charset="-128"/>
              </a:defRPr>
            </a:lvl3pPr>
            <a:lvl4pPr marL="1600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ＭＳ Ｐゴシック" pitchFamily="-106"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ＭＳ Ｐゴシック" pitchFamily="-106" charset="-128"/>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buNone/>
            </a:pPr>
            <a:r>
              <a:rPr lang="en-CA" sz="1800" kern="0" dirty="0"/>
              <a:t>Water footprint for </a:t>
            </a:r>
            <a:r>
              <a:rPr lang="en-CA" sz="1800" b="1" kern="0" dirty="0"/>
              <a:t>60</a:t>
            </a:r>
            <a:r>
              <a:rPr lang="en-CA" sz="1800" kern="0" dirty="0"/>
              <a:t> renewable energy based power generation pathways were developed </a:t>
            </a:r>
          </a:p>
        </p:txBody>
      </p:sp>
      <p:sp>
        <p:nvSpPr>
          <p:cNvPr id="6" name="Rectangle 5">
            <a:extLst>
              <a:ext uri="{FF2B5EF4-FFF2-40B4-BE49-F238E27FC236}">
                <a16:creationId xmlns:a16="http://schemas.microsoft.com/office/drawing/2014/main" id="{AB9F589A-19A0-49C0-ABE8-C30CB19FF5E7}"/>
              </a:ext>
            </a:extLst>
          </p:cNvPr>
          <p:cNvSpPr/>
          <p:nvPr/>
        </p:nvSpPr>
        <p:spPr>
          <a:xfrm>
            <a:off x="4114800" y="5867400"/>
            <a:ext cx="7248768" cy="276999"/>
          </a:xfrm>
          <a:prstGeom prst="rect">
            <a:avLst/>
          </a:prstGeom>
        </p:spPr>
        <p:txBody>
          <a:bodyPr wrap="square">
            <a:spAutoFit/>
          </a:bodyPr>
          <a:lstStyle/>
          <a:p>
            <a:pPr algn="just">
              <a:spcBef>
                <a:spcPts val="0"/>
              </a:spcBef>
              <a:spcAft>
                <a:spcPts val="300"/>
              </a:spcAft>
            </a:pPr>
            <a:r>
              <a:rPr lang="en-CA" sz="1200" i="1" dirty="0"/>
              <a:t>Ali and Kumar (2017), Energy Conversion and Management, vol. 143, pp. 470-481, 2017.</a:t>
            </a:r>
          </a:p>
        </p:txBody>
      </p:sp>
    </p:spTree>
    <p:extLst>
      <p:ext uri="{BB962C8B-B14F-4D97-AF65-F5344CB8AC3E}">
        <p14:creationId xmlns:p14="http://schemas.microsoft.com/office/powerpoint/2010/main" val="19464617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134600" cy="1139825"/>
          </a:xfrm>
        </p:spPr>
        <p:txBody>
          <a:bodyPr/>
          <a:lstStyle/>
          <a:p>
            <a:r>
              <a:rPr lang="en-CA" b="1" dirty="0"/>
              <a:t>WATER FOOTPRINTS FOR GAS-FIRED POWER GENERATION TECHNOLOGIES</a:t>
            </a:r>
          </a:p>
        </p:txBody>
      </p:sp>
      <p:sp>
        <p:nvSpPr>
          <p:cNvPr id="4" name="Slide Number Placeholder 3"/>
          <p:cNvSpPr>
            <a:spLocks noGrp="1"/>
          </p:cNvSpPr>
          <p:nvPr>
            <p:ph type="sldNum" sz="quarter" idx="11"/>
          </p:nvPr>
        </p:nvSpPr>
        <p:spPr/>
        <p:txBody>
          <a:bodyPr/>
          <a:lstStyle/>
          <a:p>
            <a:fld id="{C5D83362-4C70-406D-8155-49D75310F06D}" type="slidenum">
              <a:rPr lang="en-US" smtClean="0"/>
              <a:t>13</a:t>
            </a:fld>
            <a:endParaRPr lang="en-US" dirty="0"/>
          </a:p>
        </p:txBody>
      </p:sp>
      <p:graphicFrame>
        <p:nvGraphicFramePr>
          <p:cNvPr id="7" name="Diagram 6">
            <a:extLst>
              <a:ext uri="{FF2B5EF4-FFF2-40B4-BE49-F238E27FC236}">
                <a16:creationId xmlns:a16="http://schemas.microsoft.com/office/drawing/2014/main" id="{498721C4-CFA7-42C3-9463-3F144FB9AF19}"/>
              </a:ext>
            </a:extLst>
          </p:cNvPr>
          <p:cNvGraphicFramePr/>
          <p:nvPr/>
        </p:nvGraphicFramePr>
        <p:xfrm>
          <a:off x="374319" y="1626048"/>
          <a:ext cx="11804316" cy="507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Rectangle 25">
            <a:extLst>
              <a:ext uri="{FF2B5EF4-FFF2-40B4-BE49-F238E27FC236}">
                <a16:creationId xmlns:a16="http://schemas.microsoft.com/office/drawing/2014/main" id="{6EE365E0-457F-4627-967C-661FA4C021A1}"/>
              </a:ext>
            </a:extLst>
          </p:cNvPr>
          <p:cNvSpPr/>
          <p:nvPr/>
        </p:nvSpPr>
        <p:spPr bwMode="auto">
          <a:xfrm>
            <a:off x="615032" y="2433386"/>
            <a:ext cx="1883664" cy="492443"/>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Conventional gas</a:t>
            </a:r>
            <a:endParaRPr kumimoji="0" lang="en-US" sz="1300" b="1" i="1" u="none" strike="noStrike" cap="none" normalizeH="0" baseline="0" dirty="0">
              <a:ln>
                <a:noFill/>
              </a:ln>
              <a:solidFill>
                <a:schemeClr val="tx1"/>
              </a:solidFill>
              <a:effectLst/>
              <a:latin typeface="Verdana" pitchFamily="34" charset="0"/>
            </a:endParaRPr>
          </a:p>
        </p:txBody>
      </p:sp>
      <p:sp>
        <p:nvSpPr>
          <p:cNvPr id="60" name="Rectangle 59">
            <a:extLst>
              <a:ext uri="{FF2B5EF4-FFF2-40B4-BE49-F238E27FC236}">
                <a16:creationId xmlns:a16="http://schemas.microsoft.com/office/drawing/2014/main" id="{2C3D47F6-FE04-4EAB-A842-BCE1E1F8FFBC}"/>
              </a:ext>
            </a:extLst>
          </p:cNvPr>
          <p:cNvSpPr/>
          <p:nvPr/>
        </p:nvSpPr>
        <p:spPr bwMode="auto">
          <a:xfrm>
            <a:off x="615032" y="3399057"/>
            <a:ext cx="1883664" cy="692497"/>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Coal-bed methane (CBM)</a:t>
            </a:r>
            <a:endParaRPr kumimoji="0" lang="en-US" sz="1300" b="1" i="1" u="none" strike="noStrike" cap="none" normalizeH="0" baseline="0" dirty="0">
              <a:ln>
                <a:noFill/>
              </a:ln>
              <a:solidFill>
                <a:schemeClr val="tx1"/>
              </a:solidFill>
              <a:effectLst/>
              <a:latin typeface="Verdana" pitchFamily="34" charset="0"/>
            </a:endParaRPr>
          </a:p>
        </p:txBody>
      </p:sp>
      <p:sp>
        <p:nvSpPr>
          <p:cNvPr id="61" name="Rectangle 60">
            <a:extLst>
              <a:ext uri="{FF2B5EF4-FFF2-40B4-BE49-F238E27FC236}">
                <a16:creationId xmlns:a16="http://schemas.microsoft.com/office/drawing/2014/main" id="{194527B6-91EE-4832-9AEF-B9ECFE1467A8}"/>
              </a:ext>
            </a:extLst>
          </p:cNvPr>
          <p:cNvSpPr/>
          <p:nvPr/>
        </p:nvSpPr>
        <p:spPr bwMode="auto">
          <a:xfrm>
            <a:off x="615032" y="4543520"/>
            <a:ext cx="1883664" cy="29238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Shale gas </a:t>
            </a:r>
            <a:endParaRPr kumimoji="0" lang="en-US" sz="1300" b="1" i="1" u="none" strike="noStrike" cap="none" normalizeH="0" baseline="0" dirty="0">
              <a:ln>
                <a:noFill/>
              </a:ln>
              <a:solidFill>
                <a:schemeClr val="tx1"/>
              </a:solidFill>
              <a:effectLst/>
              <a:latin typeface="Verdana" pitchFamily="34" charset="0"/>
            </a:endParaRPr>
          </a:p>
        </p:txBody>
      </p:sp>
      <p:sp>
        <p:nvSpPr>
          <p:cNvPr id="62" name="Rectangle 61">
            <a:extLst>
              <a:ext uri="{FF2B5EF4-FFF2-40B4-BE49-F238E27FC236}">
                <a16:creationId xmlns:a16="http://schemas.microsoft.com/office/drawing/2014/main" id="{41600251-0F76-4F03-8F89-F0A1C16C79B8}"/>
              </a:ext>
            </a:extLst>
          </p:cNvPr>
          <p:cNvSpPr/>
          <p:nvPr/>
        </p:nvSpPr>
        <p:spPr bwMode="auto">
          <a:xfrm>
            <a:off x="2998390" y="2526522"/>
            <a:ext cx="1883664" cy="29238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Exploration</a:t>
            </a:r>
            <a:endParaRPr kumimoji="0" lang="en-US" sz="1300" b="1" i="1" u="none" strike="noStrike" cap="none" normalizeH="0" baseline="0" dirty="0">
              <a:ln>
                <a:noFill/>
              </a:ln>
              <a:solidFill>
                <a:schemeClr val="tx1"/>
              </a:solidFill>
              <a:effectLst/>
              <a:latin typeface="Verdana" pitchFamily="34" charset="0"/>
            </a:endParaRPr>
          </a:p>
        </p:txBody>
      </p:sp>
      <p:sp>
        <p:nvSpPr>
          <p:cNvPr id="63" name="Rectangle 62">
            <a:extLst>
              <a:ext uri="{FF2B5EF4-FFF2-40B4-BE49-F238E27FC236}">
                <a16:creationId xmlns:a16="http://schemas.microsoft.com/office/drawing/2014/main" id="{B587AE7C-4171-4CFF-9128-84914F1BFA6A}"/>
              </a:ext>
            </a:extLst>
          </p:cNvPr>
          <p:cNvSpPr/>
          <p:nvPr/>
        </p:nvSpPr>
        <p:spPr bwMode="auto">
          <a:xfrm>
            <a:off x="2998390" y="3172115"/>
            <a:ext cx="1883664" cy="29238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Drilling</a:t>
            </a:r>
            <a:endParaRPr kumimoji="0" lang="en-US" sz="1300" b="1" i="1" u="none" strike="noStrike" cap="none" normalizeH="0" baseline="0" dirty="0">
              <a:ln>
                <a:noFill/>
              </a:ln>
              <a:solidFill>
                <a:schemeClr val="tx1"/>
              </a:solidFill>
              <a:effectLst/>
              <a:latin typeface="Verdana" pitchFamily="34" charset="0"/>
            </a:endParaRPr>
          </a:p>
        </p:txBody>
      </p:sp>
      <p:sp>
        <p:nvSpPr>
          <p:cNvPr id="64" name="Rectangle 63">
            <a:extLst>
              <a:ext uri="{FF2B5EF4-FFF2-40B4-BE49-F238E27FC236}">
                <a16:creationId xmlns:a16="http://schemas.microsoft.com/office/drawing/2014/main" id="{0D2EEF81-8F72-4CF8-83F5-8CC4AE70BF79}"/>
              </a:ext>
            </a:extLst>
          </p:cNvPr>
          <p:cNvSpPr/>
          <p:nvPr/>
        </p:nvSpPr>
        <p:spPr bwMode="auto">
          <a:xfrm>
            <a:off x="5451019" y="2527660"/>
            <a:ext cx="1480072" cy="29238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Pipeline </a:t>
            </a:r>
            <a:endParaRPr kumimoji="0" lang="en-US" sz="1300" b="1" u="none" strike="noStrike" cap="none" normalizeH="0" baseline="0" dirty="0">
              <a:ln>
                <a:noFill/>
              </a:ln>
              <a:solidFill>
                <a:schemeClr val="tx1"/>
              </a:solidFill>
              <a:effectLst/>
              <a:latin typeface="Verdana" pitchFamily="34" charset="0"/>
            </a:endParaRPr>
          </a:p>
        </p:txBody>
      </p:sp>
      <p:sp>
        <p:nvSpPr>
          <p:cNvPr id="65" name="Rectangle 64">
            <a:extLst>
              <a:ext uri="{FF2B5EF4-FFF2-40B4-BE49-F238E27FC236}">
                <a16:creationId xmlns:a16="http://schemas.microsoft.com/office/drawing/2014/main" id="{862F7CDA-AE2D-4E75-AE98-AE752E236670}"/>
              </a:ext>
            </a:extLst>
          </p:cNvPr>
          <p:cNvSpPr/>
          <p:nvPr/>
        </p:nvSpPr>
        <p:spPr bwMode="auto">
          <a:xfrm>
            <a:off x="5451019" y="3028223"/>
            <a:ext cx="1480072" cy="29238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Storage</a:t>
            </a:r>
            <a:endParaRPr kumimoji="0" lang="en-US" sz="1300" b="1" u="none" strike="noStrike" cap="none" normalizeH="0" baseline="0" dirty="0">
              <a:ln>
                <a:noFill/>
              </a:ln>
              <a:solidFill>
                <a:schemeClr val="tx1"/>
              </a:solidFill>
              <a:effectLst/>
              <a:latin typeface="Verdana" pitchFamily="34" charset="0"/>
            </a:endParaRPr>
          </a:p>
        </p:txBody>
      </p:sp>
      <p:sp>
        <p:nvSpPr>
          <p:cNvPr id="66" name="Rectangle 65">
            <a:extLst>
              <a:ext uri="{FF2B5EF4-FFF2-40B4-BE49-F238E27FC236}">
                <a16:creationId xmlns:a16="http://schemas.microsoft.com/office/drawing/2014/main" id="{72165296-05E9-4F76-B3A6-EA7EB08FCB15}"/>
              </a:ext>
            </a:extLst>
          </p:cNvPr>
          <p:cNvSpPr/>
          <p:nvPr/>
        </p:nvSpPr>
        <p:spPr bwMode="auto">
          <a:xfrm>
            <a:off x="5451019" y="3528786"/>
            <a:ext cx="1480072" cy="29238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Distribution</a:t>
            </a:r>
            <a:endParaRPr kumimoji="0" lang="en-US" sz="1300" b="1" u="none" strike="noStrike" cap="none" normalizeH="0" baseline="0" dirty="0">
              <a:ln>
                <a:noFill/>
              </a:ln>
              <a:solidFill>
                <a:schemeClr val="tx1"/>
              </a:solidFill>
              <a:effectLst/>
              <a:latin typeface="Verdana" pitchFamily="34" charset="0"/>
            </a:endParaRPr>
          </a:p>
        </p:txBody>
      </p:sp>
      <p:sp>
        <p:nvSpPr>
          <p:cNvPr id="70" name="Rectangle 69">
            <a:extLst>
              <a:ext uri="{FF2B5EF4-FFF2-40B4-BE49-F238E27FC236}">
                <a16:creationId xmlns:a16="http://schemas.microsoft.com/office/drawing/2014/main" id="{644E43CA-4893-44EE-9BAB-D2BB220C5AEE}"/>
              </a:ext>
            </a:extLst>
          </p:cNvPr>
          <p:cNvSpPr/>
          <p:nvPr/>
        </p:nvSpPr>
        <p:spPr bwMode="auto">
          <a:xfrm>
            <a:off x="7527913" y="2539554"/>
            <a:ext cx="1883664" cy="29238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latin typeface="Verdana" pitchFamily="34" charset="0"/>
              </a:rPr>
              <a:t>Single cycle </a:t>
            </a:r>
            <a:endParaRPr kumimoji="0" lang="en-US" sz="1300" b="1" u="none" strike="noStrike" cap="none" normalizeH="0" baseline="0" dirty="0">
              <a:ln>
                <a:noFill/>
              </a:ln>
              <a:solidFill>
                <a:schemeClr val="tx1"/>
              </a:solidFill>
              <a:effectLst/>
              <a:latin typeface="Verdana" pitchFamily="34" charset="0"/>
            </a:endParaRPr>
          </a:p>
        </p:txBody>
      </p:sp>
      <p:sp>
        <p:nvSpPr>
          <p:cNvPr id="71" name="Rectangle 70">
            <a:extLst>
              <a:ext uri="{FF2B5EF4-FFF2-40B4-BE49-F238E27FC236}">
                <a16:creationId xmlns:a16="http://schemas.microsoft.com/office/drawing/2014/main" id="{05C9D1AF-7C92-4E6E-914A-8AA925912E6B}"/>
              </a:ext>
            </a:extLst>
          </p:cNvPr>
          <p:cNvSpPr/>
          <p:nvPr/>
        </p:nvSpPr>
        <p:spPr bwMode="auto">
          <a:xfrm>
            <a:off x="7527913" y="3231135"/>
            <a:ext cx="1883664" cy="492443"/>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Combined cycle (NGCC) </a:t>
            </a:r>
            <a:endParaRPr kumimoji="0" lang="en-US" sz="1300" b="1" i="1" u="none" strike="noStrike" cap="none" normalizeH="0" baseline="0" dirty="0">
              <a:ln>
                <a:noFill/>
              </a:ln>
              <a:solidFill>
                <a:schemeClr val="tx1"/>
              </a:solidFill>
              <a:effectLst/>
              <a:latin typeface="Verdana" pitchFamily="34" charset="0"/>
            </a:endParaRPr>
          </a:p>
        </p:txBody>
      </p:sp>
      <p:sp>
        <p:nvSpPr>
          <p:cNvPr id="72" name="Rectangle 71">
            <a:extLst>
              <a:ext uri="{FF2B5EF4-FFF2-40B4-BE49-F238E27FC236}">
                <a16:creationId xmlns:a16="http://schemas.microsoft.com/office/drawing/2014/main" id="{D214C948-359B-4144-AF2A-8899281B8BB0}"/>
              </a:ext>
            </a:extLst>
          </p:cNvPr>
          <p:cNvSpPr/>
          <p:nvPr/>
        </p:nvSpPr>
        <p:spPr bwMode="auto">
          <a:xfrm>
            <a:off x="7527913" y="4086410"/>
            <a:ext cx="1883664" cy="29238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Steam cycle </a:t>
            </a:r>
            <a:endParaRPr kumimoji="0" lang="en-US" sz="1300" b="1" i="1" u="none" strike="noStrike" cap="none" normalizeH="0" baseline="0" dirty="0">
              <a:ln>
                <a:noFill/>
              </a:ln>
              <a:solidFill>
                <a:schemeClr val="tx1"/>
              </a:solidFill>
              <a:effectLst/>
              <a:latin typeface="Verdana" pitchFamily="34" charset="0"/>
            </a:endParaRPr>
          </a:p>
        </p:txBody>
      </p:sp>
      <p:sp>
        <p:nvSpPr>
          <p:cNvPr id="73" name="Rectangle 72">
            <a:extLst>
              <a:ext uri="{FF2B5EF4-FFF2-40B4-BE49-F238E27FC236}">
                <a16:creationId xmlns:a16="http://schemas.microsoft.com/office/drawing/2014/main" id="{61CC0F98-E91A-4998-8DE5-4FB9D9E730AE}"/>
              </a:ext>
            </a:extLst>
          </p:cNvPr>
          <p:cNvSpPr/>
          <p:nvPr/>
        </p:nvSpPr>
        <p:spPr bwMode="auto">
          <a:xfrm>
            <a:off x="7527913" y="5037796"/>
            <a:ext cx="1883664" cy="29238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Cogeneration</a:t>
            </a:r>
            <a:endParaRPr kumimoji="0" lang="en-US" sz="1300" b="1" i="1" u="none" strike="noStrike" cap="none" normalizeH="0" baseline="0" dirty="0">
              <a:ln>
                <a:noFill/>
              </a:ln>
              <a:solidFill>
                <a:schemeClr val="tx1"/>
              </a:solidFill>
              <a:effectLst/>
              <a:latin typeface="Verdana" pitchFamily="34" charset="0"/>
            </a:endParaRPr>
          </a:p>
        </p:txBody>
      </p:sp>
      <p:sp>
        <p:nvSpPr>
          <p:cNvPr id="74" name="Rectangle 73">
            <a:extLst>
              <a:ext uri="{FF2B5EF4-FFF2-40B4-BE49-F238E27FC236}">
                <a16:creationId xmlns:a16="http://schemas.microsoft.com/office/drawing/2014/main" id="{24A14745-6A40-4BE3-A7DF-B3D34647CE05}"/>
              </a:ext>
            </a:extLst>
          </p:cNvPr>
          <p:cNvSpPr/>
          <p:nvPr/>
        </p:nvSpPr>
        <p:spPr bwMode="auto">
          <a:xfrm>
            <a:off x="9962705" y="2684131"/>
            <a:ext cx="1880042" cy="492443"/>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Once-through cooling</a:t>
            </a:r>
            <a:endParaRPr kumimoji="0" lang="en-US" sz="1300" b="1" i="1" u="none" strike="noStrike" cap="none" normalizeH="0" baseline="0" dirty="0">
              <a:ln>
                <a:noFill/>
              </a:ln>
              <a:solidFill>
                <a:schemeClr val="tx1"/>
              </a:solidFill>
              <a:effectLst/>
              <a:latin typeface="Verdana" pitchFamily="34" charset="0"/>
            </a:endParaRPr>
          </a:p>
        </p:txBody>
      </p:sp>
      <p:sp>
        <p:nvSpPr>
          <p:cNvPr id="75" name="Rectangle 74">
            <a:extLst>
              <a:ext uri="{FF2B5EF4-FFF2-40B4-BE49-F238E27FC236}">
                <a16:creationId xmlns:a16="http://schemas.microsoft.com/office/drawing/2014/main" id="{13840C72-CE67-42D1-B829-D0D4F9B79F1C}"/>
              </a:ext>
            </a:extLst>
          </p:cNvPr>
          <p:cNvSpPr/>
          <p:nvPr/>
        </p:nvSpPr>
        <p:spPr bwMode="auto">
          <a:xfrm>
            <a:off x="9962705" y="3652555"/>
            <a:ext cx="1880042" cy="29238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Cooling tower </a:t>
            </a:r>
            <a:endParaRPr kumimoji="0" lang="en-US" sz="1300" b="1" i="1" u="none" strike="noStrike" cap="none" normalizeH="0" baseline="0" dirty="0">
              <a:ln>
                <a:noFill/>
              </a:ln>
              <a:solidFill>
                <a:schemeClr val="tx1"/>
              </a:solidFill>
              <a:effectLst/>
              <a:latin typeface="Verdana" pitchFamily="34" charset="0"/>
            </a:endParaRPr>
          </a:p>
        </p:txBody>
      </p:sp>
      <p:sp>
        <p:nvSpPr>
          <p:cNvPr id="76" name="Rectangle 75">
            <a:extLst>
              <a:ext uri="{FF2B5EF4-FFF2-40B4-BE49-F238E27FC236}">
                <a16:creationId xmlns:a16="http://schemas.microsoft.com/office/drawing/2014/main" id="{9B454A4E-3E6A-43E2-970E-E8CDEF3F5B50}"/>
              </a:ext>
            </a:extLst>
          </p:cNvPr>
          <p:cNvSpPr/>
          <p:nvPr/>
        </p:nvSpPr>
        <p:spPr bwMode="auto">
          <a:xfrm>
            <a:off x="9962705" y="4384696"/>
            <a:ext cx="1880042" cy="29238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Cooling pond</a:t>
            </a:r>
            <a:endParaRPr kumimoji="0" lang="en-US" sz="1300" b="1" i="1" u="none" strike="noStrike" cap="none" normalizeH="0" baseline="0" dirty="0">
              <a:ln>
                <a:noFill/>
              </a:ln>
              <a:solidFill>
                <a:schemeClr val="tx1"/>
              </a:solidFill>
              <a:effectLst/>
              <a:latin typeface="Verdana" pitchFamily="34" charset="0"/>
            </a:endParaRPr>
          </a:p>
        </p:txBody>
      </p:sp>
      <p:sp>
        <p:nvSpPr>
          <p:cNvPr id="77" name="Rectangle 76">
            <a:extLst>
              <a:ext uri="{FF2B5EF4-FFF2-40B4-BE49-F238E27FC236}">
                <a16:creationId xmlns:a16="http://schemas.microsoft.com/office/drawing/2014/main" id="{B2263F35-FB4A-41FB-8B16-FC97168BB3B7}"/>
              </a:ext>
            </a:extLst>
          </p:cNvPr>
          <p:cNvSpPr/>
          <p:nvPr/>
        </p:nvSpPr>
        <p:spPr bwMode="auto">
          <a:xfrm>
            <a:off x="9962705" y="5038074"/>
            <a:ext cx="1880042" cy="29238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Dry cooling</a:t>
            </a:r>
            <a:endParaRPr kumimoji="0" lang="en-US" sz="1300" b="1" i="1" u="none" strike="noStrike" cap="none" normalizeH="0" baseline="0" dirty="0">
              <a:ln>
                <a:noFill/>
              </a:ln>
              <a:solidFill>
                <a:schemeClr val="tx1"/>
              </a:solidFill>
              <a:effectLst/>
              <a:latin typeface="Verdana" pitchFamily="34" charset="0"/>
            </a:endParaRPr>
          </a:p>
        </p:txBody>
      </p:sp>
      <p:sp>
        <p:nvSpPr>
          <p:cNvPr id="38" name="Rectangle 37">
            <a:extLst>
              <a:ext uri="{FF2B5EF4-FFF2-40B4-BE49-F238E27FC236}">
                <a16:creationId xmlns:a16="http://schemas.microsoft.com/office/drawing/2014/main" id="{622BFFDF-5DC7-4817-855A-1B110C50A8DC}"/>
              </a:ext>
            </a:extLst>
          </p:cNvPr>
          <p:cNvSpPr/>
          <p:nvPr/>
        </p:nvSpPr>
        <p:spPr bwMode="auto">
          <a:xfrm>
            <a:off x="459771" y="2362200"/>
            <a:ext cx="2162459" cy="3361644"/>
          </a:xfrm>
          <a:prstGeom prst="rect">
            <a:avLst/>
          </a:prstGeom>
          <a:noFill/>
          <a:ln w="31750" cap="flat" cmpd="sng" algn="ctr">
            <a:solidFill>
              <a:srgbClr val="00B0F0"/>
            </a:solidFill>
            <a:prstDash val="dash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83" name="Rectangle 82">
            <a:extLst>
              <a:ext uri="{FF2B5EF4-FFF2-40B4-BE49-F238E27FC236}">
                <a16:creationId xmlns:a16="http://schemas.microsoft.com/office/drawing/2014/main" id="{B4FC6867-6303-4C01-BC4F-6A738673F6C3}"/>
              </a:ext>
            </a:extLst>
          </p:cNvPr>
          <p:cNvSpPr/>
          <p:nvPr/>
        </p:nvSpPr>
        <p:spPr bwMode="auto">
          <a:xfrm>
            <a:off x="2812340" y="2379523"/>
            <a:ext cx="2224704" cy="3344321"/>
          </a:xfrm>
          <a:prstGeom prst="rect">
            <a:avLst/>
          </a:prstGeom>
          <a:noFill/>
          <a:ln w="31750" cap="flat" cmpd="sng" algn="ctr">
            <a:solidFill>
              <a:srgbClr val="00B0F0"/>
            </a:solidFill>
            <a:prstDash val="dash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84" name="Rectangle 83">
            <a:extLst>
              <a:ext uri="{FF2B5EF4-FFF2-40B4-BE49-F238E27FC236}">
                <a16:creationId xmlns:a16="http://schemas.microsoft.com/office/drawing/2014/main" id="{2D7A90E4-DF5A-4603-B829-BAB47A34A072}"/>
              </a:ext>
            </a:extLst>
          </p:cNvPr>
          <p:cNvSpPr/>
          <p:nvPr/>
        </p:nvSpPr>
        <p:spPr bwMode="auto">
          <a:xfrm>
            <a:off x="5260909" y="2379525"/>
            <a:ext cx="1828375" cy="1621846"/>
          </a:xfrm>
          <a:prstGeom prst="rect">
            <a:avLst/>
          </a:prstGeom>
          <a:noFill/>
          <a:ln w="31750" cap="flat" cmpd="sng" algn="ctr">
            <a:solidFill>
              <a:srgbClr val="00B0F0"/>
            </a:solidFill>
            <a:prstDash val="dash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85" name="Rectangle 84">
            <a:extLst>
              <a:ext uri="{FF2B5EF4-FFF2-40B4-BE49-F238E27FC236}">
                <a16:creationId xmlns:a16="http://schemas.microsoft.com/office/drawing/2014/main" id="{CB2B391B-3E8D-47B3-BC99-73AC1F2DE519}"/>
              </a:ext>
            </a:extLst>
          </p:cNvPr>
          <p:cNvSpPr/>
          <p:nvPr/>
        </p:nvSpPr>
        <p:spPr bwMode="auto">
          <a:xfrm>
            <a:off x="7362541" y="2379524"/>
            <a:ext cx="2162459" cy="3075801"/>
          </a:xfrm>
          <a:prstGeom prst="rect">
            <a:avLst/>
          </a:prstGeom>
          <a:noFill/>
          <a:ln w="31750" cap="flat" cmpd="sng" algn="ctr">
            <a:solidFill>
              <a:srgbClr val="00B0F0"/>
            </a:solidFill>
            <a:prstDash val="dash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86" name="Rectangle 85">
            <a:extLst>
              <a:ext uri="{FF2B5EF4-FFF2-40B4-BE49-F238E27FC236}">
                <a16:creationId xmlns:a16="http://schemas.microsoft.com/office/drawing/2014/main" id="{2D581299-3321-4EAE-86AF-A3AB6847FAA5}"/>
              </a:ext>
            </a:extLst>
          </p:cNvPr>
          <p:cNvSpPr/>
          <p:nvPr/>
        </p:nvSpPr>
        <p:spPr bwMode="auto">
          <a:xfrm>
            <a:off x="9798256" y="2404212"/>
            <a:ext cx="2241344" cy="3075801"/>
          </a:xfrm>
          <a:prstGeom prst="rect">
            <a:avLst/>
          </a:prstGeom>
          <a:noFill/>
          <a:ln w="31750" cap="flat" cmpd="sng" algn="ctr">
            <a:solidFill>
              <a:srgbClr val="00B0F0"/>
            </a:solidFill>
            <a:prstDash val="dash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94" name="Content Placeholder 2">
            <a:extLst>
              <a:ext uri="{FF2B5EF4-FFF2-40B4-BE49-F238E27FC236}">
                <a16:creationId xmlns:a16="http://schemas.microsoft.com/office/drawing/2014/main" id="{99C82F4D-D32F-4933-AE38-0085A165751C}"/>
              </a:ext>
            </a:extLst>
          </p:cNvPr>
          <p:cNvSpPr txBox="1">
            <a:spLocks/>
          </p:cNvSpPr>
          <p:nvPr/>
        </p:nvSpPr>
        <p:spPr bwMode="auto">
          <a:xfrm>
            <a:off x="2002839" y="6259593"/>
            <a:ext cx="8186321" cy="433007"/>
          </a:xfrm>
          <a:prstGeom prst="rect">
            <a:avLst/>
          </a:prstGeom>
          <a:noFill/>
          <a:ln w="31750">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pitchFamily="2" charset="2"/>
              <a:buChar char="p"/>
              <a:defRPr sz="2800">
                <a:solidFill>
                  <a:schemeClr val="tx1"/>
                </a:solidFill>
                <a:latin typeface="+mn-lt"/>
                <a:ea typeface="ＭＳ Ｐゴシック" pitchFamily="-106" charset="-128"/>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ea typeface="ＭＳ Ｐゴシック" pitchFamily="-106" charset="-128"/>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mn-lt"/>
                <a:ea typeface="ＭＳ Ｐゴシック" pitchFamily="-106" charset="-128"/>
              </a:defRPr>
            </a:lvl3pPr>
            <a:lvl4pPr marL="1600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ＭＳ Ｐゴシック" pitchFamily="-106"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ＭＳ Ｐゴシック" pitchFamily="-106" charset="-128"/>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buNone/>
            </a:pPr>
            <a:r>
              <a:rPr lang="en-CA" sz="1800" kern="0" dirty="0"/>
              <a:t>Water-demand coefficients were developed for </a:t>
            </a:r>
            <a:r>
              <a:rPr lang="en-CA" sz="1800" b="1" kern="0" dirty="0"/>
              <a:t>18 </a:t>
            </a:r>
            <a:r>
              <a:rPr lang="en-CA" sz="1800" kern="0" dirty="0"/>
              <a:t>generic pathways </a:t>
            </a:r>
          </a:p>
        </p:txBody>
      </p:sp>
      <p:sp>
        <p:nvSpPr>
          <p:cNvPr id="42" name="Rectangle 41">
            <a:extLst>
              <a:ext uri="{FF2B5EF4-FFF2-40B4-BE49-F238E27FC236}">
                <a16:creationId xmlns:a16="http://schemas.microsoft.com/office/drawing/2014/main" id="{9421510E-7402-47BB-9858-B6F16EBD0B98}"/>
              </a:ext>
            </a:extLst>
          </p:cNvPr>
          <p:cNvSpPr/>
          <p:nvPr/>
        </p:nvSpPr>
        <p:spPr bwMode="auto">
          <a:xfrm>
            <a:off x="2993318" y="3693456"/>
            <a:ext cx="1883664" cy="29238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Fracturing</a:t>
            </a:r>
            <a:endParaRPr kumimoji="0" lang="en-US" sz="1300" b="1" i="1" u="none" strike="noStrike" cap="none" normalizeH="0" baseline="0" dirty="0">
              <a:ln>
                <a:noFill/>
              </a:ln>
              <a:solidFill>
                <a:schemeClr val="tx1"/>
              </a:solidFill>
              <a:effectLst/>
              <a:latin typeface="Verdana" pitchFamily="34" charset="0"/>
            </a:endParaRPr>
          </a:p>
        </p:txBody>
      </p:sp>
      <p:sp>
        <p:nvSpPr>
          <p:cNvPr id="43" name="Rectangle 42">
            <a:extLst>
              <a:ext uri="{FF2B5EF4-FFF2-40B4-BE49-F238E27FC236}">
                <a16:creationId xmlns:a16="http://schemas.microsoft.com/office/drawing/2014/main" id="{3427F7CD-A604-45C7-90EB-2F94E6EAA387}"/>
              </a:ext>
            </a:extLst>
          </p:cNvPr>
          <p:cNvSpPr/>
          <p:nvPr/>
        </p:nvSpPr>
        <p:spPr bwMode="auto">
          <a:xfrm>
            <a:off x="3008773" y="4285045"/>
            <a:ext cx="1883664" cy="492443"/>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Water produced</a:t>
            </a:r>
            <a:endParaRPr kumimoji="0" lang="en-US" sz="1300" b="1" i="1" u="none" strike="noStrike" cap="none" normalizeH="0" baseline="0" dirty="0">
              <a:ln>
                <a:noFill/>
              </a:ln>
              <a:solidFill>
                <a:schemeClr val="tx1"/>
              </a:solidFill>
              <a:effectLst/>
              <a:latin typeface="Verdana" pitchFamily="34" charset="0"/>
            </a:endParaRPr>
          </a:p>
        </p:txBody>
      </p:sp>
      <p:sp>
        <p:nvSpPr>
          <p:cNvPr id="44" name="Rectangle 43">
            <a:extLst>
              <a:ext uri="{FF2B5EF4-FFF2-40B4-BE49-F238E27FC236}">
                <a16:creationId xmlns:a16="http://schemas.microsoft.com/office/drawing/2014/main" id="{41C35BF1-7557-42BA-A96C-073DF13AC870}"/>
              </a:ext>
            </a:extLst>
          </p:cNvPr>
          <p:cNvSpPr/>
          <p:nvPr/>
        </p:nvSpPr>
        <p:spPr bwMode="auto">
          <a:xfrm>
            <a:off x="3005075" y="5114050"/>
            <a:ext cx="1883664" cy="492443"/>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Well abandonment</a:t>
            </a:r>
            <a:endParaRPr kumimoji="0" lang="en-US" sz="1300" b="1" i="1" u="none" strike="noStrike" cap="none" normalizeH="0" baseline="0" dirty="0">
              <a:ln>
                <a:noFill/>
              </a:ln>
              <a:solidFill>
                <a:schemeClr val="tx1"/>
              </a:solidFill>
              <a:effectLst/>
              <a:latin typeface="Verdana" pitchFamily="34" charset="0"/>
            </a:endParaRPr>
          </a:p>
        </p:txBody>
      </p:sp>
      <p:cxnSp>
        <p:nvCxnSpPr>
          <p:cNvPr id="5" name="Straight Arrow Connector 4">
            <a:extLst>
              <a:ext uri="{FF2B5EF4-FFF2-40B4-BE49-F238E27FC236}">
                <a16:creationId xmlns:a16="http://schemas.microsoft.com/office/drawing/2014/main" id="{B6768313-C3A6-47E5-86D6-699408728772}"/>
              </a:ext>
            </a:extLst>
          </p:cNvPr>
          <p:cNvCxnSpPr>
            <a:cxnSpLocks/>
            <a:stCxn id="62" idx="2"/>
            <a:endCxn id="63" idx="0"/>
          </p:cNvCxnSpPr>
          <p:nvPr/>
        </p:nvCxnSpPr>
        <p:spPr bwMode="auto">
          <a:xfrm>
            <a:off x="3940222" y="2818910"/>
            <a:ext cx="0" cy="353205"/>
          </a:xfrm>
          <a:prstGeom prst="straightConnector1">
            <a:avLst/>
          </a:prstGeom>
          <a:solidFill>
            <a:schemeClr val="accent2"/>
          </a:solidFill>
          <a:ln w="34925" cap="flat" cmpd="sng" algn="ctr">
            <a:solidFill>
              <a:schemeClr val="tx1"/>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366C152A-2B89-420B-96F2-1E774A3E9227}"/>
              </a:ext>
            </a:extLst>
          </p:cNvPr>
          <p:cNvCxnSpPr>
            <a:cxnSpLocks/>
            <a:stCxn id="63" idx="2"/>
            <a:endCxn id="42" idx="0"/>
          </p:cNvCxnSpPr>
          <p:nvPr/>
        </p:nvCxnSpPr>
        <p:spPr bwMode="auto">
          <a:xfrm flipH="1">
            <a:off x="3935150" y="3464503"/>
            <a:ext cx="5072" cy="228953"/>
          </a:xfrm>
          <a:prstGeom prst="straightConnector1">
            <a:avLst/>
          </a:prstGeom>
          <a:solidFill>
            <a:schemeClr val="accent2"/>
          </a:solidFill>
          <a:ln w="34925" cap="flat" cmpd="sng" algn="ctr">
            <a:solidFill>
              <a:schemeClr val="tx1"/>
            </a:solidFill>
            <a:prstDash val="solid"/>
            <a:round/>
            <a:headEnd type="none" w="med" len="med"/>
            <a:tailEnd type="triangle"/>
          </a:ln>
          <a:effectLst/>
        </p:spPr>
      </p:cxnSp>
      <p:cxnSp>
        <p:nvCxnSpPr>
          <p:cNvPr id="49" name="Straight Arrow Connector 48">
            <a:extLst>
              <a:ext uri="{FF2B5EF4-FFF2-40B4-BE49-F238E27FC236}">
                <a16:creationId xmlns:a16="http://schemas.microsoft.com/office/drawing/2014/main" id="{CD383796-222B-4705-94A5-6442759B7167}"/>
              </a:ext>
            </a:extLst>
          </p:cNvPr>
          <p:cNvCxnSpPr>
            <a:cxnSpLocks/>
            <a:stCxn id="42" idx="2"/>
            <a:endCxn id="43" idx="0"/>
          </p:cNvCxnSpPr>
          <p:nvPr/>
        </p:nvCxnSpPr>
        <p:spPr bwMode="auto">
          <a:xfrm>
            <a:off x="3935150" y="3985844"/>
            <a:ext cx="15455" cy="299201"/>
          </a:xfrm>
          <a:prstGeom prst="straightConnector1">
            <a:avLst/>
          </a:prstGeom>
          <a:solidFill>
            <a:schemeClr val="accent2"/>
          </a:solidFill>
          <a:ln w="34925" cap="flat" cmpd="sng" algn="ctr">
            <a:solidFill>
              <a:schemeClr val="tx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7B0E5C50-513A-47C3-8EB6-634D46DD6231}"/>
              </a:ext>
            </a:extLst>
          </p:cNvPr>
          <p:cNvCxnSpPr>
            <a:cxnSpLocks/>
            <a:stCxn id="43" idx="2"/>
            <a:endCxn id="44" idx="0"/>
          </p:cNvCxnSpPr>
          <p:nvPr/>
        </p:nvCxnSpPr>
        <p:spPr bwMode="auto">
          <a:xfrm flipH="1">
            <a:off x="3946907" y="4777488"/>
            <a:ext cx="3698" cy="336562"/>
          </a:xfrm>
          <a:prstGeom prst="straightConnector1">
            <a:avLst/>
          </a:prstGeom>
          <a:solidFill>
            <a:schemeClr val="accent2"/>
          </a:solidFill>
          <a:ln w="34925" cap="flat" cmpd="sng" algn="ctr">
            <a:solidFill>
              <a:schemeClr val="tx1"/>
            </a:solidFill>
            <a:prstDash val="solid"/>
            <a:round/>
            <a:headEnd type="none" w="med" len="med"/>
            <a:tailEnd type="triangle"/>
          </a:ln>
          <a:effectLst/>
        </p:spPr>
      </p:cxnSp>
      <p:cxnSp>
        <p:nvCxnSpPr>
          <p:cNvPr id="14" name="Connector: Elbow 13">
            <a:extLst>
              <a:ext uri="{FF2B5EF4-FFF2-40B4-BE49-F238E27FC236}">
                <a16:creationId xmlns:a16="http://schemas.microsoft.com/office/drawing/2014/main" id="{DFED6766-60E5-4120-99C2-DFF34D15F8D8}"/>
              </a:ext>
            </a:extLst>
          </p:cNvPr>
          <p:cNvCxnSpPr>
            <a:cxnSpLocks/>
            <a:stCxn id="43" idx="3"/>
            <a:endCxn id="64" idx="1"/>
          </p:cNvCxnSpPr>
          <p:nvPr/>
        </p:nvCxnSpPr>
        <p:spPr bwMode="auto">
          <a:xfrm flipV="1">
            <a:off x="4892437" y="2673854"/>
            <a:ext cx="558582" cy="1857413"/>
          </a:xfrm>
          <a:prstGeom prst="bentConnector3">
            <a:avLst/>
          </a:prstGeom>
          <a:solidFill>
            <a:schemeClr val="accent2"/>
          </a:solidFill>
          <a:ln w="34925" cap="flat" cmpd="sng" algn="ctr">
            <a:solidFill>
              <a:schemeClr val="tx1"/>
            </a:solidFill>
            <a:prstDash val="solid"/>
            <a:round/>
            <a:headEnd type="none" w="med" len="med"/>
            <a:tailEnd type="triangle"/>
          </a:ln>
          <a:effectLst/>
        </p:spPr>
      </p:cxnSp>
      <p:cxnSp>
        <p:nvCxnSpPr>
          <p:cNvPr id="57" name="Straight Arrow Connector 56">
            <a:extLst>
              <a:ext uri="{FF2B5EF4-FFF2-40B4-BE49-F238E27FC236}">
                <a16:creationId xmlns:a16="http://schemas.microsoft.com/office/drawing/2014/main" id="{DF54416F-336A-4DEB-BB44-14DDD30035C4}"/>
              </a:ext>
            </a:extLst>
          </p:cNvPr>
          <p:cNvCxnSpPr>
            <a:cxnSpLocks/>
            <a:stCxn id="64" idx="2"/>
            <a:endCxn id="65" idx="0"/>
          </p:cNvCxnSpPr>
          <p:nvPr/>
        </p:nvCxnSpPr>
        <p:spPr bwMode="auto">
          <a:xfrm>
            <a:off x="6191055" y="2820048"/>
            <a:ext cx="0" cy="208175"/>
          </a:xfrm>
          <a:prstGeom prst="straightConnector1">
            <a:avLst/>
          </a:prstGeom>
          <a:solidFill>
            <a:schemeClr val="accent2"/>
          </a:solidFill>
          <a:ln w="34925" cap="flat" cmpd="sng" algn="ctr">
            <a:solidFill>
              <a:schemeClr val="tx1"/>
            </a:solidFill>
            <a:prstDash val="solid"/>
            <a:round/>
            <a:headEnd type="none" w="med" len="med"/>
            <a:tailEnd type="triangle"/>
          </a:ln>
          <a:effectLst/>
        </p:spPr>
      </p:cxnSp>
      <p:cxnSp>
        <p:nvCxnSpPr>
          <p:cNvPr id="90" name="Straight Arrow Connector 89">
            <a:extLst>
              <a:ext uri="{FF2B5EF4-FFF2-40B4-BE49-F238E27FC236}">
                <a16:creationId xmlns:a16="http://schemas.microsoft.com/office/drawing/2014/main" id="{9A6747EC-39A6-40F6-9A56-64E007A33605}"/>
              </a:ext>
            </a:extLst>
          </p:cNvPr>
          <p:cNvCxnSpPr>
            <a:cxnSpLocks/>
            <a:stCxn id="65" idx="2"/>
            <a:endCxn id="66" idx="0"/>
          </p:cNvCxnSpPr>
          <p:nvPr/>
        </p:nvCxnSpPr>
        <p:spPr bwMode="auto">
          <a:xfrm>
            <a:off x="6191055" y="3320611"/>
            <a:ext cx="0" cy="208175"/>
          </a:xfrm>
          <a:prstGeom prst="straightConnector1">
            <a:avLst/>
          </a:prstGeom>
          <a:solidFill>
            <a:schemeClr val="accent2"/>
          </a:solidFill>
          <a:ln w="34925" cap="flat" cmpd="sng" algn="ctr">
            <a:solidFill>
              <a:schemeClr val="tx1"/>
            </a:solidFill>
            <a:prstDash val="solid"/>
            <a:round/>
            <a:headEnd type="none" w="med" len="med"/>
            <a:tailEnd type="triangle"/>
          </a:ln>
          <a:effectLst/>
        </p:spPr>
      </p:cxnSp>
      <p:cxnSp>
        <p:nvCxnSpPr>
          <p:cNvPr id="91" name="Connector: Elbow 90">
            <a:extLst>
              <a:ext uri="{FF2B5EF4-FFF2-40B4-BE49-F238E27FC236}">
                <a16:creationId xmlns:a16="http://schemas.microsoft.com/office/drawing/2014/main" id="{4F211CF0-C34D-42B0-89AA-920EF256F9B3}"/>
              </a:ext>
            </a:extLst>
          </p:cNvPr>
          <p:cNvCxnSpPr>
            <a:cxnSpLocks/>
            <a:stCxn id="66" idx="3"/>
            <a:endCxn id="70" idx="1"/>
          </p:cNvCxnSpPr>
          <p:nvPr/>
        </p:nvCxnSpPr>
        <p:spPr bwMode="auto">
          <a:xfrm flipV="1">
            <a:off x="6931091" y="2685748"/>
            <a:ext cx="596822" cy="989232"/>
          </a:xfrm>
          <a:prstGeom prst="bentConnector3">
            <a:avLst>
              <a:gd name="adj1" fmla="val 50000"/>
            </a:avLst>
          </a:prstGeom>
          <a:solidFill>
            <a:schemeClr val="accent2"/>
          </a:solidFill>
          <a:ln w="34925" cap="flat" cmpd="sng" algn="ctr">
            <a:solidFill>
              <a:schemeClr val="tx1"/>
            </a:solidFill>
            <a:prstDash val="solid"/>
            <a:round/>
            <a:headEnd type="none" w="med" len="med"/>
            <a:tailEnd type="triangle"/>
          </a:ln>
          <a:effectLst/>
        </p:spPr>
      </p:cxnSp>
      <p:cxnSp>
        <p:nvCxnSpPr>
          <p:cNvPr id="95" name="Connector: Elbow 94">
            <a:extLst>
              <a:ext uri="{FF2B5EF4-FFF2-40B4-BE49-F238E27FC236}">
                <a16:creationId xmlns:a16="http://schemas.microsoft.com/office/drawing/2014/main" id="{B1327616-5982-47EC-AF86-AD7DDC859F99}"/>
              </a:ext>
            </a:extLst>
          </p:cNvPr>
          <p:cNvCxnSpPr>
            <a:cxnSpLocks/>
            <a:stCxn id="66" idx="3"/>
            <a:endCxn id="71" idx="1"/>
          </p:cNvCxnSpPr>
          <p:nvPr/>
        </p:nvCxnSpPr>
        <p:spPr bwMode="auto">
          <a:xfrm flipV="1">
            <a:off x="6931091" y="3477357"/>
            <a:ext cx="596822" cy="197623"/>
          </a:xfrm>
          <a:prstGeom prst="bentConnector3">
            <a:avLst>
              <a:gd name="adj1" fmla="val 50000"/>
            </a:avLst>
          </a:prstGeom>
          <a:solidFill>
            <a:schemeClr val="accent2"/>
          </a:solidFill>
          <a:ln w="34925" cap="flat" cmpd="sng" algn="ctr">
            <a:solidFill>
              <a:schemeClr val="tx1"/>
            </a:solidFill>
            <a:prstDash val="solid"/>
            <a:round/>
            <a:headEnd type="none" w="med" len="med"/>
            <a:tailEnd type="triangle"/>
          </a:ln>
          <a:effectLst/>
        </p:spPr>
      </p:cxnSp>
      <p:cxnSp>
        <p:nvCxnSpPr>
          <p:cNvPr id="96" name="Connector: Elbow 95">
            <a:extLst>
              <a:ext uri="{FF2B5EF4-FFF2-40B4-BE49-F238E27FC236}">
                <a16:creationId xmlns:a16="http://schemas.microsoft.com/office/drawing/2014/main" id="{EC256FCF-7A7B-45C4-AA0E-968B53E28988}"/>
              </a:ext>
            </a:extLst>
          </p:cNvPr>
          <p:cNvCxnSpPr>
            <a:cxnSpLocks/>
            <a:stCxn id="66" idx="3"/>
            <a:endCxn id="72" idx="1"/>
          </p:cNvCxnSpPr>
          <p:nvPr/>
        </p:nvCxnSpPr>
        <p:spPr bwMode="auto">
          <a:xfrm>
            <a:off x="6931091" y="3674980"/>
            <a:ext cx="596822" cy="557624"/>
          </a:xfrm>
          <a:prstGeom prst="bentConnector3">
            <a:avLst>
              <a:gd name="adj1" fmla="val 50000"/>
            </a:avLst>
          </a:prstGeom>
          <a:solidFill>
            <a:schemeClr val="accent2"/>
          </a:solidFill>
          <a:ln w="34925" cap="flat" cmpd="sng" algn="ctr">
            <a:solidFill>
              <a:schemeClr val="tx1"/>
            </a:solidFill>
            <a:prstDash val="solid"/>
            <a:round/>
            <a:headEnd type="none" w="med" len="med"/>
            <a:tailEnd type="triangle"/>
          </a:ln>
          <a:effectLst/>
        </p:spPr>
      </p:cxnSp>
      <p:cxnSp>
        <p:nvCxnSpPr>
          <p:cNvPr id="97" name="Connector: Elbow 96">
            <a:extLst>
              <a:ext uri="{FF2B5EF4-FFF2-40B4-BE49-F238E27FC236}">
                <a16:creationId xmlns:a16="http://schemas.microsoft.com/office/drawing/2014/main" id="{3BE79F07-D44C-4B35-8A6D-F51F7613E0B6}"/>
              </a:ext>
            </a:extLst>
          </p:cNvPr>
          <p:cNvCxnSpPr>
            <a:cxnSpLocks/>
            <a:stCxn id="66" idx="3"/>
            <a:endCxn id="73" idx="1"/>
          </p:cNvCxnSpPr>
          <p:nvPr/>
        </p:nvCxnSpPr>
        <p:spPr bwMode="auto">
          <a:xfrm>
            <a:off x="6931091" y="3674980"/>
            <a:ext cx="596822" cy="1509010"/>
          </a:xfrm>
          <a:prstGeom prst="bentConnector3">
            <a:avLst>
              <a:gd name="adj1" fmla="val 50000"/>
            </a:avLst>
          </a:prstGeom>
          <a:solidFill>
            <a:schemeClr val="accent2"/>
          </a:solidFill>
          <a:ln w="34925" cap="flat" cmpd="sng" algn="ctr">
            <a:solidFill>
              <a:schemeClr val="tx1"/>
            </a:solidFill>
            <a:prstDash val="solid"/>
            <a:round/>
            <a:headEnd type="none" w="med" len="med"/>
            <a:tailEnd type="triangle"/>
          </a:ln>
          <a:effectLst/>
        </p:spPr>
      </p:cxnSp>
      <p:sp>
        <p:nvSpPr>
          <p:cNvPr id="98" name="Rectangle 97">
            <a:extLst>
              <a:ext uri="{FF2B5EF4-FFF2-40B4-BE49-F238E27FC236}">
                <a16:creationId xmlns:a16="http://schemas.microsoft.com/office/drawing/2014/main" id="{D67BC30D-81B1-42F2-939C-1BD4542BB52F}"/>
              </a:ext>
            </a:extLst>
          </p:cNvPr>
          <p:cNvSpPr/>
          <p:nvPr/>
        </p:nvSpPr>
        <p:spPr bwMode="auto">
          <a:xfrm>
            <a:off x="615032" y="5309131"/>
            <a:ext cx="1883664" cy="29238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Other</a:t>
            </a:r>
            <a:endParaRPr kumimoji="0" lang="en-US" sz="1300" b="1" i="1" u="none" strike="noStrike" cap="none" normalizeH="0" baseline="0" dirty="0">
              <a:ln>
                <a:noFill/>
              </a:ln>
              <a:solidFill>
                <a:schemeClr val="tx1"/>
              </a:solidFill>
              <a:effectLst/>
              <a:latin typeface="Verdana" pitchFamily="34" charset="0"/>
            </a:endParaRPr>
          </a:p>
        </p:txBody>
      </p:sp>
      <p:cxnSp>
        <p:nvCxnSpPr>
          <p:cNvPr id="99" name="Connector: Elbow 98">
            <a:extLst>
              <a:ext uri="{FF2B5EF4-FFF2-40B4-BE49-F238E27FC236}">
                <a16:creationId xmlns:a16="http://schemas.microsoft.com/office/drawing/2014/main" id="{CCC267DF-3ACA-456B-8AC9-379D1956E7FD}"/>
              </a:ext>
            </a:extLst>
          </p:cNvPr>
          <p:cNvCxnSpPr>
            <a:cxnSpLocks/>
            <a:stCxn id="26" idx="3"/>
            <a:endCxn id="62" idx="1"/>
          </p:cNvCxnSpPr>
          <p:nvPr/>
        </p:nvCxnSpPr>
        <p:spPr bwMode="auto">
          <a:xfrm flipV="1">
            <a:off x="2498696" y="2672716"/>
            <a:ext cx="499694" cy="6892"/>
          </a:xfrm>
          <a:prstGeom prst="bentConnector3">
            <a:avLst>
              <a:gd name="adj1" fmla="val 50000"/>
            </a:avLst>
          </a:prstGeom>
          <a:solidFill>
            <a:schemeClr val="accent2"/>
          </a:solidFill>
          <a:ln w="34925" cap="flat" cmpd="sng" algn="ctr">
            <a:solidFill>
              <a:schemeClr val="tx1"/>
            </a:solidFill>
            <a:prstDash val="solid"/>
            <a:round/>
            <a:headEnd type="none" w="med" len="med"/>
            <a:tailEnd type="triangle"/>
          </a:ln>
          <a:effectLst/>
        </p:spPr>
      </p:cxnSp>
      <p:cxnSp>
        <p:nvCxnSpPr>
          <p:cNvPr id="100" name="Connector: Elbow 99">
            <a:extLst>
              <a:ext uri="{FF2B5EF4-FFF2-40B4-BE49-F238E27FC236}">
                <a16:creationId xmlns:a16="http://schemas.microsoft.com/office/drawing/2014/main" id="{3D1486FF-52A0-41BE-B95C-7CD7722355F2}"/>
              </a:ext>
            </a:extLst>
          </p:cNvPr>
          <p:cNvCxnSpPr>
            <a:cxnSpLocks/>
            <a:stCxn id="60" idx="3"/>
            <a:endCxn id="62" idx="1"/>
          </p:cNvCxnSpPr>
          <p:nvPr/>
        </p:nvCxnSpPr>
        <p:spPr bwMode="auto">
          <a:xfrm flipV="1">
            <a:off x="2498696" y="2672716"/>
            <a:ext cx="499694" cy="1072590"/>
          </a:xfrm>
          <a:prstGeom prst="bentConnector3">
            <a:avLst>
              <a:gd name="adj1" fmla="val 50000"/>
            </a:avLst>
          </a:prstGeom>
          <a:solidFill>
            <a:schemeClr val="accent2"/>
          </a:solidFill>
          <a:ln w="34925" cap="flat" cmpd="sng" algn="ctr">
            <a:solidFill>
              <a:schemeClr val="tx1"/>
            </a:solidFill>
            <a:prstDash val="solid"/>
            <a:round/>
            <a:headEnd type="none" w="med" len="med"/>
            <a:tailEnd type="triangle"/>
          </a:ln>
          <a:effectLst/>
        </p:spPr>
      </p:cxnSp>
      <p:cxnSp>
        <p:nvCxnSpPr>
          <p:cNvPr id="101" name="Connector: Elbow 100">
            <a:extLst>
              <a:ext uri="{FF2B5EF4-FFF2-40B4-BE49-F238E27FC236}">
                <a16:creationId xmlns:a16="http://schemas.microsoft.com/office/drawing/2014/main" id="{73A9E8BB-CB60-46AC-9B7F-729B4D9B1D60}"/>
              </a:ext>
            </a:extLst>
          </p:cNvPr>
          <p:cNvCxnSpPr>
            <a:cxnSpLocks/>
            <a:stCxn id="61" idx="3"/>
            <a:endCxn id="62" idx="1"/>
          </p:cNvCxnSpPr>
          <p:nvPr/>
        </p:nvCxnSpPr>
        <p:spPr bwMode="auto">
          <a:xfrm flipV="1">
            <a:off x="2498696" y="2672716"/>
            <a:ext cx="499694" cy="2016998"/>
          </a:xfrm>
          <a:prstGeom prst="bentConnector3">
            <a:avLst>
              <a:gd name="adj1" fmla="val 50000"/>
            </a:avLst>
          </a:prstGeom>
          <a:solidFill>
            <a:schemeClr val="accent2"/>
          </a:solidFill>
          <a:ln w="34925" cap="flat" cmpd="sng" algn="ctr">
            <a:solidFill>
              <a:schemeClr val="tx1"/>
            </a:solidFill>
            <a:prstDash val="solid"/>
            <a:round/>
            <a:headEnd type="none" w="med" len="med"/>
            <a:tailEnd type="triangle"/>
          </a:ln>
          <a:effectLst/>
        </p:spPr>
      </p:cxnSp>
      <p:cxnSp>
        <p:nvCxnSpPr>
          <p:cNvPr id="102" name="Connector: Elbow 101">
            <a:extLst>
              <a:ext uri="{FF2B5EF4-FFF2-40B4-BE49-F238E27FC236}">
                <a16:creationId xmlns:a16="http://schemas.microsoft.com/office/drawing/2014/main" id="{45369256-B204-425C-B068-0E271510779D}"/>
              </a:ext>
            </a:extLst>
          </p:cNvPr>
          <p:cNvCxnSpPr>
            <a:cxnSpLocks/>
            <a:stCxn id="98" idx="3"/>
            <a:endCxn id="62" idx="1"/>
          </p:cNvCxnSpPr>
          <p:nvPr/>
        </p:nvCxnSpPr>
        <p:spPr bwMode="auto">
          <a:xfrm flipV="1">
            <a:off x="2498696" y="2672716"/>
            <a:ext cx="499694" cy="2782609"/>
          </a:xfrm>
          <a:prstGeom prst="bentConnector3">
            <a:avLst>
              <a:gd name="adj1" fmla="val 50000"/>
            </a:avLst>
          </a:prstGeom>
          <a:solidFill>
            <a:schemeClr val="accent2"/>
          </a:solidFill>
          <a:ln w="34925" cap="flat" cmpd="sng" algn="ctr">
            <a:solidFill>
              <a:schemeClr val="tx1"/>
            </a:solidFill>
            <a:prstDash val="solid"/>
            <a:round/>
            <a:headEnd type="none" w="med" len="med"/>
            <a:tailEnd type="triangle"/>
          </a:ln>
          <a:effectLst/>
        </p:spPr>
      </p:cxnSp>
      <p:cxnSp>
        <p:nvCxnSpPr>
          <p:cNvPr id="103" name="Connector: Elbow 102">
            <a:extLst>
              <a:ext uri="{FF2B5EF4-FFF2-40B4-BE49-F238E27FC236}">
                <a16:creationId xmlns:a16="http://schemas.microsoft.com/office/drawing/2014/main" id="{41611258-75D5-4A70-B4AD-5A0D51BD4393}"/>
              </a:ext>
            </a:extLst>
          </p:cNvPr>
          <p:cNvCxnSpPr>
            <a:cxnSpLocks/>
            <a:stCxn id="70" idx="3"/>
            <a:endCxn id="74" idx="1"/>
          </p:cNvCxnSpPr>
          <p:nvPr/>
        </p:nvCxnSpPr>
        <p:spPr bwMode="auto">
          <a:xfrm>
            <a:off x="9411577" y="2685748"/>
            <a:ext cx="551128" cy="244605"/>
          </a:xfrm>
          <a:prstGeom prst="bentConnector3">
            <a:avLst>
              <a:gd name="adj1" fmla="val 50000"/>
            </a:avLst>
          </a:prstGeom>
          <a:solidFill>
            <a:schemeClr val="accent2"/>
          </a:solidFill>
          <a:ln w="34925" cap="flat" cmpd="sng" algn="ctr">
            <a:solidFill>
              <a:schemeClr val="tx1"/>
            </a:solidFill>
            <a:prstDash val="solid"/>
            <a:round/>
            <a:headEnd type="none" w="med" len="med"/>
            <a:tailEnd type="triangle"/>
          </a:ln>
          <a:effectLst/>
        </p:spPr>
      </p:cxnSp>
      <p:cxnSp>
        <p:nvCxnSpPr>
          <p:cNvPr id="104" name="Connector: Elbow 103">
            <a:extLst>
              <a:ext uri="{FF2B5EF4-FFF2-40B4-BE49-F238E27FC236}">
                <a16:creationId xmlns:a16="http://schemas.microsoft.com/office/drawing/2014/main" id="{456024ED-0ACB-4E39-85CB-0395665BD13C}"/>
              </a:ext>
            </a:extLst>
          </p:cNvPr>
          <p:cNvCxnSpPr>
            <a:cxnSpLocks/>
            <a:stCxn id="70" idx="3"/>
            <a:endCxn id="75" idx="1"/>
          </p:cNvCxnSpPr>
          <p:nvPr/>
        </p:nvCxnSpPr>
        <p:spPr bwMode="auto">
          <a:xfrm>
            <a:off x="9411577" y="2685748"/>
            <a:ext cx="551128" cy="1113001"/>
          </a:xfrm>
          <a:prstGeom prst="bentConnector3">
            <a:avLst>
              <a:gd name="adj1" fmla="val 50000"/>
            </a:avLst>
          </a:prstGeom>
          <a:solidFill>
            <a:schemeClr val="accent2"/>
          </a:solidFill>
          <a:ln w="34925" cap="flat" cmpd="sng" algn="ctr">
            <a:solidFill>
              <a:schemeClr val="tx1"/>
            </a:solidFill>
            <a:prstDash val="solid"/>
            <a:round/>
            <a:headEnd type="none" w="med" len="med"/>
            <a:tailEnd type="triangle"/>
          </a:ln>
          <a:effectLst/>
        </p:spPr>
      </p:cxnSp>
      <p:cxnSp>
        <p:nvCxnSpPr>
          <p:cNvPr id="105" name="Connector: Elbow 104">
            <a:extLst>
              <a:ext uri="{FF2B5EF4-FFF2-40B4-BE49-F238E27FC236}">
                <a16:creationId xmlns:a16="http://schemas.microsoft.com/office/drawing/2014/main" id="{58AA5E5B-BA89-4637-8A3E-32F990586332}"/>
              </a:ext>
            </a:extLst>
          </p:cNvPr>
          <p:cNvCxnSpPr>
            <a:cxnSpLocks/>
            <a:stCxn id="70" idx="3"/>
            <a:endCxn id="77" idx="1"/>
          </p:cNvCxnSpPr>
          <p:nvPr/>
        </p:nvCxnSpPr>
        <p:spPr bwMode="auto">
          <a:xfrm>
            <a:off x="9411577" y="2685748"/>
            <a:ext cx="551128" cy="2498520"/>
          </a:xfrm>
          <a:prstGeom prst="bentConnector3">
            <a:avLst>
              <a:gd name="adj1" fmla="val 50000"/>
            </a:avLst>
          </a:prstGeom>
          <a:solidFill>
            <a:schemeClr val="accent2"/>
          </a:solidFill>
          <a:ln w="34925" cap="flat" cmpd="sng" algn="ctr">
            <a:solidFill>
              <a:schemeClr val="tx1"/>
            </a:solidFill>
            <a:prstDash val="solid"/>
            <a:round/>
            <a:headEnd type="none" w="med" len="med"/>
            <a:tailEnd type="triangle"/>
          </a:ln>
          <a:effectLst/>
        </p:spPr>
      </p:cxnSp>
      <p:cxnSp>
        <p:nvCxnSpPr>
          <p:cNvPr id="108" name="Connector: Elbow 107">
            <a:extLst>
              <a:ext uri="{FF2B5EF4-FFF2-40B4-BE49-F238E27FC236}">
                <a16:creationId xmlns:a16="http://schemas.microsoft.com/office/drawing/2014/main" id="{DFE0B518-24E4-4BCA-8CC9-4FBE632B450A}"/>
              </a:ext>
            </a:extLst>
          </p:cNvPr>
          <p:cNvCxnSpPr>
            <a:cxnSpLocks/>
            <a:stCxn id="70" idx="3"/>
            <a:endCxn id="76" idx="1"/>
          </p:cNvCxnSpPr>
          <p:nvPr/>
        </p:nvCxnSpPr>
        <p:spPr bwMode="auto">
          <a:xfrm>
            <a:off x="9411577" y="2685748"/>
            <a:ext cx="551128" cy="1845142"/>
          </a:xfrm>
          <a:prstGeom prst="bentConnector3">
            <a:avLst>
              <a:gd name="adj1" fmla="val 50000"/>
            </a:avLst>
          </a:prstGeom>
          <a:solidFill>
            <a:schemeClr val="accent2"/>
          </a:solidFill>
          <a:ln w="34925" cap="flat" cmpd="sng" algn="ctr">
            <a:solidFill>
              <a:schemeClr val="tx1"/>
            </a:solidFill>
            <a:prstDash val="solid"/>
            <a:round/>
            <a:headEnd type="none" w="med" len="med"/>
            <a:tailEnd type="triangle"/>
          </a:ln>
          <a:effectLst/>
        </p:spPr>
      </p:cxnSp>
      <p:cxnSp>
        <p:nvCxnSpPr>
          <p:cNvPr id="111" name="Connector: Elbow 110">
            <a:extLst>
              <a:ext uri="{FF2B5EF4-FFF2-40B4-BE49-F238E27FC236}">
                <a16:creationId xmlns:a16="http://schemas.microsoft.com/office/drawing/2014/main" id="{5CB3B2D5-BC5A-4D1E-9F8E-042208E71360}"/>
              </a:ext>
            </a:extLst>
          </p:cNvPr>
          <p:cNvCxnSpPr>
            <a:cxnSpLocks/>
            <a:stCxn id="71" idx="3"/>
            <a:endCxn id="74" idx="1"/>
          </p:cNvCxnSpPr>
          <p:nvPr/>
        </p:nvCxnSpPr>
        <p:spPr bwMode="auto">
          <a:xfrm flipV="1">
            <a:off x="9411577" y="2930353"/>
            <a:ext cx="551128" cy="547004"/>
          </a:xfrm>
          <a:prstGeom prst="bentConnector3">
            <a:avLst>
              <a:gd name="adj1" fmla="val 50000"/>
            </a:avLst>
          </a:prstGeom>
          <a:solidFill>
            <a:schemeClr val="accent2"/>
          </a:solidFill>
          <a:ln w="34925" cap="flat" cmpd="sng" algn="ctr">
            <a:solidFill>
              <a:schemeClr val="tx1"/>
            </a:solidFill>
            <a:prstDash val="solid"/>
            <a:round/>
            <a:headEnd type="none" w="med" len="med"/>
            <a:tailEnd type="triangle"/>
          </a:ln>
          <a:effectLst/>
        </p:spPr>
      </p:cxnSp>
      <p:cxnSp>
        <p:nvCxnSpPr>
          <p:cNvPr id="114" name="Connector: Elbow 113">
            <a:extLst>
              <a:ext uri="{FF2B5EF4-FFF2-40B4-BE49-F238E27FC236}">
                <a16:creationId xmlns:a16="http://schemas.microsoft.com/office/drawing/2014/main" id="{EA623B6C-7BA4-41B2-AB48-03D3AE6F021C}"/>
              </a:ext>
            </a:extLst>
          </p:cNvPr>
          <p:cNvCxnSpPr>
            <a:cxnSpLocks/>
            <a:stCxn id="71" idx="3"/>
            <a:endCxn id="75" idx="1"/>
          </p:cNvCxnSpPr>
          <p:nvPr/>
        </p:nvCxnSpPr>
        <p:spPr bwMode="auto">
          <a:xfrm>
            <a:off x="9411577" y="3477357"/>
            <a:ext cx="551128" cy="321392"/>
          </a:xfrm>
          <a:prstGeom prst="bentConnector3">
            <a:avLst>
              <a:gd name="adj1" fmla="val 50000"/>
            </a:avLst>
          </a:prstGeom>
          <a:solidFill>
            <a:schemeClr val="accent2"/>
          </a:solidFill>
          <a:ln w="34925" cap="flat" cmpd="sng" algn="ctr">
            <a:solidFill>
              <a:schemeClr val="tx1"/>
            </a:solidFill>
            <a:prstDash val="solid"/>
            <a:round/>
            <a:headEnd type="none" w="med" len="med"/>
            <a:tailEnd type="triangle"/>
          </a:ln>
          <a:effectLst/>
        </p:spPr>
      </p:cxnSp>
      <p:cxnSp>
        <p:nvCxnSpPr>
          <p:cNvPr id="117" name="Connector: Elbow 116">
            <a:extLst>
              <a:ext uri="{FF2B5EF4-FFF2-40B4-BE49-F238E27FC236}">
                <a16:creationId xmlns:a16="http://schemas.microsoft.com/office/drawing/2014/main" id="{BE55C147-208B-41DE-AB87-8176707C13F1}"/>
              </a:ext>
            </a:extLst>
          </p:cNvPr>
          <p:cNvCxnSpPr>
            <a:cxnSpLocks/>
            <a:stCxn id="72" idx="3"/>
            <a:endCxn id="77" idx="1"/>
          </p:cNvCxnSpPr>
          <p:nvPr/>
        </p:nvCxnSpPr>
        <p:spPr bwMode="auto">
          <a:xfrm>
            <a:off x="9411577" y="4232604"/>
            <a:ext cx="551128" cy="951664"/>
          </a:xfrm>
          <a:prstGeom prst="bentConnector3">
            <a:avLst>
              <a:gd name="adj1" fmla="val 50000"/>
            </a:avLst>
          </a:prstGeom>
          <a:solidFill>
            <a:schemeClr val="accent2"/>
          </a:solidFill>
          <a:ln w="34925" cap="flat" cmpd="sng" algn="ctr">
            <a:solidFill>
              <a:schemeClr val="tx1"/>
            </a:solidFill>
            <a:prstDash val="solid"/>
            <a:round/>
            <a:headEnd type="none" w="med" len="med"/>
            <a:tailEnd type="triangle"/>
          </a:ln>
          <a:effectLst/>
        </p:spPr>
      </p:cxnSp>
      <p:cxnSp>
        <p:nvCxnSpPr>
          <p:cNvPr id="120" name="Connector: Elbow 119">
            <a:extLst>
              <a:ext uri="{FF2B5EF4-FFF2-40B4-BE49-F238E27FC236}">
                <a16:creationId xmlns:a16="http://schemas.microsoft.com/office/drawing/2014/main" id="{43830334-A753-4CF5-9976-55A448E52529}"/>
              </a:ext>
            </a:extLst>
          </p:cNvPr>
          <p:cNvCxnSpPr>
            <a:cxnSpLocks/>
            <a:stCxn id="73" idx="3"/>
            <a:endCxn id="77" idx="1"/>
          </p:cNvCxnSpPr>
          <p:nvPr/>
        </p:nvCxnSpPr>
        <p:spPr bwMode="auto">
          <a:xfrm>
            <a:off x="9411577" y="5183990"/>
            <a:ext cx="551128" cy="278"/>
          </a:xfrm>
          <a:prstGeom prst="bentConnector3">
            <a:avLst>
              <a:gd name="adj1" fmla="val 50000"/>
            </a:avLst>
          </a:prstGeom>
          <a:solidFill>
            <a:schemeClr val="accent2"/>
          </a:solidFill>
          <a:ln w="34925" cap="flat" cmpd="sng" algn="ctr">
            <a:solidFill>
              <a:schemeClr val="tx1"/>
            </a:solidFill>
            <a:prstDash val="solid"/>
            <a:round/>
            <a:headEnd type="none" w="med" len="med"/>
            <a:tailEnd type="triangle"/>
          </a:ln>
          <a:effectLst/>
        </p:spPr>
      </p:cxnSp>
      <p:sp>
        <p:nvSpPr>
          <p:cNvPr id="54" name="Rectangle 53">
            <a:extLst>
              <a:ext uri="{FF2B5EF4-FFF2-40B4-BE49-F238E27FC236}">
                <a16:creationId xmlns:a16="http://schemas.microsoft.com/office/drawing/2014/main" id="{EFD96E0A-311A-4369-A2E3-9C56E4377EAA}"/>
              </a:ext>
            </a:extLst>
          </p:cNvPr>
          <p:cNvSpPr/>
          <p:nvPr/>
        </p:nvSpPr>
        <p:spPr>
          <a:xfrm>
            <a:off x="5349632" y="5848163"/>
            <a:ext cx="6639168" cy="276999"/>
          </a:xfrm>
          <a:prstGeom prst="rect">
            <a:avLst/>
          </a:prstGeom>
        </p:spPr>
        <p:txBody>
          <a:bodyPr wrap="square">
            <a:spAutoFit/>
          </a:bodyPr>
          <a:lstStyle/>
          <a:p>
            <a:pPr algn="just">
              <a:spcBef>
                <a:spcPts val="0"/>
              </a:spcBef>
              <a:spcAft>
                <a:spcPts val="300"/>
              </a:spcAft>
            </a:pPr>
            <a:r>
              <a:rPr lang="en-CA" sz="1200" i="1" dirty="0"/>
              <a:t>Ali and Kumar (2016), Energy Conversion and Management, vol. 110, pp. 386-396.</a:t>
            </a:r>
          </a:p>
        </p:txBody>
      </p:sp>
    </p:spTree>
    <p:extLst>
      <p:ext uri="{BB962C8B-B14F-4D97-AF65-F5344CB8AC3E}">
        <p14:creationId xmlns:p14="http://schemas.microsoft.com/office/powerpoint/2010/main" val="41064477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fade">
                                      <p:cBhvr>
                                        <p:cTn id="19" dur="500"/>
                                        <p:tgtEl>
                                          <p:spTgt spid="9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500"/>
                                        <p:tgtEl>
                                          <p:spTgt spid="6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fade">
                                      <p:cBhvr>
                                        <p:cTn id="30" dur="500"/>
                                        <p:tgtEl>
                                          <p:spTgt spid="8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par>
                                <p:cTn id="40" presetID="10"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10"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par>
                                <p:cTn id="46" presetID="10" presetClass="entr" presetSubtype="0" fill="hold"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childTnLst>
                                </p:cTn>
                              </p:par>
                              <p:par>
                                <p:cTn id="49" presetID="10"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par>
                                <p:cTn id="52" presetID="10" presetClass="entr" presetSubtype="0" fill="hold" nodeType="withEffect">
                                  <p:stCondLst>
                                    <p:cond delay="0"/>
                                  </p:stCondLst>
                                  <p:childTnLst>
                                    <p:set>
                                      <p:cBhvr>
                                        <p:cTn id="53" dur="1" fill="hold">
                                          <p:stCondLst>
                                            <p:cond delay="0"/>
                                          </p:stCondLst>
                                        </p:cTn>
                                        <p:tgtEl>
                                          <p:spTgt spid="99"/>
                                        </p:tgtEl>
                                        <p:attrNameLst>
                                          <p:attrName>style.visibility</p:attrName>
                                        </p:attrNameLst>
                                      </p:cBhvr>
                                      <p:to>
                                        <p:strVal val="visible"/>
                                      </p:to>
                                    </p:set>
                                    <p:animEffect transition="in" filter="fade">
                                      <p:cBhvr>
                                        <p:cTn id="54" dur="500"/>
                                        <p:tgtEl>
                                          <p:spTgt spid="99"/>
                                        </p:tgtEl>
                                      </p:cBhvr>
                                    </p:animEffect>
                                  </p:childTnLst>
                                </p:cTn>
                              </p:par>
                              <p:par>
                                <p:cTn id="55" presetID="10" presetClass="entr" presetSubtype="0" fill="hold" nodeType="with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fade">
                                      <p:cBhvr>
                                        <p:cTn id="57" dur="500"/>
                                        <p:tgtEl>
                                          <p:spTgt spid="100"/>
                                        </p:tgtEl>
                                      </p:cBhvr>
                                    </p:animEffect>
                                  </p:childTnLst>
                                </p:cTn>
                              </p:par>
                              <p:par>
                                <p:cTn id="58" presetID="10" presetClass="entr" presetSubtype="0" fill="hold" nodeType="with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500"/>
                                        <p:tgtEl>
                                          <p:spTgt spid="101"/>
                                        </p:tgtEl>
                                      </p:cBhvr>
                                    </p:animEffect>
                                  </p:childTnLst>
                                </p:cTn>
                              </p:par>
                              <p:par>
                                <p:cTn id="61" presetID="10" presetClass="entr" presetSubtype="0" fill="hold" nodeType="withEffect">
                                  <p:stCondLst>
                                    <p:cond delay="0"/>
                                  </p:stCondLst>
                                  <p:childTnLst>
                                    <p:set>
                                      <p:cBhvr>
                                        <p:cTn id="62" dur="1" fill="hold">
                                          <p:stCondLst>
                                            <p:cond delay="0"/>
                                          </p:stCondLst>
                                        </p:cTn>
                                        <p:tgtEl>
                                          <p:spTgt spid="102"/>
                                        </p:tgtEl>
                                        <p:attrNameLst>
                                          <p:attrName>style.visibility</p:attrName>
                                        </p:attrNameLst>
                                      </p:cBhvr>
                                      <p:to>
                                        <p:strVal val="visible"/>
                                      </p:to>
                                    </p:set>
                                    <p:animEffect transition="in" filter="fade">
                                      <p:cBhvr>
                                        <p:cTn id="63" dur="500"/>
                                        <p:tgtEl>
                                          <p:spTgt spid="10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4"/>
                                        </p:tgtEl>
                                        <p:attrNameLst>
                                          <p:attrName>style.visibility</p:attrName>
                                        </p:attrNameLst>
                                      </p:cBhvr>
                                      <p:to>
                                        <p:strVal val="visible"/>
                                      </p:to>
                                    </p:set>
                                    <p:animEffect transition="in" filter="fade">
                                      <p:cBhvr>
                                        <p:cTn id="68" dur="500"/>
                                        <p:tgtEl>
                                          <p:spTgt spid="6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animEffect transition="in" filter="fade">
                                      <p:cBhvr>
                                        <p:cTn id="71" dur="500"/>
                                        <p:tgtEl>
                                          <p:spTgt spid="6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fade">
                                      <p:cBhvr>
                                        <p:cTn id="74" dur="500"/>
                                        <p:tgtEl>
                                          <p:spTgt spid="6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4"/>
                                        </p:tgtEl>
                                        <p:attrNameLst>
                                          <p:attrName>style.visibility</p:attrName>
                                        </p:attrNameLst>
                                      </p:cBhvr>
                                      <p:to>
                                        <p:strVal val="visible"/>
                                      </p:to>
                                    </p:set>
                                    <p:animEffect transition="in" filter="fade">
                                      <p:cBhvr>
                                        <p:cTn id="77" dur="500"/>
                                        <p:tgtEl>
                                          <p:spTgt spid="84"/>
                                        </p:tgtEl>
                                      </p:cBhvr>
                                    </p:animEffect>
                                  </p:childTnLst>
                                </p:cTn>
                              </p:par>
                              <p:par>
                                <p:cTn id="78" presetID="10" presetClass="entr" presetSubtype="0" fill="hold" nodeType="with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par>
                                <p:cTn id="81" presetID="10" presetClass="entr" presetSubtype="0" fill="hold" nodeType="with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fade">
                                      <p:cBhvr>
                                        <p:cTn id="83" dur="500"/>
                                        <p:tgtEl>
                                          <p:spTgt spid="57"/>
                                        </p:tgtEl>
                                      </p:cBhvr>
                                    </p:animEffect>
                                  </p:childTnLst>
                                </p:cTn>
                              </p:par>
                              <p:par>
                                <p:cTn id="84" presetID="10" presetClass="entr" presetSubtype="0" fill="hold" nodeType="withEffect">
                                  <p:stCondLst>
                                    <p:cond delay="0"/>
                                  </p:stCondLst>
                                  <p:childTnLst>
                                    <p:set>
                                      <p:cBhvr>
                                        <p:cTn id="85" dur="1" fill="hold">
                                          <p:stCondLst>
                                            <p:cond delay="0"/>
                                          </p:stCondLst>
                                        </p:cTn>
                                        <p:tgtEl>
                                          <p:spTgt spid="90"/>
                                        </p:tgtEl>
                                        <p:attrNameLst>
                                          <p:attrName>style.visibility</p:attrName>
                                        </p:attrNameLst>
                                      </p:cBhvr>
                                      <p:to>
                                        <p:strVal val="visible"/>
                                      </p:to>
                                    </p:set>
                                    <p:animEffect transition="in" filter="fade">
                                      <p:cBhvr>
                                        <p:cTn id="86" dur="500"/>
                                        <p:tgtEl>
                                          <p:spTgt spid="90"/>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fade">
                                      <p:cBhvr>
                                        <p:cTn id="91" dur="500"/>
                                        <p:tgtEl>
                                          <p:spTgt spid="7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fade">
                                      <p:cBhvr>
                                        <p:cTn id="94" dur="500"/>
                                        <p:tgtEl>
                                          <p:spTgt spid="7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fade">
                                      <p:cBhvr>
                                        <p:cTn id="97" dur="500"/>
                                        <p:tgtEl>
                                          <p:spTgt spid="7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73"/>
                                        </p:tgtEl>
                                        <p:attrNameLst>
                                          <p:attrName>style.visibility</p:attrName>
                                        </p:attrNameLst>
                                      </p:cBhvr>
                                      <p:to>
                                        <p:strVal val="visible"/>
                                      </p:to>
                                    </p:set>
                                    <p:animEffect transition="in" filter="fade">
                                      <p:cBhvr>
                                        <p:cTn id="100" dur="500"/>
                                        <p:tgtEl>
                                          <p:spTgt spid="7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74"/>
                                        </p:tgtEl>
                                        <p:attrNameLst>
                                          <p:attrName>style.visibility</p:attrName>
                                        </p:attrNameLst>
                                      </p:cBhvr>
                                      <p:to>
                                        <p:strVal val="visible"/>
                                      </p:to>
                                    </p:set>
                                    <p:animEffect transition="in" filter="fade">
                                      <p:cBhvr>
                                        <p:cTn id="103" dur="500"/>
                                        <p:tgtEl>
                                          <p:spTgt spid="7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500"/>
                                        <p:tgtEl>
                                          <p:spTgt spid="7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500"/>
                                        <p:tgtEl>
                                          <p:spTgt spid="76"/>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77"/>
                                        </p:tgtEl>
                                        <p:attrNameLst>
                                          <p:attrName>style.visibility</p:attrName>
                                        </p:attrNameLst>
                                      </p:cBhvr>
                                      <p:to>
                                        <p:strVal val="visible"/>
                                      </p:to>
                                    </p:set>
                                    <p:animEffect transition="in" filter="fade">
                                      <p:cBhvr>
                                        <p:cTn id="112" dur="500"/>
                                        <p:tgtEl>
                                          <p:spTgt spid="77"/>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85"/>
                                        </p:tgtEl>
                                        <p:attrNameLst>
                                          <p:attrName>style.visibility</p:attrName>
                                        </p:attrNameLst>
                                      </p:cBhvr>
                                      <p:to>
                                        <p:strVal val="visible"/>
                                      </p:to>
                                    </p:set>
                                    <p:animEffect transition="in" filter="fade">
                                      <p:cBhvr>
                                        <p:cTn id="115" dur="500"/>
                                        <p:tgtEl>
                                          <p:spTgt spid="8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86"/>
                                        </p:tgtEl>
                                        <p:attrNameLst>
                                          <p:attrName>style.visibility</p:attrName>
                                        </p:attrNameLst>
                                      </p:cBhvr>
                                      <p:to>
                                        <p:strVal val="visible"/>
                                      </p:to>
                                    </p:set>
                                    <p:animEffect transition="in" filter="fade">
                                      <p:cBhvr>
                                        <p:cTn id="118" dur="500"/>
                                        <p:tgtEl>
                                          <p:spTgt spid="86"/>
                                        </p:tgtEl>
                                      </p:cBhvr>
                                    </p:animEffect>
                                  </p:childTnLst>
                                </p:cTn>
                              </p:par>
                              <p:par>
                                <p:cTn id="119" presetID="10" presetClass="entr" presetSubtype="0" fill="hold" nodeType="with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500"/>
                                        <p:tgtEl>
                                          <p:spTgt spid="91"/>
                                        </p:tgtEl>
                                      </p:cBhvr>
                                    </p:animEffect>
                                  </p:childTnLst>
                                </p:cTn>
                              </p:par>
                              <p:par>
                                <p:cTn id="122" presetID="10" presetClass="entr" presetSubtype="0" fill="hold" nodeType="withEffect">
                                  <p:stCondLst>
                                    <p:cond delay="0"/>
                                  </p:stCondLst>
                                  <p:childTnLst>
                                    <p:set>
                                      <p:cBhvr>
                                        <p:cTn id="123" dur="1" fill="hold">
                                          <p:stCondLst>
                                            <p:cond delay="0"/>
                                          </p:stCondLst>
                                        </p:cTn>
                                        <p:tgtEl>
                                          <p:spTgt spid="95"/>
                                        </p:tgtEl>
                                        <p:attrNameLst>
                                          <p:attrName>style.visibility</p:attrName>
                                        </p:attrNameLst>
                                      </p:cBhvr>
                                      <p:to>
                                        <p:strVal val="visible"/>
                                      </p:to>
                                    </p:set>
                                    <p:animEffect transition="in" filter="fade">
                                      <p:cBhvr>
                                        <p:cTn id="124" dur="500"/>
                                        <p:tgtEl>
                                          <p:spTgt spid="95"/>
                                        </p:tgtEl>
                                      </p:cBhvr>
                                    </p:animEffect>
                                  </p:childTnLst>
                                </p:cTn>
                              </p:par>
                              <p:par>
                                <p:cTn id="125" presetID="10" presetClass="entr" presetSubtype="0" fill="hold" nodeType="withEffect">
                                  <p:stCondLst>
                                    <p:cond delay="0"/>
                                  </p:stCondLst>
                                  <p:childTnLst>
                                    <p:set>
                                      <p:cBhvr>
                                        <p:cTn id="126" dur="1" fill="hold">
                                          <p:stCondLst>
                                            <p:cond delay="0"/>
                                          </p:stCondLst>
                                        </p:cTn>
                                        <p:tgtEl>
                                          <p:spTgt spid="96"/>
                                        </p:tgtEl>
                                        <p:attrNameLst>
                                          <p:attrName>style.visibility</p:attrName>
                                        </p:attrNameLst>
                                      </p:cBhvr>
                                      <p:to>
                                        <p:strVal val="visible"/>
                                      </p:to>
                                    </p:set>
                                    <p:animEffect transition="in" filter="fade">
                                      <p:cBhvr>
                                        <p:cTn id="127" dur="500"/>
                                        <p:tgtEl>
                                          <p:spTgt spid="96"/>
                                        </p:tgtEl>
                                      </p:cBhvr>
                                    </p:animEffect>
                                  </p:childTnLst>
                                </p:cTn>
                              </p:par>
                              <p:par>
                                <p:cTn id="128" presetID="10" presetClass="entr" presetSubtype="0" fill="hold" nodeType="withEffect">
                                  <p:stCondLst>
                                    <p:cond delay="0"/>
                                  </p:stCondLst>
                                  <p:childTnLst>
                                    <p:set>
                                      <p:cBhvr>
                                        <p:cTn id="129" dur="1" fill="hold">
                                          <p:stCondLst>
                                            <p:cond delay="0"/>
                                          </p:stCondLst>
                                        </p:cTn>
                                        <p:tgtEl>
                                          <p:spTgt spid="97"/>
                                        </p:tgtEl>
                                        <p:attrNameLst>
                                          <p:attrName>style.visibility</p:attrName>
                                        </p:attrNameLst>
                                      </p:cBhvr>
                                      <p:to>
                                        <p:strVal val="visible"/>
                                      </p:to>
                                    </p:set>
                                    <p:animEffect transition="in" filter="fade">
                                      <p:cBhvr>
                                        <p:cTn id="130" dur="500"/>
                                        <p:tgtEl>
                                          <p:spTgt spid="97"/>
                                        </p:tgtEl>
                                      </p:cBhvr>
                                    </p:animEffect>
                                  </p:childTnLst>
                                </p:cTn>
                              </p:par>
                              <p:par>
                                <p:cTn id="131" presetID="10" presetClass="entr" presetSubtype="0" fill="hold" nodeType="withEffect">
                                  <p:stCondLst>
                                    <p:cond delay="0"/>
                                  </p:stCondLst>
                                  <p:childTnLst>
                                    <p:set>
                                      <p:cBhvr>
                                        <p:cTn id="132" dur="1" fill="hold">
                                          <p:stCondLst>
                                            <p:cond delay="0"/>
                                          </p:stCondLst>
                                        </p:cTn>
                                        <p:tgtEl>
                                          <p:spTgt spid="103"/>
                                        </p:tgtEl>
                                        <p:attrNameLst>
                                          <p:attrName>style.visibility</p:attrName>
                                        </p:attrNameLst>
                                      </p:cBhvr>
                                      <p:to>
                                        <p:strVal val="visible"/>
                                      </p:to>
                                    </p:set>
                                    <p:animEffect transition="in" filter="fade">
                                      <p:cBhvr>
                                        <p:cTn id="133" dur="500"/>
                                        <p:tgtEl>
                                          <p:spTgt spid="103"/>
                                        </p:tgtEl>
                                      </p:cBhvr>
                                    </p:animEffect>
                                  </p:childTnLst>
                                </p:cTn>
                              </p:par>
                              <p:par>
                                <p:cTn id="134" presetID="10" presetClass="entr" presetSubtype="0" fill="hold" nodeType="withEffect">
                                  <p:stCondLst>
                                    <p:cond delay="0"/>
                                  </p:stCondLst>
                                  <p:childTnLst>
                                    <p:set>
                                      <p:cBhvr>
                                        <p:cTn id="135" dur="1" fill="hold">
                                          <p:stCondLst>
                                            <p:cond delay="0"/>
                                          </p:stCondLst>
                                        </p:cTn>
                                        <p:tgtEl>
                                          <p:spTgt spid="104"/>
                                        </p:tgtEl>
                                        <p:attrNameLst>
                                          <p:attrName>style.visibility</p:attrName>
                                        </p:attrNameLst>
                                      </p:cBhvr>
                                      <p:to>
                                        <p:strVal val="visible"/>
                                      </p:to>
                                    </p:set>
                                    <p:animEffect transition="in" filter="fade">
                                      <p:cBhvr>
                                        <p:cTn id="136" dur="500"/>
                                        <p:tgtEl>
                                          <p:spTgt spid="104"/>
                                        </p:tgtEl>
                                      </p:cBhvr>
                                    </p:animEffect>
                                  </p:childTnLst>
                                </p:cTn>
                              </p:par>
                              <p:par>
                                <p:cTn id="137" presetID="10" presetClass="entr" presetSubtype="0" fill="hold" nodeType="withEffect">
                                  <p:stCondLst>
                                    <p:cond delay="0"/>
                                  </p:stCondLst>
                                  <p:childTnLst>
                                    <p:set>
                                      <p:cBhvr>
                                        <p:cTn id="138" dur="1" fill="hold">
                                          <p:stCondLst>
                                            <p:cond delay="0"/>
                                          </p:stCondLst>
                                        </p:cTn>
                                        <p:tgtEl>
                                          <p:spTgt spid="105"/>
                                        </p:tgtEl>
                                        <p:attrNameLst>
                                          <p:attrName>style.visibility</p:attrName>
                                        </p:attrNameLst>
                                      </p:cBhvr>
                                      <p:to>
                                        <p:strVal val="visible"/>
                                      </p:to>
                                    </p:set>
                                    <p:animEffect transition="in" filter="fade">
                                      <p:cBhvr>
                                        <p:cTn id="139" dur="500"/>
                                        <p:tgtEl>
                                          <p:spTgt spid="105"/>
                                        </p:tgtEl>
                                      </p:cBhvr>
                                    </p:animEffect>
                                  </p:childTnLst>
                                </p:cTn>
                              </p:par>
                              <p:par>
                                <p:cTn id="140" presetID="10" presetClass="entr" presetSubtype="0" fill="hold" nodeType="withEffect">
                                  <p:stCondLst>
                                    <p:cond delay="0"/>
                                  </p:stCondLst>
                                  <p:childTnLst>
                                    <p:set>
                                      <p:cBhvr>
                                        <p:cTn id="141" dur="1" fill="hold">
                                          <p:stCondLst>
                                            <p:cond delay="0"/>
                                          </p:stCondLst>
                                        </p:cTn>
                                        <p:tgtEl>
                                          <p:spTgt spid="108"/>
                                        </p:tgtEl>
                                        <p:attrNameLst>
                                          <p:attrName>style.visibility</p:attrName>
                                        </p:attrNameLst>
                                      </p:cBhvr>
                                      <p:to>
                                        <p:strVal val="visible"/>
                                      </p:to>
                                    </p:set>
                                    <p:animEffect transition="in" filter="fade">
                                      <p:cBhvr>
                                        <p:cTn id="142" dur="500"/>
                                        <p:tgtEl>
                                          <p:spTgt spid="108"/>
                                        </p:tgtEl>
                                      </p:cBhvr>
                                    </p:animEffect>
                                  </p:childTnLst>
                                </p:cTn>
                              </p:par>
                              <p:par>
                                <p:cTn id="143" presetID="10" presetClass="entr" presetSubtype="0" fill="hold" nodeType="withEffect">
                                  <p:stCondLst>
                                    <p:cond delay="0"/>
                                  </p:stCondLst>
                                  <p:childTnLst>
                                    <p:set>
                                      <p:cBhvr>
                                        <p:cTn id="144" dur="1" fill="hold">
                                          <p:stCondLst>
                                            <p:cond delay="0"/>
                                          </p:stCondLst>
                                        </p:cTn>
                                        <p:tgtEl>
                                          <p:spTgt spid="111"/>
                                        </p:tgtEl>
                                        <p:attrNameLst>
                                          <p:attrName>style.visibility</p:attrName>
                                        </p:attrNameLst>
                                      </p:cBhvr>
                                      <p:to>
                                        <p:strVal val="visible"/>
                                      </p:to>
                                    </p:set>
                                    <p:animEffect transition="in" filter="fade">
                                      <p:cBhvr>
                                        <p:cTn id="145" dur="500"/>
                                        <p:tgtEl>
                                          <p:spTgt spid="111"/>
                                        </p:tgtEl>
                                      </p:cBhvr>
                                    </p:animEffect>
                                  </p:childTnLst>
                                </p:cTn>
                              </p:par>
                              <p:par>
                                <p:cTn id="146" presetID="10" presetClass="entr" presetSubtype="0" fill="hold" nodeType="withEffect">
                                  <p:stCondLst>
                                    <p:cond delay="0"/>
                                  </p:stCondLst>
                                  <p:childTnLst>
                                    <p:set>
                                      <p:cBhvr>
                                        <p:cTn id="147" dur="1" fill="hold">
                                          <p:stCondLst>
                                            <p:cond delay="0"/>
                                          </p:stCondLst>
                                        </p:cTn>
                                        <p:tgtEl>
                                          <p:spTgt spid="114"/>
                                        </p:tgtEl>
                                        <p:attrNameLst>
                                          <p:attrName>style.visibility</p:attrName>
                                        </p:attrNameLst>
                                      </p:cBhvr>
                                      <p:to>
                                        <p:strVal val="visible"/>
                                      </p:to>
                                    </p:set>
                                    <p:animEffect transition="in" filter="fade">
                                      <p:cBhvr>
                                        <p:cTn id="148" dur="500"/>
                                        <p:tgtEl>
                                          <p:spTgt spid="114"/>
                                        </p:tgtEl>
                                      </p:cBhvr>
                                    </p:animEffect>
                                  </p:childTnLst>
                                </p:cTn>
                              </p:par>
                              <p:par>
                                <p:cTn id="149" presetID="10" presetClass="entr" presetSubtype="0" fill="hold" nodeType="withEffect">
                                  <p:stCondLst>
                                    <p:cond delay="0"/>
                                  </p:stCondLst>
                                  <p:childTnLst>
                                    <p:set>
                                      <p:cBhvr>
                                        <p:cTn id="150" dur="1" fill="hold">
                                          <p:stCondLst>
                                            <p:cond delay="0"/>
                                          </p:stCondLst>
                                        </p:cTn>
                                        <p:tgtEl>
                                          <p:spTgt spid="117"/>
                                        </p:tgtEl>
                                        <p:attrNameLst>
                                          <p:attrName>style.visibility</p:attrName>
                                        </p:attrNameLst>
                                      </p:cBhvr>
                                      <p:to>
                                        <p:strVal val="visible"/>
                                      </p:to>
                                    </p:set>
                                    <p:animEffect transition="in" filter="fade">
                                      <p:cBhvr>
                                        <p:cTn id="151" dur="500"/>
                                        <p:tgtEl>
                                          <p:spTgt spid="117"/>
                                        </p:tgtEl>
                                      </p:cBhvr>
                                    </p:animEffect>
                                  </p:childTnLst>
                                </p:cTn>
                              </p:par>
                              <p:par>
                                <p:cTn id="152" presetID="10" presetClass="entr" presetSubtype="0" fill="hold" nodeType="withEffect">
                                  <p:stCondLst>
                                    <p:cond delay="0"/>
                                  </p:stCondLst>
                                  <p:childTnLst>
                                    <p:set>
                                      <p:cBhvr>
                                        <p:cTn id="153" dur="1" fill="hold">
                                          <p:stCondLst>
                                            <p:cond delay="0"/>
                                          </p:stCondLst>
                                        </p:cTn>
                                        <p:tgtEl>
                                          <p:spTgt spid="120"/>
                                        </p:tgtEl>
                                        <p:attrNameLst>
                                          <p:attrName>style.visibility</p:attrName>
                                        </p:attrNameLst>
                                      </p:cBhvr>
                                      <p:to>
                                        <p:strVal val="visible"/>
                                      </p:to>
                                    </p:set>
                                    <p:animEffect transition="in" filter="fade">
                                      <p:cBhvr>
                                        <p:cTn id="154" dur="500"/>
                                        <p:tgtEl>
                                          <p:spTgt spid="120"/>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94"/>
                                        </p:tgtEl>
                                        <p:attrNameLst>
                                          <p:attrName>style.visibility</p:attrName>
                                        </p:attrNameLst>
                                      </p:cBhvr>
                                      <p:to>
                                        <p:strVal val="visible"/>
                                      </p:to>
                                    </p:set>
                                    <p:animEffect transition="in" filter="fade">
                                      <p:cBhvr>
                                        <p:cTn id="159" dur="500"/>
                                        <p:tgtEl>
                                          <p:spTgt spid="94"/>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0" grpId="0" animBg="1"/>
      <p:bldP spid="61" grpId="0" animBg="1"/>
      <p:bldP spid="62" grpId="0" animBg="1"/>
      <p:bldP spid="63" grpId="0" animBg="1"/>
      <p:bldP spid="64" grpId="0" animBg="1"/>
      <p:bldP spid="65" grpId="0" animBg="1"/>
      <p:bldP spid="66" grpId="0" animBg="1"/>
      <p:bldP spid="70" grpId="0" animBg="1"/>
      <p:bldP spid="71" grpId="0" animBg="1"/>
      <p:bldP spid="72" grpId="0" animBg="1"/>
      <p:bldP spid="73" grpId="0" animBg="1"/>
      <p:bldP spid="74" grpId="0" animBg="1"/>
      <p:bldP spid="75" grpId="0" animBg="1"/>
      <p:bldP spid="76" grpId="0" animBg="1"/>
      <p:bldP spid="77" grpId="0" animBg="1"/>
      <p:bldP spid="38" grpId="0" animBg="1"/>
      <p:bldP spid="83" grpId="0" animBg="1"/>
      <p:bldP spid="84" grpId="0" animBg="1"/>
      <p:bldP spid="85" grpId="0" animBg="1"/>
      <p:bldP spid="86" grpId="0" animBg="1"/>
      <p:bldP spid="94" grpId="0" animBg="1"/>
      <p:bldP spid="42" grpId="0" animBg="1"/>
      <p:bldP spid="43" grpId="0" animBg="1"/>
      <p:bldP spid="44" grpId="0" animBg="1"/>
      <p:bldP spid="98"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7814"/>
            <a:ext cx="10972800" cy="1139825"/>
          </a:xfrm>
        </p:spPr>
        <p:txBody>
          <a:bodyPr/>
          <a:lstStyle/>
          <a:p>
            <a:r>
              <a:rPr lang="en-CA" b="1" dirty="0"/>
              <a:t>WATER FOOTPRINTS FOR COAL-BASED POWER GENERATION TECHNOLOGIES</a:t>
            </a:r>
          </a:p>
        </p:txBody>
      </p:sp>
      <p:sp>
        <p:nvSpPr>
          <p:cNvPr id="4" name="Slide Number Placeholder 3"/>
          <p:cNvSpPr>
            <a:spLocks noGrp="1"/>
          </p:cNvSpPr>
          <p:nvPr>
            <p:ph type="sldNum" sz="quarter" idx="11"/>
          </p:nvPr>
        </p:nvSpPr>
        <p:spPr/>
        <p:txBody>
          <a:bodyPr/>
          <a:lstStyle/>
          <a:p>
            <a:fld id="{C5D83362-4C70-406D-8155-49D75310F06D}" type="slidenum">
              <a:rPr lang="en-US" smtClean="0"/>
              <a:t>14</a:t>
            </a:fld>
            <a:endParaRPr lang="en-US" dirty="0"/>
          </a:p>
        </p:txBody>
      </p:sp>
      <p:graphicFrame>
        <p:nvGraphicFramePr>
          <p:cNvPr id="7" name="Diagram 6">
            <a:extLst>
              <a:ext uri="{FF2B5EF4-FFF2-40B4-BE49-F238E27FC236}">
                <a16:creationId xmlns:a16="http://schemas.microsoft.com/office/drawing/2014/main" id="{498721C4-CFA7-42C3-9463-3F144FB9AF19}"/>
              </a:ext>
            </a:extLst>
          </p:cNvPr>
          <p:cNvGraphicFramePr/>
          <p:nvPr/>
        </p:nvGraphicFramePr>
        <p:xfrm>
          <a:off x="374319" y="1626048"/>
          <a:ext cx="11804316" cy="507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Rectangle 25">
            <a:extLst>
              <a:ext uri="{FF2B5EF4-FFF2-40B4-BE49-F238E27FC236}">
                <a16:creationId xmlns:a16="http://schemas.microsoft.com/office/drawing/2014/main" id="{6EE365E0-457F-4627-967C-661FA4C021A1}"/>
              </a:ext>
            </a:extLst>
          </p:cNvPr>
          <p:cNvSpPr/>
          <p:nvPr/>
        </p:nvSpPr>
        <p:spPr bwMode="auto">
          <a:xfrm>
            <a:off x="611605" y="2450322"/>
            <a:ext cx="1593516" cy="692497"/>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Surface mining without revegetation </a:t>
            </a:r>
            <a:endParaRPr kumimoji="0" lang="en-US" sz="1300" b="1" i="1" u="none" strike="noStrike" cap="none" normalizeH="0" baseline="0" dirty="0">
              <a:ln>
                <a:noFill/>
              </a:ln>
              <a:solidFill>
                <a:schemeClr val="tx1"/>
              </a:solidFill>
              <a:effectLst/>
              <a:latin typeface="Verdana" pitchFamily="34" charset="0"/>
            </a:endParaRPr>
          </a:p>
        </p:txBody>
      </p:sp>
      <p:sp>
        <p:nvSpPr>
          <p:cNvPr id="60" name="Rectangle 59">
            <a:extLst>
              <a:ext uri="{FF2B5EF4-FFF2-40B4-BE49-F238E27FC236}">
                <a16:creationId xmlns:a16="http://schemas.microsoft.com/office/drawing/2014/main" id="{2C3D47F6-FE04-4EAB-A842-BCE1E1F8FFBC}"/>
              </a:ext>
            </a:extLst>
          </p:cNvPr>
          <p:cNvSpPr/>
          <p:nvPr/>
        </p:nvSpPr>
        <p:spPr bwMode="auto">
          <a:xfrm>
            <a:off x="611605" y="3500196"/>
            <a:ext cx="1593516" cy="692497"/>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Surface mining with revegetation </a:t>
            </a:r>
            <a:endParaRPr kumimoji="0" lang="en-US" sz="1300" b="1" i="1" u="none" strike="noStrike" cap="none" normalizeH="0" baseline="0" dirty="0">
              <a:ln>
                <a:noFill/>
              </a:ln>
              <a:solidFill>
                <a:schemeClr val="tx1"/>
              </a:solidFill>
              <a:effectLst/>
              <a:latin typeface="Verdana" pitchFamily="34" charset="0"/>
            </a:endParaRPr>
          </a:p>
        </p:txBody>
      </p:sp>
      <p:sp>
        <p:nvSpPr>
          <p:cNvPr id="61" name="Rectangle 60">
            <a:extLst>
              <a:ext uri="{FF2B5EF4-FFF2-40B4-BE49-F238E27FC236}">
                <a16:creationId xmlns:a16="http://schemas.microsoft.com/office/drawing/2014/main" id="{194527B6-91EE-4832-9AEF-B9ECFE1467A8}"/>
              </a:ext>
            </a:extLst>
          </p:cNvPr>
          <p:cNvSpPr/>
          <p:nvPr/>
        </p:nvSpPr>
        <p:spPr bwMode="auto">
          <a:xfrm>
            <a:off x="593557" y="4557412"/>
            <a:ext cx="1593516" cy="492443"/>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Underground mining </a:t>
            </a:r>
            <a:endParaRPr kumimoji="0" lang="en-US" sz="1300" b="1" i="1" u="none" strike="noStrike" cap="none" normalizeH="0" baseline="0" dirty="0">
              <a:ln>
                <a:noFill/>
              </a:ln>
              <a:solidFill>
                <a:schemeClr val="tx1"/>
              </a:solidFill>
              <a:effectLst/>
              <a:latin typeface="Verdana" pitchFamily="34" charset="0"/>
            </a:endParaRPr>
          </a:p>
        </p:txBody>
      </p:sp>
      <p:sp>
        <p:nvSpPr>
          <p:cNvPr id="62" name="Rectangle 61">
            <a:extLst>
              <a:ext uri="{FF2B5EF4-FFF2-40B4-BE49-F238E27FC236}">
                <a16:creationId xmlns:a16="http://schemas.microsoft.com/office/drawing/2014/main" id="{41600251-0F76-4F03-8F89-F0A1C16C79B8}"/>
              </a:ext>
            </a:extLst>
          </p:cNvPr>
          <p:cNvSpPr/>
          <p:nvPr/>
        </p:nvSpPr>
        <p:spPr bwMode="auto">
          <a:xfrm>
            <a:off x="2743200" y="2526522"/>
            <a:ext cx="1143000" cy="29238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Crushing</a:t>
            </a:r>
            <a:endParaRPr kumimoji="0" lang="en-US" sz="1300" b="1" i="1" u="none" strike="noStrike" cap="none" normalizeH="0" baseline="0" dirty="0">
              <a:ln>
                <a:noFill/>
              </a:ln>
              <a:solidFill>
                <a:schemeClr val="tx1"/>
              </a:solidFill>
              <a:effectLst/>
              <a:latin typeface="Verdana" pitchFamily="34" charset="0"/>
            </a:endParaRPr>
          </a:p>
        </p:txBody>
      </p:sp>
      <p:sp>
        <p:nvSpPr>
          <p:cNvPr id="63" name="Rectangle 62">
            <a:extLst>
              <a:ext uri="{FF2B5EF4-FFF2-40B4-BE49-F238E27FC236}">
                <a16:creationId xmlns:a16="http://schemas.microsoft.com/office/drawing/2014/main" id="{B587AE7C-4171-4CFF-9128-84914F1BFA6A}"/>
              </a:ext>
            </a:extLst>
          </p:cNvPr>
          <p:cNvSpPr/>
          <p:nvPr/>
        </p:nvSpPr>
        <p:spPr bwMode="auto">
          <a:xfrm>
            <a:off x="2743200" y="3172115"/>
            <a:ext cx="1143000" cy="29238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Washing</a:t>
            </a:r>
            <a:endParaRPr kumimoji="0" lang="en-US" sz="1300" b="1" i="1" u="none" strike="noStrike" cap="none" normalizeH="0" baseline="0" dirty="0">
              <a:ln>
                <a:noFill/>
              </a:ln>
              <a:solidFill>
                <a:schemeClr val="tx1"/>
              </a:solidFill>
              <a:effectLst/>
              <a:latin typeface="Verdana" pitchFamily="34" charset="0"/>
            </a:endParaRPr>
          </a:p>
        </p:txBody>
      </p:sp>
      <p:sp>
        <p:nvSpPr>
          <p:cNvPr id="64" name="Rectangle 63">
            <a:extLst>
              <a:ext uri="{FF2B5EF4-FFF2-40B4-BE49-F238E27FC236}">
                <a16:creationId xmlns:a16="http://schemas.microsoft.com/office/drawing/2014/main" id="{0D2EEF81-8F72-4CF8-83F5-8CC4AE70BF79}"/>
              </a:ext>
            </a:extLst>
          </p:cNvPr>
          <p:cNvSpPr/>
          <p:nvPr/>
        </p:nvSpPr>
        <p:spPr bwMode="auto">
          <a:xfrm>
            <a:off x="4474595" y="2527660"/>
            <a:ext cx="1284706" cy="29238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Truck </a:t>
            </a:r>
            <a:endParaRPr kumimoji="0" lang="en-US" sz="1300" b="1" u="none" strike="noStrike" cap="none" normalizeH="0" baseline="0" dirty="0">
              <a:ln>
                <a:noFill/>
              </a:ln>
              <a:solidFill>
                <a:schemeClr val="tx1"/>
              </a:solidFill>
              <a:effectLst/>
              <a:latin typeface="Verdana" pitchFamily="34" charset="0"/>
            </a:endParaRPr>
          </a:p>
        </p:txBody>
      </p:sp>
      <p:sp>
        <p:nvSpPr>
          <p:cNvPr id="65" name="Rectangle 64">
            <a:extLst>
              <a:ext uri="{FF2B5EF4-FFF2-40B4-BE49-F238E27FC236}">
                <a16:creationId xmlns:a16="http://schemas.microsoft.com/office/drawing/2014/main" id="{862F7CDA-AE2D-4E75-AE98-AE752E236670}"/>
              </a:ext>
            </a:extLst>
          </p:cNvPr>
          <p:cNvSpPr/>
          <p:nvPr/>
        </p:nvSpPr>
        <p:spPr bwMode="auto">
          <a:xfrm>
            <a:off x="4474595" y="3028223"/>
            <a:ext cx="1284706" cy="29238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Rail </a:t>
            </a:r>
            <a:endParaRPr kumimoji="0" lang="en-US" sz="1300" b="1" u="none" strike="noStrike" cap="none" normalizeH="0" baseline="0" dirty="0">
              <a:ln>
                <a:noFill/>
              </a:ln>
              <a:solidFill>
                <a:schemeClr val="tx1"/>
              </a:solidFill>
              <a:effectLst/>
              <a:latin typeface="Verdana" pitchFamily="34" charset="0"/>
            </a:endParaRPr>
          </a:p>
        </p:txBody>
      </p:sp>
      <p:sp>
        <p:nvSpPr>
          <p:cNvPr id="66" name="Rectangle 65">
            <a:extLst>
              <a:ext uri="{FF2B5EF4-FFF2-40B4-BE49-F238E27FC236}">
                <a16:creationId xmlns:a16="http://schemas.microsoft.com/office/drawing/2014/main" id="{72165296-05E9-4F76-B3A6-EA7EB08FCB15}"/>
              </a:ext>
            </a:extLst>
          </p:cNvPr>
          <p:cNvSpPr/>
          <p:nvPr/>
        </p:nvSpPr>
        <p:spPr bwMode="auto">
          <a:xfrm>
            <a:off x="4474595" y="3528786"/>
            <a:ext cx="1284706" cy="29238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Barge </a:t>
            </a:r>
            <a:endParaRPr kumimoji="0" lang="en-US" sz="1300" b="1" u="none" strike="noStrike" cap="none" normalizeH="0" baseline="0" dirty="0">
              <a:ln>
                <a:noFill/>
              </a:ln>
              <a:solidFill>
                <a:schemeClr val="tx1"/>
              </a:solidFill>
              <a:effectLst/>
              <a:latin typeface="Verdana" pitchFamily="34" charset="0"/>
            </a:endParaRPr>
          </a:p>
        </p:txBody>
      </p:sp>
      <p:sp>
        <p:nvSpPr>
          <p:cNvPr id="67" name="Rectangle 66">
            <a:extLst>
              <a:ext uri="{FF2B5EF4-FFF2-40B4-BE49-F238E27FC236}">
                <a16:creationId xmlns:a16="http://schemas.microsoft.com/office/drawing/2014/main" id="{F0ACB7B2-A0B7-46AB-AAB9-A97EEB74403C}"/>
              </a:ext>
            </a:extLst>
          </p:cNvPr>
          <p:cNvSpPr/>
          <p:nvPr/>
        </p:nvSpPr>
        <p:spPr bwMode="auto">
          <a:xfrm>
            <a:off x="4474595" y="4029349"/>
            <a:ext cx="1284706" cy="29238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Conveyor</a:t>
            </a:r>
            <a:endParaRPr kumimoji="0" lang="en-US" sz="1300" b="1" u="none" strike="noStrike" cap="none" normalizeH="0" baseline="0" dirty="0">
              <a:ln>
                <a:noFill/>
              </a:ln>
              <a:solidFill>
                <a:schemeClr val="tx1"/>
              </a:solidFill>
              <a:effectLst/>
              <a:latin typeface="Verdana" pitchFamily="34" charset="0"/>
            </a:endParaRPr>
          </a:p>
        </p:txBody>
      </p:sp>
      <p:sp>
        <p:nvSpPr>
          <p:cNvPr id="68" name="Rectangle 67">
            <a:extLst>
              <a:ext uri="{FF2B5EF4-FFF2-40B4-BE49-F238E27FC236}">
                <a16:creationId xmlns:a16="http://schemas.microsoft.com/office/drawing/2014/main" id="{D695532C-9CB5-4EFD-AFC7-4D31588B1034}"/>
              </a:ext>
            </a:extLst>
          </p:cNvPr>
          <p:cNvSpPr/>
          <p:nvPr/>
        </p:nvSpPr>
        <p:spPr bwMode="auto">
          <a:xfrm>
            <a:off x="4474595" y="4529912"/>
            <a:ext cx="1284706" cy="507414"/>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Slurry pipeline</a:t>
            </a:r>
            <a:endParaRPr kumimoji="0" lang="en-US" sz="1300" b="1" u="none" strike="noStrike" cap="none" normalizeH="0" baseline="0" dirty="0">
              <a:ln>
                <a:noFill/>
              </a:ln>
              <a:solidFill>
                <a:schemeClr val="tx1"/>
              </a:solidFill>
              <a:effectLst/>
              <a:latin typeface="Verdana" pitchFamily="34" charset="0"/>
            </a:endParaRPr>
          </a:p>
        </p:txBody>
      </p:sp>
      <p:sp>
        <p:nvSpPr>
          <p:cNvPr id="69" name="Rectangle 68">
            <a:extLst>
              <a:ext uri="{FF2B5EF4-FFF2-40B4-BE49-F238E27FC236}">
                <a16:creationId xmlns:a16="http://schemas.microsoft.com/office/drawing/2014/main" id="{98CD94B7-4CCD-4BE6-95D5-A0127F69D4D9}"/>
              </a:ext>
            </a:extLst>
          </p:cNvPr>
          <p:cNvSpPr/>
          <p:nvPr/>
        </p:nvSpPr>
        <p:spPr bwMode="auto">
          <a:xfrm>
            <a:off x="4474595" y="5245500"/>
            <a:ext cx="1284706" cy="507414"/>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kumimoji="0" lang="en-US" sz="1300" b="1" u="none" strike="noStrike" cap="none" normalizeH="0" baseline="0" dirty="0">
                <a:ln>
                  <a:noFill/>
                </a:ln>
                <a:solidFill>
                  <a:schemeClr val="tx1"/>
                </a:solidFill>
                <a:effectLst/>
                <a:latin typeface="Verdana" pitchFamily="34" charset="0"/>
              </a:rPr>
              <a:t>Coal log pipeline</a:t>
            </a:r>
          </a:p>
        </p:txBody>
      </p:sp>
      <p:sp>
        <p:nvSpPr>
          <p:cNvPr id="70" name="Rectangle 69">
            <a:extLst>
              <a:ext uri="{FF2B5EF4-FFF2-40B4-BE49-F238E27FC236}">
                <a16:creationId xmlns:a16="http://schemas.microsoft.com/office/drawing/2014/main" id="{644E43CA-4893-44EE-9BAB-D2BB220C5AEE}"/>
              </a:ext>
            </a:extLst>
          </p:cNvPr>
          <p:cNvSpPr/>
          <p:nvPr/>
        </p:nvSpPr>
        <p:spPr bwMode="auto">
          <a:xfrm>
            <a:off x="6248400" y="2514600"/>
            <a:ext cx="1645920" cy="29238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Subcritical</a:t>
            </a:r>
            <a:endParaRPr kumimoji="0" lang="en-US" sz="1300" b="1" i="1" u="none" strike="noStrike" cap="none" normalizeH="0" baseline="0" dirty="0">
              <a:ln>
                <a:noFill/>
              </a:ln>
              <a:solidFill>
                <a:schemeClr val="tx1"/>
              </a:solidFill>
              <a:effectLst/>
              <a:latin typeface="Verdana" pitchFamily="34" charset="0"/>
            </a:endParaRPr>
          </a:p>
        </p:txBody>
      </p:sp>
      <p:sp>
        <p:nvSpPr>
          <p:cNvPr id="71" name="Rectangle 70">
            <a:extLst>
              <a:ext uri="{FF2B5EF4-FFF2-40B4-BE49-F238E27FC236}">
                <a16:creationId xmlns:a16="http://schemas.microsoft.com/office/drawing/2014/main" id="{05C9D1AF-7C92-4E6E-914A-8AA925912E6B}"/>
              </a:ext>
            </a:extLst>
          </p:cNvPr>
          <p:cNvSpPr/>
          <p:nvPr/>
        </p:nvSpPr>
        <p:spPr bwMode="auto">
          <a:xfrm>
            <a:off x="6248400" y="3015849"/>
            <a:ext cx="1645920" cy="492443"/>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Supercritical</a:t>
            </a:r>
            <a:endParaRPr kumimoji="0" lang="en-US" sz="1300" b="1" i="1" u="none" strike="noStrike" cap="none" normalizeH="0" baseline="0" dirty="0">
              <a:ln>
                <a:noFill/>
              </a:ln>
              <a:solidFill>
                <a:schemeClr val="tx1"/>
              </a:solidFill>
              <a:effectLst/>
              <a:latin typeface="Verdana" pitchFamily="34" charset="0"/>
            </a:endParaRPr>
          </a:p>
        </p:txBody>
      </p:sp>
      <p:sp>
        <p:nvSpPr>
          <p:cNvPr id="72" name="Rectangle 71">
            <a:extLst>
              <a:ext uri="{FF2B5EF4-FFF2-40B4-BE49-F238E27FC236}">
                <a16:creationId xmlns:a16="http://schemas.microsoft.com/office/drawing/2014/main" id="{D214C948-359B-4144-AF2A-8899281B8BB0}"/>
              </a:ext>
            </a:extLst>
          </p:cNvPr>
          <p:cNvSpPr/>
          <p:nvPr/>
        </p:nvSpPr>
        <p:spPr bwMode="auto">
          <a:xfrm>
            <a:off x="6248400" y="3783922"/>
            <a:ext cx="1645920" cy="692497"/>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Ultra-supercritical</a:t>
            </a:r>
            <a:endParaRPr kumimoji="0" lang="en-US" sz="1300" b="1" i="1" u="none" strike="noStrike" cap="none" normalizeH="0" baseline="0" dirty="0">
              <a:ln>
                <a:noFill/>
              </a:ln>
              <a:solidFill>
                <a:schemeClr val="tx1"/>
              </a:solidFill>
              <a:effectLst/>
              <a:latin typeface="Verdana" pitchFamily="34" charset="0"/>
            </a:endParaRPr>
          </a:p>
        </p:txBody>
      </p:sp>
      <p:sp>
        <p:nvSpPr>
          <p:cNvPr id="73" name="Rectangle 72">
            <a:extLst>
              <a:ext uri="{FF2B5EF4-FFF2-40B4-BE49-F238E27FC236}">
                <a16:creationId xmlns:a16="http://schemas.microsoft.com/office/drawing/2014/main" id="{61CC0F98-E91A-4998-8DE5-4FB9D9E730AE}"/>
              </a:ext>
            </a:extLst>
          </p:cNvPr>
          <p:cNvSpPr/>
          <p:nvPr/>
        </p:nvSpPr>
        <p:spPr bwMode="auto">
          <a:xfrm>
            <a:off x="6248400" y="4748328"/>
            <a:ext cx="1645920" cy="892552"/>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Integrated combined cycle (IGCC)</a:t>
            </a:r>
            <a:endParaRPr kumimoji="0" lang="en-US" sz="1300" b="1" i="1" u="none" strike="noStrike" cap="none" normalizeH="0" baseline="0" dirty="0">
              <a:ln>
                <a:noFill/>
              </a:ln>
              <a:solidFill>
                <a:schemeClr val="tx1"/>
              </a:solidFill>
              <a:effectLst/>
              <a:latin typeface="Verdana" pitchFamily="34" charset="0"/>
            </a:endParaRPr>
          </a:p>
        </p:txBody>
      </p:sp>
      <p:sp>
        <p:nvSpPr>
          <p:cNvPr id="74" name="Rectangle 73">
            <a:extLst>
              <a:ext uri="{FF2B5EF4-FFF2-40B4-BE49-F238E27FC236}">
                <a16:creationId xmlns:a16="http://schemas.microsoft.com/office/drawing/2014/main" id="{24A14745-6A40-4BE3-A7DF-B3D34647CE05}"/>
              </a:ext>
            </a:extLst>
          </p:cNvPr>
          <p:cNvSpPr/>
          <p:nvPr/>
        </p:nvSpPr>
        <p:spPr bwMode="auto">
          <a:xfrm>
            <a:off x="8380418" y="2584103"/>
            <a:ext cx="1414380" cy="692497"/>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Once-through cooling</a:t>
            </a:r>
            <a:endParaRPr kumimoji="0" lang="en-US" sz="1300" b="1" i="1" u="none" strike="noStrike" cap="none" normalizeH="0" baseline="0" dirty="0">
              <a:ln>
                <a:noFill/>
              </a:ln>
              <a:solidFill>
                <a:schemeClr val="tx1"/>
              </a:solidFill>
              <a:effectLst/>
              <a:latin typeface="Verdana" pitchFamily="34" charset="0"/>
            </a:endParaRPr>
          </a:p>
        </p:txBody>
      </p:sp>
      <p:sp>
        <p:nvSpPr>
          <p:cNvPr id="75" name="Rectangle 74">
            <a:extLst>
              <a:ext uri="{FF2B5EF4-FFF2-40B4-BE49-F238E27FC236}">
                <a16:creationId xmlns:a16="http://schemas.microsoft.com/office/drawing/2014/main" id="{13840C72-CE67-42D1-B829-D0D4F9B79F1C}"/>
              </a:ext>
            </a:extLst>
          </p:cNvPr>
          <p:cNvSpPr/>
          <p:nvPr/>
        </p:nvSpPr>
        <p:spPr bwMode="auto">
          <a:xfrm>
            <a:off x="8377742" y="3622357"/>
            <a:ext cx="1414380" cy="492443"/>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Cooling tower </a:t>
            </a:r>
            <a:endParaRPr kumimoji="0" lang="en-US" sz="1300" b="1" i="1" u="none" strike="noStrike" cap="none" normalizeH="0" baseline="0" dirty="0">
              <a:ln>
                <a:noFill/>
              </a:ln>
              <a:solidFill>
                <a:schemeClr val="tx1"/>
              </a:solidFill>
              <a:effectLst/>
              <a:latin typeface="Verdana" pitchFamily="34" charset="0"/>
            </a:endParaRPr>
          </a:p>
        </p:txBody>
      </p:sp>
      <p:sp>
        <p:nvSpPr>
          <p:cNvPr id="76" name="Rectangle 75">
            <a:extLst>
              <a:ext uri="{FF2B5EF4-FFF2-40B4-BE49-F238E27FC236}">
                <a16:creationId xmlns:a16="http://schemas.microsoft.com/office/drawing/2014/main" id="{9B454A4E-3E6A-43E2-970E-E8CDEF3F5B50}"/>
              </a:ext>
            </a:extLst>
          </p:cNvPr>
          <p:cNvSpPr/>
          <p:nvPr/>
        </p:nvSpPr>
        <p:spPr bwMode="auto">
          <a:xfrm>
            <a:off x="8377742" y="4343400"/>
            <a:ext cx="1414380" cy="29238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Cooling pond</a:t>
            </a:r>
            <a:endParaRPr kumimoji="0" lang="en-US" sz="1300" b="1" i="1" u="none" strike="noStrike" cap="none" normalizeH="0" baseline="0" dirty="0">
              <a:ln>
                <a:noFill/>
              </a:ln>
              <a:solidFill>
                <a:schemeClr val="tx1"/>
              </a:solidFill>
              <a:effectLst/>
              <a:latin typeface="Verdana" pitchFamily="34" charset="0"/>
            </a:endParaRPr>
          </a:p>
        </p:txBody>
      </p:sp>
      <p:sp>
        <p:nvSpPr>
          <p:cNvPr id="77" name="Rectangle 76">
            <a:extLst>
              <a:ext uri="{FF2B5EF4-FFF2-40B4-BE49-F238E27FC236}">
                <a16:creationId xmlns:a16="http://schemas.microsoft.com/office/drawing/2014/main" id="{B2263F35-FB4A-41FB-8B16-FC97168BB3B7}"/>
              </a:ext>
            </a:extLst>
          </p:cNvPr>
          <p:cNvSpPr/>
          <p:nvPr/>
        </p:nvSpPr>
        <p:spPr bwMode="auto">
          <a:xfrm>
            <a:off x="8377742" y="4889212"/>
            <a:ext cx="1414380" cy="29238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Dry cooling</a:t>
            </a:r>
            <a:endParaRPr kumimoji="0" lang="en-US" sz="1300" b="1" i="1" u="none" strike="noStrike" cap="none" normalizeH="0" baseline="0" dirty="0">
              <a:ln>
                <a:noFill/>
              </a:ln>
              <a:solidFill>
                <a:schemeClr val="tx1"/>
              </a:solidFill>
              <a:effectLst/>
              <a:latin typeface="Verdana" pitchFamily="34" charset="0"/>
            </a:endParaRPr>
          </a:p>
        </p:txBody>
      </p:sp>
      <p:sp>
        <p:nvSpPr>
          <p:cNvPr id="78" name="Rectangle 77">
            <a:extLst>
              <a:ext uri="{FF2B5EF4-FFF2-40B4-BE49-F238E27FC236}">
                <a16:creationId xmlns:a16="http://schemas.microsoft.com/office/drawing/2014/main" id="{88D13404-5106-4C49-BC7F-EAA107ED79FF}"/>
              </a:ext>
            </a:extLst>
          </p:cNvPr>
          <p:cNvSpPr/>
          <p:nvPr/>
        </p:nvSpPr>
        <p:spPr bwMode="auto">
          <a:xfrm>
            <a:off x="10348771" y="2579891"/>
            <a:ext cx="1311442" cy="492443"/>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Ash handling </a:t>
            </a:r>
            <a:endParaRPr kumimoji="0" lang="en-US" sz="1300" b="1" i="1" u="none" strike="noStrike" cap="none" normalizeH="0" baseline="0" dirty="0">
              <a:ln>
                <a:noFill/>
              </a:ln>
              <a:solidFill>
                <a:schemeClr val="tx1"/>
              </a:solidFill>
              <a:effectLst/>
              <a:latin typeface="Verdana" pitchFamily="34" charset="0"/>
            </a:endParaRPr>
          </a:p>
        </p:txBody>
      </p:sp>
      <p:sp>
        <p:nvSpPr>
          <p:cNvPr id="79" name="Rectangle 78">
            <a:extLst>
              <a:ext uri="{FF2B5EF4-FFF2-40B4-BE49-F238E27FC236}">
                <a16:creationId xmlns:a16="http://schemas.microsoft.com/office/drawing/2014/main" id="{44AA4A7C-0684-4026-9D00-F40E794658C9}"/>
              </a:ext>
            </a:extLst>
          </p:cNvPr>
          <p:cNvSpPr/>
          <p:nvPr/>
        </p:nvSpPr>
        <p:spPr bwMode="auto">
          <a:xfrm>
            <a:off x="10408651" y="3302195"/>
            <a:ext cx="1311442" cy="29238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Drinking </a:t>
            </a:r>
            <a:endParaRPr kumimoji="0" lang="en-US" sz="1300" b="1" i="1" u="none" strike="noStrike" cap="none" normalizeH="0" baseline="0" dirty="0">
              <a:ln>
                <a:noFill/>
              </a:ln>
              <a:solidFill>
                <a:schemeClr val="tx1"/>
              </a:solidFill>
              <a:effectLst/>
              <a:latin typeface="Verdana" pitchFamily="34" charset="0"/>
            </a:endParaRPr>
          </a:p>
        </p:txBody>
      </p:sp>
      <p:sp>
        <p:nvSpPr>
          <p:cNvPr id="80" name="Rectangle 79">
            <a:extLst>
              <a:ext uri="{FF2B5EF4-FFF2-40B4-BE49-F238E27FC236}">
                <a16:creationId xmlns:a16="http://schemas.microsoft.com/office/drawing/2014/main" id="{4B230248-7858-475A-9D09-82649643D709}"/>
              </a:ext>
            </a:extLst>
          </p:cNvPr>
          <p:cNvSpPr/>
          <p:nvPr/>
        </p:nvSpPr>
        <p:spPr bwMode="auto">
          <a:xfrm>
            <a:off x="10422018" y="3824444"/>
            <a:ext cx="1311442" cy="492443"/>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Dust suppression</a:t>
            </a:r>
            <a:endParaRPr kumimoji="0" lang="en-US" sz="1300" b="1" i="1" u="none" strike="noStrike" cap="none" normalizeH="0" baseline="0" dirty="0">
              <a:ln>
                <a:noFill/>
              </a:ln>
              <a:solidFill>
                <a:schemeClr val="tx1"/>
              </a:solidFill>
              <a:effectLst/>
              <a:latin typeface="Verdana" pitchFamily="34" charset="0"/>
            </a:endParaRPr>
          </a:p>
        </p:txBody>
      </p:sp>
      <p:sp>
        <p:nvSpPr>
          <p:cNvPr id="81" name="Rectangle 80">
            <a:extLst>
              <a:ext uri="{FF2B5EF4-FFF2-40B4-BE49-F238E27FC236}">
                <a16:creationId xmlns:a16="http://schemas.microsoft.com/office/drawing/2014/main" id="{253F25D7-7736-420E-A5F0-41BB1A30AFA7}"/>
              </a:ext>
            </a:extLst>
          </p:cNvPr>
          <p:cNvSpPr/>
          <p:nvPr/>
        </p:nvSpPr>
        <p:spPr bwMode="auto">
          <a:xfrm>
            <a:off x="10412661" y="4546748"/>
            <a:ext cx="1311442" cy="492443"/>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Desulphurization</a:t>
            </a:r>
            <a:endParaRPr kumimoji="0" lang="en-US" sz="1300" b="1" i="1" u="none" strike="noStrike" cap="none" normalizeH="0" baseline="0" dirty="0">
              <a:ln>
                <a:noFill/>
              </a:ln>
              <a:solidFill>
                <a:schemeClr val="tx1"/>
              </a:solidFill>
              <a:effectLst/>
              <a:latin typeface="Verdana" pitchFamily="34" charset="0"/>
            </a:endParaRPr>
          </a:p>
        </p:txBody>
      </p:sp>
      <p:sp>
        <p:nvSpPr>
          <p:cNvPr id="82" name="Rectangle 81">
            <a:extLst>
              <a:ext uri="{FF2B5EF4-FFF2-40B4-BE49-F238E27FC236}">
                <a16:creationId xmlns:a16="http://schemas.microsoft.com/office/drawing/2014/main" id="{5FFCE7E2-CA61-4204-BF85-4286A4B387AB}"/>
              </a:ext>
            </a:extLst>
          </p:cNvPr>
          <p:cNvSpPr/>
          <p:nvPr/>
        </p:nvSpPr>
        <p:spPr bwMode="auto">
          <a:xfrm>
            <a:off x="10403304" y="5269051"/>
            <a:ext cx="1311442" cy="692497"/>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300" b="1" dirty="0"/>
              <a:t>Plant decommissioning</a:t>
            </a:r>
            <a:endParaRPr kumimoji="0" lang="en-US" sz="1300" b="1" i="1" u="none" strike="noStrike" cap="none" normalizeH="0" baseline="0" dirty="0">
              <a:ln>
                <a:noFill/>
              </a:ln>
              <a:solidFill>
                <a:schemeClr val="tx1"/>
              </a:solidFill>
              <a:effectLst/>
              <a:latin typeface="Verdana" pitchFamily="34" charset="0"/>
            </a:endParaRPr>
          </a:p>
        </p:txBody>
      </p:sp>
      <p:sp>
        <p:nvSpPr>
          <p:cNvPr id="38" name="Rectangle 37">
            <a:extLst>
              <a:ext uri="{FF2B5EF4-FFF2-40B4-BE49-F238E27FC236}">
                <a16:creationId xmlns:a16="http://schemas.microsoft.com/office/drawing/2014/main" id="{622BFFDF-5DC7-4817-855A-1B110C50A8DC}"/>
              </a:ext>
            </a:extLst>
          </p:cNvPr>
          <p:cNvSpPr/>
          <p:nvPr/>
        </p:nvSpPr>
        <p:spPr bwMode="auto">
          <a:xfrm>
            <a:off x="501653" y="2362200"/>
            <a:ext cx="1827129" cy="2883300"/>
          </a:xfrm>
          <a:prstGeom prst="rect">
            <a:avLst/>
          </a:prstGeom>
          <a:noFill/>
          <a:ln w="31750" cap="flat" cmpd="sng" algn="ctr">
            <a:solidFill>
              <a:srgbClr val="00B0F0"/>
            </a:solidFill>
            <a:prstDash val="dash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83" name="Rectangle 82">
            <a:extLst>
              <a:ext uri="{FF2B5EF4-FFF2-40B4-BE49-F238E27FC236}">
                <a16:creationId xmlns:a16="http://schemas.microsoft.com/office/drawing/2014/main" id="{B4FC6867-6303-4C01-BC4F-6A738673F6C3}"/>
              </a:ext>
            </a:extLst>
          </p:cNvPr>
          <p:cNvSpPr/>
          <p:nvPr/>
        </p:nvSpPr>
        <p:spPr bwMode="auto">
          <a:xfrm>
            <a:off x="2645695" y="2379524"/>
            <a:ext cx="1394146" cy="1295456"/>
          </a:xfrm>
          <a:prstGeom prst="rect">
            <a:avLst/>
          </a:prstGeom>
          <a:noFill/>
          <a:ln w="31750" cap="flat" cmpd="sng" algn="ctr">
            <a:solidFill>
              <a:srgbClr val="00B0F0"/>
            </a:solidFill>
            <a:prstDash val="dash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84" name="Rectangle 83">
            <a:extLst>
              <a:ext uri="{FF2B5EF4-FFF2-40B4-BE49-F238E27FC236}">
                <a16:creationId xmlns:a16="http://schemas.microsoft.com/office/drawing/2014/main" id="{2D7A90E4-DF5A-4603-B829-BAB47A34A072}"/>
              </a:ext>
            </a:extLst>
          </p:cNvPr>
          <p:cNvSpPr/>
          <p:nvPr/>
        </p:nvSpPr>
        <p:spPr bwMode="auto">
          <a:xfrm>
            <a:off x="4385819" y="2379524"/>
            <a:ext cx="1497807" cy="3496959"/>
          </a:xfrm>
          <a:prstGeom prst="rect">
            <a:avLst/>
          </a:prstGeom>
          <a:noFill/>
          <a:ln w="31750" cap="flat" cmpd="sng" algn="ctr">
            <a:solidFill>
              <a:srgbClr val="00B0F0"/>
            </a:solidFill>
            <a:prstDash val="dash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85" name="Rectangle 84">
            <a:extLst>
              <a:ext uri="{FF2B5EF4-FFF2-40B4-BE49-F238E27FC236}">
                <a16:creationId xmlns:a16="http://schemas.microsoft.com/office/drawing/2014/main" id="{CB2B391B-3E8D-47B3-BC99-73AC1F2DE519}"/>
              </a:ext>
            </a:extLst>
          </p:cNvPr>
          <p:cNvSpPr/>
          <p:nvPr/>
        </p:nvSpPr>
        <p:spPr bwMode="auto">
          <a:xfrm>
            <a:off x="6127456" y="2363244"/>
            <a:ext cx="1904012" cy="3513239"/>
          </a:xfrm>
          <a:prstGeom prst="rect">
            <a:avLst/>
          </a:prstGeom>
          <a:noFill/>
          <a:ln w="31750" cap="flat" cmpd="sng" algn="ctr">
            <a:solidFill>
              <a:srgbClr val="00B0F0"/>
            </a:solidFill>
            <a:prstDash val="dash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86" name="Rectangle 85">
            <a:extLst>
              <a:ext uri="{FF2B5EF4-FFF2-40B4-BE49-F238E27FC236}">
                <a16:creationId xmlns:a16="http://schemas.microsoft.com/office/drawing/2014/main" id="{2D581299-3321-4EAE-86AF-A3AB6847FAA5}"/>
              </a:ext>
            </a:extLst>
          </p:cNvPr>
          <p:cNvSpPr/>
          <p:nvPr/>
        </p:nvSpPr>
        <p:spPr bwMode="auto">
          <a:xfrm>
            <a:off x="8285931" y="2404212"/>
            <a:ext cx="1619820" cy="2941709"/>
          </a:xfrm>
          <a:prstGeom prst="rect">
            <a:avLst/>
          </a:prstGeom>
          <a:noFill/>
          <a:ln w="31750" cap="flat" cmpd="sng" algn="ctr">
            <a:solidFill>
              <a:srgbClr val="00B0F0"/>
            </a:solidFill>
            <a:prstDash val="dash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87" name="Rectangle 86">
            <a:extLst>
              <a:ext uri="{FF2B5EF4-FFF2-40B4-BE49-F238E27FC236}">
                <a16:creationId xmlns:a16="http://schemas.microsoft.com/office/drawing/2014/main" id="{D1625F3F-4B7D-4622-912E-E127E229269F}"/>
              </a:ext>
            </a:extLst>
          </p:cNvPr>
          <p:cNvSpPr/>
          <p:nvPr/>
        </p:nvSpPr>
        <p:spPr bwMode="auto">
          <a:xfrm>
            <a:off x="10229516" y="2402958"/>
            <a:ext cx="1683089" cy="3644639"/>
          </a:xfrm>
          <a:prstGeom prst="rect">
            <a:avLst/>
          </a:prstGeom>
          <a:noFill/>
          <a:ln w="31750" cap="flat" cmpd="sng" algn="ctr">
            <a:solidFill>
              <a:srgbClr val="00B0F0"/>
            </a:solidFill>
            <a:prstDash val="dash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cxnSp>
        <p:nvCxnSpPr>
          <p:cNvPr id="41" name="Straight Arrow Connector 40">
            <a:extLst>
              <a:ext uri="{FF2B5EF4-FFF2-40B4-BE49-F238E27FC236}">
                <a16:creationId xmlns:a16="http://schemas.microsoft.com/office/drawing/2014/main" id="{BA0BE78E-5061-43AA-884A-F607B042095F}"/>
              </a:ext>
            </a:extLst>
          </p:cNvPr>
          <p:cNvCxnSpPr>
            <a:cxnSpLocks/>
          </p:cNvCxnSpPr>
          <p:nvPr/>
        </p:nvCxnSpPr>
        <p:spPr bwMode="auto">
          <a:xfrm flipV="1">
            <a:off x="2328782" y="2998968"/>
            <a:ext cx="316913" cy="9749"/>
          </a:xfrm>
          <a:prstGeom prst="straightConnector1">
            <a:avLst/>
          </a:prstGeom>
          <a:solidFill>
            <a:schemeClr val="accent2"/>
          </a:solidFill>
          <a:ln w="63500" cap="flat" cmpd="sng" algn="ctr">
            <a:solidFill>
              <a:schemeClr val="tx1"/>
            </a:solidFill>
            <a:prstDash val="solid"/>
            <a:round/>
            <a:headEnd type="none" w="med" len="med"/>
            <a:tailEnd type="stealth"/>
          </a:ln>
          <a:effectLst/>
        </p:spPr>
      </p:cxnSp>
      <p:cxnSp>
        <p:nvCxnSpPr>
          <p:cNvPr id="88" name="Straight Arrow Connector 87">
            <a:extLst>
              <a:ext uri="{FF2B5EF4-FFF2-40B4-BE49-F238E27FC236}">
                <a16:creationId xmlns:a16="http://schemas.microsoft.com/office/drawing/2014/main" id="{C519B9ED-5FC5-426F-8916-E831CB70E7DF}"/>
              </a:ext>
            </a:extLst>
          </p:cNvPr>
          <p:cNvCxnSpPr>
            <a:cxnSpLocks/>
          </p:cNvCxnSpPr>
          <p:nvPr/>
        </p:nvCxnSpPr>
        <p:spPr bwMode="auto">
          <a:xfrm flipV="1">
            <a:off x="4092807" y="2984130"/>
            <a:ext cx="316913" cy="9749"/>
          </a:xfrm>
          <a:prstGeom prst="straightConnector1">
            <a:avLst/>
          </a:prstGeom>
          <a:solidFill>
            <a:schemeClr val="accent2"/>
          </a:solidFill>
          <a:ln w="63500" cap="flat" cmpd="sng" algn="ctr">
            <a:solidFill>
              <a:schemeClr val="tx1"/>
            </a:solidFill>
            <a:prstDash val="solid"/>
            <a:round/>
            <a:headEnd type="none" w="med" len="med"/>
            <a:tailEnd type="stealth"/>
          </a:ln>
          <a:effectLst/>
        </p:spPr>
      </p:cxnSp>
      <p:cxnSp>
        <p:nvCxnSpPr>
          <p:cNvPr id="89" name="Straight Arrow Connector 88">
            <a:extLst>
              <a:ext uri="{FF2B5EF4-FFF2-40B4-BE49-F238E27FC236}">
                <a16:creationId xmlns:a16="http://schemas.microsoft.com/office/drawing/2014/main" id="{78DCA54D-0994-400B-ACC3-047F4A084150}"/>
              </a:ext>
            </a:extLst>
          </p:cNvPr>
          <p:cNvCxnSpPr>
            <a:cxnSpLocks/>
          </p:cNvCxnSpPr>
          <p:nvPr/>
        </p:nvCxnSpPr>
        <p:spPr bwMode="auto">
          <a:xfrm flipV="1">
            <a:off x="5937543" y="3015022"/>
            <a:ext cx="316913" cy="9749"/>
          </a:xfrm>
          <a:prstGeom prst="straightConnector1">
            <a:avLst/>
          </a:prstGeom>
          <a:solidFill>
            <a:schemeClr val="accent2"/>
          </a:solidFill>
          <a:ln w="63500" cap="flat" cmpd="sng" algn="ctr">
            <a:solidFill>
              <a:schemeClr val="tx1"/>
            </a:solidFill>
            <a:prstDash val="solid"/>
            <a:round/>
            <a:headEnd type="none" w="med" len="med"/>
            <a:tailEnd type="stealth"/>
          </a:ln>
          <a:effectLst/>
        </p:spPr>
      </p:cxnSp>
      <p:cxnSp>
        <p:nvCxnSpPr>
          <p:cNvPr id="92" name="Straight Arrow Connector 91">
            <a:extLst>
              <a:ext uri="{FF2B5EF4-FFF2-40B4-BE49-F238E27FC236}">
                <a16:creationId xmlns:a16="http://schemas.microsoft.com/office/drawing/2014/main" id="{D459FD71-24B2-460E-912D-917859EDC53C}"/>
              </a:ext>
            </a:extLst>
          </p:cNvPr>
          <p:cNvCxnSpPr>
            <a:cxnSpLocks/>
          </p:cNvCxnSpPr>
          <p:nvPr/>
        </p:nvCxnSpPr>
        <p:spPr bwMode="auto">
          <a:xfrm flipV="1">
            <a:off x="7999905" y="3059922"/>
            <a:ext cx="316913" cy="9749"/>
          </a:xfrm>
          <a:prstGeom prst="straightConnector1">
            <a:avLst/>
          </a:prstGeom>
          <a:solidFill>
            <a:schemeClr val="accent2"/>
          </a:solidFill>
          <a:ln w="63500" cap="flat" cmpd="sng" algn="ctr">
            <a:solidFill>
              <a:schemeClr val="tx1"/>
            </a:solidFill>
            <a:prstDash val="solid"/>
            <a:round/>
            <a:headEnd type="none" w="med" len="med"/>
            <a:tailEnd type="stealth"/>
          </a:ln>
          <a:effectLst/>
        </p:spPr>
      </p:cxnSp>
      <p:cxnSp>
        <p:nvCxnSpPr>
          <p:cNvPr id="93" name="Straight Arrow Connector 92">
            <a:extLst>
              <a:ext uri="{FF2B5EF4-FFF2-40B4-BE49-F238E27FC236}">
                <a16:creationId xmlns:a16="http://schemas.microsoft.com/office/drawing/2014/main" id="{377508A1-49E8-42BE-8BB7-2DF6CA58BF3E}"/>
              </a:ext>
            </a:extLst>
          </p:cNvPr>
          <p:cNvCxnSpPr>
            <a:cxnSpLocks/>
          </p:cNvCxnSpPr>
          <p:nvPr/>
        </p:nvCxnSpPr>
        <p:spPr bwMode="auto">
          <a:xfrm>
            <a:off x="9910551" y="3029989"/>
            <a:ext cx="323237" cy="0"/>
          </a:xfrm>
          <a:prstGeom prst="straightConnector1">
            <a:avLst/>
          </a:prstGeom>
          <a:solidFill>
            <a:schemeClr val="accent2"/>
          </a:solidFill>
          <a:ln w="63500" cap="flat" cmpd="sng" algn="ctr">
            <a:solidFill>
              <a:schemeClr val="tx1"/>
            </a:solidFill>
            <a:prstDash val="solid"/>
            <a:round/>
            <a:headEnd type="none" w="med" len="med"/>
            <a:tailEnd type="stealth"/>
          </a:ln>
          <a:effectLst/>
        </p:spPr>
      </p:cxnSp>
      <p:sp>
        <p:nvSpPr>
          <p:cNvPr id="94" name="Content Placeholder 2">
            <a:extLst>
              <a:ext uri="{FF2B5EF4-FFF2-40B4-BE49-F238E27FC236}">
                <a16:creationId xmlns:a16="http://schemas.microsoft.com/office/drawing/2014/main" id="{99C82F4D-D32F-4933-AE38-0085A165751C}"/>
              </a:ext>
            </a:extLst>
          </p:cNvPr>
          <p:cNvSpPr txBox="1">
            <a:spLocks/>
          </p:cNvSpPr>
          <p:nvPr/>
        </p:nvSpPr>
        <p:spPr bwMode="auto">
          <a:xfrm>
            <a:off x="1225256" y="6336695"/>
            <a:ext cx="8833144" cy="433007"/>
          </a:xfrm>
          <a:prstGeom prst="rect">
            <a:avLst/>
          </a:prstGeom>
          <a:noFill/>
          <a:ln w="31750">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pitchFamily="2" charset="2"/>
              <a:buChar char="p"/>
              <a:defRPr sz="2800">
                <a:solidFill>
                  <a:schemeClr val="tx1"/>
                </a:solidFill>
                <a:latin typeface="+mn-lt"/>
                <a:ea typeface="ＭＳ Ｐゴシック" pitchFamily="-106" charset="-128"/>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ea typeface="ＭＳ Ｐゴシック" pitchFamily="-106" charset="-128"/>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mn-lt"/>
                <a:ea typeface="ＭＳ Ｐゴシック" pitchFamily="-106" charset="-128"/>
              </a:defRPr>
            </a:lvl3pPr>
            <a:lvl4pPr marL="1600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ＭＳ Ｐゴシック" pitchFamily="-106"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ＭＳ Ｐゴシック" pitchFamily="-106" charset="-128"/>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buNone/>
            </a:pPr>
            <a:r>
              <a:rPr lang="en-CA" sz="1800" kern="0" dirty="0"/>
              <a:t>Water-demand coefficients for </a:t>
            </a:r>
            <a:r>
              <a:rPr lang="en-CA" sz="1800" b="1" kern="0" dirty="0"/>
              <a:t>36</a:t>
            </a:r>
            <a:r>
              <a:rPr lang="en-CA" sz="1800" kern="0" dirty="0"/>
              <a:t> different electricity generation pathways </a:t>
            </a:r>
          </a:p>
        </p:txBody>
      </p:sp>
      <p:cxnSp>
        <p:nvCxnSpPr>
          <p:cNvPr id="106" name="Straight Arrow Connector 105">
            <a:extLst>
              <a:ext uri="{FF2B5EF4-FFF2-40B4-BE49-F238E27FC236}">
                <a16:creationId xmlns:a16="http://schemas.microsoft.com/office/drawing/2014/main" id="{22A742DF-3BAF-4AC5-9B02-9C9671B49705}"/>
              </a:ext>
            </a:extLst>
          </p:cNvPr>
          <p:cNvCxnSpPr>
            <a:cxnSpLocks/>
            <a:stCxn id="62" idx="2"/>
            <a:endCxn id="63" idx="0"/>
          </p:cNvCxnSpPr>
          <p:nvPr/>
        </p:nvCxnSpPr>
        <p:spPr bwMode="auto">
          <a:xfrm>
            <a:off x="3314700" y="2818910"/>
            <a:ext cx="0" cy="353205"/>
          </a:xfrm>
          <a:prstGeom prst="straightConnector1">
            <a:avLst/>
          </a:prstGeom>
          <a:solidFill>
            <a:schemeClr val="accent2"/>
          </a:solidFill>
          <a:ln w="34925" cap="flat" cmpd="sng" algn="ctr">
            <a:solidFill>
              <a:schemeClr val="tx1"/>
            </a:solidFill>
            <a:prstDash val="solid"/>
            <a:round/>
            <a:headEnd type="none" w="med" len="med"/>
            <a:tailEnd type="triangle"/>
          </a:ln>
          <a:effectLst/>
        </p:spPr>
      </p:cxnSp>
      <p:sp>
        <p:nvSpPr>
          <p:cNvPr id="42" name="Rectangle 41">
            <a:extLst>
              <a:ext uri="{FF2B5EF4-FFF2-40B4-BE49-F238E27FC236}">
                <a16:creationId xmlns:a16="http://schemas.microsoft.com/office/drawing/2014/main" id="{9F0C882B-760A-4F1A-A12D-92B364174AD0}"/>
              </a:ext>
            </a:extLst>
          </p:cNvPr>
          <p:cNvSpPr/>
          <p:nvPr/>
        </p:nvSpPr>
        <p:spPr>
          <a:xfrm>
            <a:off x="5532783" y="6062359"/>
            <a:ext cx="6639168" cy="276999"/>
          </a:xfrm>
          <a:prstGeom prst="rect">
            <a:avLst/>
          </a:prstGeom>
        </p:spPr>
        <p:txBody>
          <a:bodyPr wrap="square">
            <a:spAutoFit/>
          </a:bodyPr>
          <a:lstStyle/>
          <a:p>
            <a:pPr algn="just">
              <a:spcBef>
                <a:spcPts val="0"/>
              </a:spcBef>
              <a:spcAft>
                <a:spcPts val="300"/>
              </a:spcAft>
            </a:pPr>
            <a:r>
              <a:rPr lang="en-CA" sz="1200" i="1" dirty="0"/>
              <a:t>Ali and Kumar (2015), </a:t>
            </a:r>
            <a:r>
              <a:rPr lang="en-CA" sz="1200" dirty="0"/>
              <a:t>Energy Conversion and Management, vol. 90, pp. 247-260</a:t>
            </a:r>
            <a:endParaRPr lang="en-CA" sz="1200" i="1" dirty="0"/>
          </a:p>
        </p:txBody>
      </p:sp>
    </p:spTree>
    <p:extLst>
      <p:ext uri="{BB962C8B-B14F-4D97-AF65-F5344CB8AC3E}">
        <p14:creationId xmlns:p14="http://schemas.microsoft.com/office/powerpoint/2010/main" val="3222277642"/>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11201400" cy="1139825"/>
          </a:xfrm>
        </p:spPr>
        <p:txBody>
          <a:bodyPr/>
          <a:lstStyle/>
          <a:p>
            <a:r>
              <a:rPr lang="en-US" altLang="en-US" b="1" dirty="0">
                <a:solidFill>
                  <a:srgbClr val="91913E"/>
                </a:solidFill>
                <a:latin typeface="Cambria" pitchFamily="18" charset="0"/>
              </a:rPr>
              <a:t>GENERALIZED MODELLING APPROACH</a:t>
            </a:r>
            <a:endParaRPr lang="en-CA" dirty="0"/>
          </a:p>
        </p:txBody>
      </p:sp>
      <p:sp>
        <p:nvSpPr>
          <p:cNvPr id="4" name="Slide Number Placeholder 3"/>
          <p:cNvSpPr>
            <a:spLocks noGrp="1"/>
          </p:cNvSpPr>
          <p:nvPr>
            <p:ph type="sldNum" sz="quarter" idx="11"/>
          </p:nvPr>
        </p:nvSpPr>
        <p:spPr>
          <a:xfrm>
            <a:off x="11303000" y="6569075"/>
            <a:ext cx="812800" cy="365125"/>
          </a:xfrm>
        </p:spPr>
        <p:txBody>
          <a:bodyPr/>
          <a:lstStyle/>
          <a:p>
            <a:fld id="{C5D83362-4C70-406D-8155-49D75310F06D}" type="slidenum">
              <a:rPr lang="en-US" smtClean="0"/>
              <a:t>15</a:t>
            </a:fld>
            <a:endParaRPr lang="en-US" dirty="0"/>
          </a:p>
        </p:txBody>
      </p:sp>
      <p:graphicFrame>
        <p:nvGraphicFramePr>
          <p:cNvPr id="40" name="Diagram 39">
            <a:extLst>
              <a:ext uri="{FF2B5EF4-FFF2-40B4-BE49-F238E27FC236}">
                <a16:creationId xmlns:a16="http://schemas.microsoft.com/office/drawing/2014/main" id="{F96693E6-741E-4AD3-BC5F-1C1B7D00D1FF}"/>
              </a:ext>
            </a:extLst>
          </p:cNvPr>
          <p:cNvGraphicFramePr/>
          <p:nvPr/>
        </p:nvGraphicFramePr>
        <p:xfrm>
          <a:off x="457200" y="1502736"/>
          <a:ext cx="11582400" cy="1011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 name="Rectangle 40">
            <a:extLst>
              <a:ext uri="{FF2B5EF4-FFF2-40B4-BE49-F238E27FC236}">
                <a16:creationId xmlns:a16="http://schemas.microsoft.com/office/drawing/2014/main" id="{43FB2E35-46FF-4BD7-876A-7133C24685A0}"/>
              </a:ext>
            </a:extLst>
          </p:cNvPr>
          <p:cNvSpPr/>
          <p:nvPr/>
        </p:nvSpPr>
        <p:spPr>
          <a:xfrm>
            <a:off x="609600" y="2806014"/>
            <a:ext cx="2520000" cy="854042"/>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200" b="1" i="0" dirty="0"/>
              <a:t>Technology characterization</a:t>
            </a:r>
          </a:p>
          <a:p>
            <a:pPr algn="ctr"/>
            <a:r>
              <a:rPr lang="en-CA" sz="1200" dirty="0"/>
              <a:t>e.g. Renewable-based power generation</a:t>
            </a:r>
            <a:endParaRPr lang="en-CA" sz="1200" i="0" dirty="0"/>
          </a:p>
        </p:txBody>
      </p:sp>
      <p:cxnSp>
        <p:nvCxnSpPr>
          <p:cNvPr id="42" name="Straight Arrow Connector 41">
            <a:extLst>
              <a:ext uri="{FF2B5EF4-FFF2-40B4-BE49-F238E27FC236}">
                <a16:creationId xmlns:a16="http://schemas.microsoft.com/office/drawing/2014/main" id="{311A2318-1BBC-4E22-98DF-81302F624580}"/>
              </a:ext>
            </a:extLst>
          </p:cNvPr>
          <p:cNvCxnSpPr>
            <a:cxnSpLocks/>
            <a:stCxn id="41" idx="2"/>
            <a:endCxn id="43" idx="0"/>
          </p:cNvCxnSpPr>
          <p:nvPr/>
        </p:nvCxnSpPr>
        <p:spPr>
          <a:xfrm>
            <a:off x="1869600" y="3660056"/>
            <a:ext cx="0" cy="235509"/>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CC0DA49C-F85E-4D38-B408-A3AE262F3FA3}"/>
              </a:ext>
            </a:extLst>
          </p:cNvPr>
          <p:cNvSpPr/>
          <p:nvPr/>
        </p:nvSpPr>
        <p:spPr>
          <a:xfrm>
            <a:off x="609600" y="3895565"/>
            <a:ext cx="2520000" cy="723032"/>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200" b="1" i="0" dirty="0"/>
              <a:t>Specification of unit operations for each alternative pathways </a:t>
            </a:r>
          </a:p>
        </p:txBody>
      </p:sp>
      <p:sp>
        <p:nvSpPr>
          <p:cNvPr id="44" name="Rectangle 43">
            <a:extLst>
              <a:ext uri="{FF2B5EF4-FFF2-40B4-BE49-F238E27FC236}">
                <a16:creationId xmlns:a16="http://schemas.microsoft.com/office/drawing/2014/main" id="{C53EB4FC-8822-4C87-9F9F-0C15B0F74E4E}"/>
              </a:ext>
            </a:extLst>
          </p:cNvPr>
          <p:cNvSpPr/>
          <p:nvPr/>
        </p:nvSpPr>
        <p:spPr>
          <a:xfrm>
            <a:off x="609600" y="4942584"/>
            <a:ext cx="2520000" cy="723031"/>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200" b="1" i="0" dirty="0"/>
              <a:t>Characterization process </a:t>
            </a:r>
            <a:r>
              <a:rPr lang="en-CA" sz="1200" b="1" dirty="0"/>
              <a:t>e</a:t>
            </a:r>
            <a:r>
              <a:rPr lang="en-CA" sz="1200" b="1" i="0" dirty="0"/>
              <a:t>quipment for unit </a:t>
            </a:r>
            <a:r>
              <a:rPr lang="en-CA" sz="1200" b="1" dirty="0"/>
              <a:t>o</a:t>
            </a:r>
            <a:r>
              <a:rPr lang="en-CA" sz="1200" b="1" i="0" dirty="0"/>
              <a:t>perations</a:t>
            </a:r>
          </a:p>
        </p:txBody>
      </p:sp>
      <p:sp>
        <p:nvSpPr>
          <p:cNvPr id="45" name="Rectangle 44">
            <a:extLst>
              <a:ext uri="{FF2B5EF4-FFF2-40B4-BE49-F238E27FC236}">
                <a16:creationId xmlns:a16="http://schemas.microsoft.com/office/drawing/2014/main" id="{2482B7C0-984D-4770-AE32-A079ECAAAD48}"/>
              </a:ext>
            </a:extLst>
          </p:cNvPr>
          <p:cNvSpPr/>
          <p:nvPr/>
        </p:nvSpPr>
        <p:spPr>
          <a:xfrm>
            <a:off x="609600" y="5906369"/>
            <a:ext cx="2520000" cy="723031"/>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200" b="1" i="0" dirty="0"/>
              <a:t>Determination of energy/resource </a:t>
            </a:r>
            <a:r>
              <a:rPr lang="en-CA" sz="1200" b="1" dirty="0"/>
              <a:t>i</a:t>
            </a:r>
            <a:r>
              <a:rPr lang="en-CA" sz="1200" b="1" i="0" dirty="0"/>
              <a:t>nputs for each process </a:t>
            </a:r>
            <a:r>
              <a:rPr lang="en-CA" sz="1200" b="1" dirty="0"/>
              <a:t>e</a:t>
            </a:r>
            <a:r>
              <a:rPr lang="en-CA" sz="1200" b="1" i="0" dirty="0"/>
              <a:t>quipment</a:t>
            </a:r>
          </a:p>
        </p:txBody>
      </p:sp>
      <p:cxnSp>
        <p:nvCxnSpPr>
          <p:cNvPr id="46" name="Straight Arrow Connector 45">
            <a:extLst>
              <a:ext uri="{FF2B5EF4-FFF2-40B4-BE49-F238E27FC236}">
                <a16:creationId xmlns:a16="http://schemas.microsoft.com/office/drawing/2014/main" id="{F5EDEDA5-9459-472E-ACF9-A32821EEBDC5}"/>
              </a:ext>
            </a:extLst>
          </p:cNvPr>
          <p:cNvCxnSpPr>
            <a:cxnSpLocks/>
            <a:stCxn id="43" idx="2"/>
            <a:endCxn id="44" idx="0"/>
          </p:cNvCxnSpPr>
          <p:nvPr/>
        </p:nvCxnSpPr>
        <p:spPr>
          <a:xfrm>
            <a:off x="1869600" y="4618597"/>
            <a:ext cx="0" cy="323987"/>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9BDBEC7-3FBD-45C4-AD56-5B9CD813DD35}"/>
              </a:ext>
            </a:extLst>
          </p:cNvPr>
          <p:cNvCxnSpPr>
            <a:cxnSpLocks/>
            <a:stCxn id="44" idx="2"/>
            <a:endCxn id="45" idx="0"/>
          </p:cNvCxnSpPr>
          <p:nvPr/>
        </p:nvCxnSpPr>
        <p:spPr>
          <a:xfrm>
            <a:off x="1869600" y="5665615"/>
            <a:ext cx="0" cy="240754"/>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7FE206DA-ABAF-4FB4-A0A0-FA7C8A152218}"/>
              </a:ext>
            </a:extLst>
          </p:cNvPr>
          <p:cNvSpPr/>
          <p:nvPr/>
        </p:nvSpPr>
        <p:spPr>
          <a:xfrm>
            <a:off x="3505200" y="2806014"/>
            <a:ext cx="2520000" cy="1708084"/>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t>Environmental Modelling</a:t>
            </a:r>
          </a:p>
          <a:p>
            <a:pPr algn="ctr"/>
            <a:r>
              <a:rPr lang="en-CA" sz="1400" dirty="0"/>
              <a:t>(Life Cycle Assessment) </a:t>
            </a:r>
          </a:p>
          <a:p>
            <a:pPr algn="ctr"/>
            <a:endParaRPr lang="en-CA" sz="1200" b="1" i="1" dirty="0"/>
          </a:p>
          <a:p>
            <a:pPr algn="ctr"/>
            <a:r>
              <a:rPr lang="en-CA" sz="1200" b="1" i="1" dirty="0"/>
              <a:t>g CO</a:t>
            </a:r>
            <a:r>
              <a:rPr lang="en-CA" sz="1200" b="1" i="1" baseline="-25000" dirty="0"/>
              <a:t>2</a:t>
            </a:r>
            <a:r>
              <a:rPr lang="en-CA" sz="1200" b="1" i="1" dirty="0"/>
              <a:t> eq per unit output</a:t>
            </a:r>
          </a:p>
          <a:p>
            <a:pPr algn="ctr"/>
            <a:r>
              <a:rPr lang="en-CA" sz="1200" b="1" i="1" dirty="0"/>
              <a:t>m</a:t>
            </a:r>
            <a:r>
              <a:rPr lang="en-CA" sz="1200" b="1" i="1" baseline="30000" dirty="0"/>
              <a:t>3</a:t>
            </a:r>
            <a:r>
              <a:rPr lang="en-CA" sz="1200" b="1" i="1" dirty="0"/>
              <a:t> water per unit output </a:t>
            </a:r>
          </a:p>
        </p:txBody>
      </p:sp>
      <p:sp>
        <p:nvSpPr>
          <p:cNvPr id="49" name="Rectangle 48">
            <a:extLst>
              <a:ext uri="{FF2B5EF4-FFF2-40B4-BE49-F238E27FC236}">
                <a16:creationId xmlns:a16="http://schemas.microsoft.com/office/drawing/2014/main" id="{4500EF71-0A23-426C-A085-4E4F59D5AE75}"/>
              </a:ext>
            </a:extLst>
          </p:cNvPr>
          <p:cNvSpPr/>
          <p:nvPr/>
        </p:nvSpPr>
        <p:spPr>
          <a:xfrm>
            <a:off x="3505200" y="4867596"/>
            <a:ext cx="2520000" cy="1709928"/>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t>Economic Modelling</a:t>
            </a:r>
          </a:p>
          <a:p>
            <a:pPr algn="ctr"/>
            <a:r>
              <a:rPr lang="en-CA" sz="1400" dirty="0"/>
              <a:t>(Techno-Economic Assessment)</a:t>
            </a:r>
          </a:p>
          <a:p>
            <a:pPr algn="ctr"/>
            <a:endParaRPr lang="en-CA" sz="1400" dirty="0"/>
          </a:p>
          <a:p>
            <a:pPr algn="ctr"/>
            <a:r>
              <a:rPr lang="en-CA" sz="1200" dirty="0"/>
              <a:t>Cost metrics</a:t>
            </a:r>
            <a:endParaRPr lang="en-CA" sz="1200" b="1" dirty="0"/>
          </a:p>
          <a:p>
            <a:pPr algn="ctr"/>
            <a:r>
              <a:rPr lang="en-CA" sz="1200" b="1" i="1" dirty="0"/>
              <a:t>$ per unit output</a:t>
            </a:r>
          </a:p>
        </p:txBody>
      </p:sp>
      <p:cxnSp>
        <p:nvCxnSpPr>
          <p:cNvPr id="51" name="Connector: Elbow 50">
            <a:extLst>
              <a:ext uri="{FF2B5EF4-FFF2-40B4-BE49-F238E27FC236}">
                <a16:creationId xmlns:a16="http://schemas.microsoft.com/office/drawing/2014/main" id="{C8023537-E31B-4E98-8708-0664342DE599}"/>
              </a:ext>
            </a:extLst>
          </p:cNvPr>
          <p:cNvCxnSpPr>
            <a:cxnSpLocks/>
            <a:stCxn id="41" idx="3"/>
            <a:endCxn id="48" idx="1"/>
          </p:cNvCxnSpPr>
          <p:nvPr/>
        </p:nvCxnSpPr>
        <p:spPr bwMode="auto">
          <a:xfrm>
            <a:off x="3129600" y="3233035"/>
            <a:ext cx="375600" cy="427021"/>
          </a:xfrm>
          <a:prstGeom prst="bentConnector3">
            <a:avLst/>
          </a:prstGeom>
          <a:solidFill>
            <a:schemeClr val="accent2"/>
          </a:solidFill>
          <a:ln w="28575" cap="flat" cmpd="sng" algn="ctr">
            <a:solidFill>
              <a:schemeClr val="tx1"/>
            </a:solidFill>
            <a:prstDash val="solid"/>
            <a:round/>
            <a:headEnd type="none" w="med" len="med"/>
            <a:tailEnd type="stealth"/>
          </a:ln>
          <a:effectLst/>
        </p:spPr>
      </p:cxnSp>
      <p:cxnSp>
        <p:nvCxnSpPr>
          <p:cNvPr id="52" name="Connector: Elbow 51">
            <a:extLst>
              <a:ext uri="{FF2B5EF4-FFF2-40B4-BE49-F238E27FC236}">
                <a16:creationId xmlns:a16="http://schemas.microsoft.com/office/drawing/2014/main" id="{48A5E189-1EF6-4E26-B9A8-D57C888D7DEF}"/>
              </a:ext>
            </a:extLst>
          </p:cNvPr>
          <p:cNvCxnSpPr>
            <a:cxnSpLocks/>
            <a:stCxn id="43" idx="3"/>
            <a:endCxn id="48" idx="1"/>
          </p:cNvCxnSpPr>
          <p:nvPr/>
        </p:nvCxnSpPr>
        <p:spPr bwMode="auto">
          <a:xfrm flipV="1">
            <a:off x="3129600" y="3660056"/>
            <a:ext cx="375600" cy="597025"/>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53" name="Connector: Elbow 52">
            <a:extLst>
              <a:ext uri="{FF2B5EF4-FFF2-40B4-BE49-F238E27FC236}">
                <a16:creationId xmlns:a16="http://schemas.microsoft.com/office/drawing/2014/main" id="{A7D88C6A-C8DD-4FAC-A6D0-304AEDE9643D}"/>
              </a:ext>
            </a:extLst>
          </p:cNvPr>
          <p:cNvCxnSpPr>
            <a:cxnSpLocks/>
            <a:stCxn id="44" idx="3"/>
            <a:endCxn id="48" idx="1"/>
          </p:cNvCxnSpPr>
          <p:nvPr/>
        </p:nvCxnSpPr>
        <p:spPr bwMode="auto">
          <a:xfrm flipV="1">
            <a:off x="3129600" y="3660056"/>
            <a:ext cx="375600" cy="1644044"/>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54" name="Connector: Elbow 53">
            <a:extLst>
              <a:ext uri="{FF2B5EF4-FFF2-40B4-BE49-F238E27FC236}">
                <a16:creationId xmlns:a16="http://schemas.microsoft.com/office/drawing/2014/main" id="{6A0A5691-49CF-4B3A-9345-0E93AD0D042C}"/>
              </a:ext>
            </a:extLst>
          </p:cNvPr>
          <p:cNvCxnSpPr>
            <a:cxnSpLocks/>
            <a:stCxn id="45" idx="3"/>
            <a:endCxn id="48" idx="1"/>
          </p:cNvCxnSpPr>
          <p:nvPr/>
        </p:nvCxnSpPr>
        <p:spPr bwMode="auto">
          <a:xfrm flipV="1">
            <a:off x="3129600" y="3660056"/>
            <a:ext cx="375600" cy="2607829"/>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sp>
        <p:nvSpPr>
          <p:cNvPr id="57" name="Rectangle 56">
            <a:extLst>
              <a:ext uri="{FF2B5EF4-FFF2-40B4-BE49-F238E27FC236}">
                <a16:creationId xmlns:a16="http://schemas.microsoft.com/office/drawing/2014/main" id="{0415526D-490B-443E-AFE7-E3DF7225095F}"/>
              </a:ext>
            </a:extLst>
          </p:cNvPr>
          <p:cNvSpPr/>
          <p:nvPr/>
        </p:nvSpPr>
        <p:spPr>
          <a:xfrm>
            <a:off x="6324600" y="2806014"/>
            <a:ext cx="2667000" cy="1709928"/>
          </a:xfrm>
          <a:prstGeom prst="rect">
            <a:avLst/>
          </a:prstGeom>
          <a:solidFill>
            <a:srgbClr val="0070C0"/>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solidFill>
                  <a:schemeClr val="bg1"/>
                </a:solidFill>
              </a:rPr>
              <a:t>Water modelling</a:t>
            </a:r>
          </a:p>
          <a:p>
            <a:pPr algn="ctr"/>
            <a:r>
              <a:rPr lang="en-CA" sz="1400" dirty="0">
                <a:solidFill>
                  <a:schemeClr val="bg1"/>
                </a:solidFill>
              </a:rPr>
              <a:t>(WEAP - Water Evaluation And Planning) </a:t>
            </a:r>
          </a:p>
          <a:p>
            <a:pPr algn="ctr"/>
            <a:endParaRPr lang="en-CA" sz="1400" b="1" dirty="0">
              <a:solidFill>
                <a:schemeClr val="bg1"/>
              </a:solidFill>
            </a:endParaRPr>
          </a:p>
          <a:p>
            <a:pPr algn="ctr"/>
            <a:r>
              <a:rPr lang="en-CA" sz="1400" b="1" dirty="0">
                <a:solidFill>
                  <a:schemeClr val="bg1"/>
                </a:solidFill>
              </a:rPr>
              <a:t>Canada-wide </a:t>
            </a:r>
          </a:p>
          <a:p>
            <a:pPr algn="ctr"/>
            <a:r>
              <a:rPr lang="en-CA" sz="1400" b="1" dirty="0">
                <a:solidFill>
                  <a:schemeClr val="bg1"/>
                </a:solidFill>
              </a:rPr>
              <a:t>Water demand</a:t>
            </a:r>
          </a:p>
          <a:p>
            <a:pPr algn="ctr"/>
            <a:r>
              <a:rPr lang="en-CA" sz="1400" b="1" dirty="0">
                <a:solidFill>
                  <a:schemeClr val="bg1"/>
                </a:solidFill>
              </a:rPr>
              <a:t>Water supply</a:t>
            </a:r>
          </a:p>
        </p:txBody>
      </p:sp>
      <p:sp>
        <p:nvSpPr>
          <p:cNvPr id="58" name="Rectangle 57">
            <a:extLst>
              <a:ext uri="{FF2B5EF4-FFF2-40B4-BE49-F238E27FC236}">
                <a16:creationId xmlns:a16="http://schemas.microsoft.com/office/drawing/2014/main" id="{E78ABD3C-DEA3-4344-AA76-F38AD87FCF0D}"/>
              </a:ext>
            </a:extLst>
          </p:cNvPr>
          <p:cNvSpPr/>
          <p:nvPr/>
        </p:nvSpPr>
        <p:spPr>
          <a:xfrm>
            <a:off x="6324600" y="4865654"/>
            <a:ext cx="2667000" cy="1709928"/>
          </a:xfrm>
          <a:prstGeom prst="rect">
            <a:avLst/>
          </a:prstGeom>
          <a:solidFill>
            <a:srgbClr val="0070C0"/>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solidFill>
                  <a:schemeClr val="bg1"/>
                </a:solidFill>
              </a:rPr>
              <a:t>Energy modelling </a:t>
            </a:r>
          </a:p>
          <a:p>
            <a:pPr algn="ctr"/>
            <a:r>
              <a:rPr lang="en-CA" sz="1400" dirty="0">
                <a:solidFill>
                  <a:schemeClr val="bg1"/>
                </a:solidFill>
              </a:rPr>
              <a:t>(LEAP -  Long-range Energy Alternatives Planning)</a:t>
            </a:r>
          </a:p>
          <a:p>
            <a:pPr algn="ctr"/>
            <a:endParaRPr lang="en-CA" sz="600" dirty="0">
              <a:solidFill>
                <a:schemeClr val="bg1"/>
              </a:solidFill>
            </a:endParaRPr>
          </a:p>
          <a:p>
            <a:pPr algn="ctr"/>
            <a:r>
              <a:rPr lang="en-CA" sz="1400" b="1" dirty="0">
                <a:solidFill>
                  <a:schemeClr val="bg1"/>
                </a:solidFill>
              </a:rPr>
              <a:t>Canada-wide </a:t>
            </a:r>
          </a:p>
          <a:p>
            <a:pPr algn="ctr"/>
            <a:r>
              <a:rPr lang="en-CA" sz="1400" b="1" dirty="0">
                <a:solidFill>
                  <a:schemeClr val="bg1"/>
                </a:solidFill>
              </a:rPr>
              <a:t>Energy demand</a:t>
            </a:r>
          </a:p>
          <a:p>
            <a:pPr algn="ctr"/>
            <a:r>
              <a:rPr lang="en-CA" sz="1400" b="1" dirty="0">
                <a:solidFill>
                  <a:schemeClr val="bg1"/>
                </a:solidFill>
              </a:rPr>
              <a:t>Energy supply</a:t>
            </a:r>
          </a:p>
        </p:txBody>
      </p:sp>
      <p:cxnSp>
        <p:nvCxnSpPr>
          <p:cNvPr id="59" name="Connector: Elbow 58">
            <a:extLst>
              <a:ext uri="{FF2B5EF4-FFF2-40B4-BE49-F238E27FC236}">
                <a16:creationId xmlns:a16="http://schemas.microsoft.com/office/drawing/2014/main" id="{20407F4F-339D-4AB8-A5C1-D2102225A1E8}"/>
              </a:ext>
            </a:extLst>
          </p:cNvPr>
          <p:cNvCxnSpPr>
            <a:cxnSpLocks/>
            <a:stCxn id="49" idx="3"/>
            <a:endCxn id="57" idx="1"/>
          </p:cNvCxnSpPr>
          <p:nvPr/>
        </p:nvCxnSpPr>
        <p:spPr bwMode="auto">
          <a:xfrm flipV="1">
            <a:off x="6025200" y="3660978"/>
            <a:ext cx="299400" cy="2061582"/>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60" name="Connector: Elbow 59">
            <a:extLst>
              <a:ext uri="{FF2B5EF4-FFF2-40B4-BE49-F238E27FC236}">
                <a16:creationId xmlns:a16="http://schemas.microsoft.com/office/drawing/2014/main" id="{BFF27654-CBF7-4A0A-909E-68FEA32E172C}"/>
              </a:ext>
            </a:extLst>
          </p:cNvPr>
          <p:cNvCxnSpPr>
            <a:cxnSpLocks/>
            <a:stCxn id="49" idx="3"/>
            <a:endCxn id="58" idx="1"/>
          </p:cNvCxnSpPr>
          <p:nvPr/>
        </p:nvCxnSpPr>
        <p:spPr bwMode="auto">
          <a:xfrm flipV="1">
            <a:off x="6025200" y="5720618"/>
            <a:ext cx="299400" cy="1942"/>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75" name="Connector: Elbow 74">
            <a:extLst>
              <a:ext uri="{FF2B5EF4-FFF2-40B4-BE49-F238E27FC236}">
                <a16:creationId xmlns:a16="http://schemas.microsoft.com/office/drawing/2014/main" id="{130515D2-FA23-4D23-9B52-1F9B8683375C}"/>
              </a:ext>
            </a:extLst>
          </p:cNvPr>
          <p:cNvCxnSpPr>
            <a:cxnSpLocks/>
            <a:stCxn id="45" idx="3"/>
            <a:endCxn id="49" idx="1"/>
          </p:cNvCxnSpPr>
          <p:nvPr/>
        </p:nvCxnSpPr>
        <p:spPr bwMode="auto">
          <a:xfrm flipV="1">
            <a:off x="3129600" y="5722560"/>
            <a:ext cx="375600" cy="545325"/>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78" name="Connector: Elbow 77">
            <a:extLst>
              <a:ext uri="{FF2B5EF4-FFF2-40B4-BE49-F238E27FC236}">
                <a16:creationId xmlns:a16="http://schemas.microsoft.com/office/drawing/2014/main" id="{F8DE7B67-362C-42EC-B06F-7C02D20FDC4F}"/>
              </a:ext>
            </a:extLst>
          </p:cNvPr>
          <p:cNvCxnSpPr>
            <a:cxnSpLocks/>
            <a:stCxn id="44" idx="3"/>
            <a:endCxn id="49" idx="1"/>
          </p:cNvCxnSpPr>
          <p:nvPr/>
        </p:nvCxnSpPr>
        <p:spPr bwMode="auto">
          <a:xfrm>
            <a:off x="3129600" y="5304100"/>
            <a:ext cx="375600" cy="418460"/>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81" name="Connector: Elbow 80">
            <a:extLst>
              <a:ext uri="{FF2B5EF4-FFF2-40B4-BE49-F238E27FC236}">
                <a16:creationId xmlns:a16="http://schemas.microsoft.com/office/drawing/2014/main" id="{541FF2C4-415E-41E5-8B72-C9063D163C4A}"/>
              </a:ext>
            </a:extLst>
          </p:cNvPr>
          <p:cNvCxnSpPr>
            <a:cxnSpLocks/>
            <a:stCxn id="43" idx="3"/>
            <a:endCxn id="49" idx="1"/>
          </p:cNvCxnSpPr>
          <p:nvPr/>
        </p:nvCxnSpPr>
        <p:spPr bwMode="auto">
          <a:xfrm>
            <a:off x="3129600" y="4257081"/>
            <a:ext cx="375600" cy="1465479"/>
          </a:xfrm>
          <a:prstGeom prst="bentConnector3">
            <a:avLst/>
          </a:prstGeom>
          <a:solidFill>
            <a:schemeClr val="accent2"/>
          </a:solidFill>
          <a:ln w="28575" cap="flat" cmpd="sng" algn="ctr">
            <a:solidFill>
              <a:schemeClr val="tx1"/>
            </a:solidFill>
            <a:prstDash val="solid"/>
            <a:round/>
            <a:headEnd type="none" w="med" len="med"/>
            <a:tailEnd type="stealth"/>
          </a:ln>
          <a:effectLst/>
        </p:spPr>
      </p:cxnSp>
      <p:cxnSp>
        <p:nvCxnSpPr>
          <p:cNvPr id="90" name="Connector: Elbow 89">
            <a:extLst>
              <a:ext uri="{FF2B5EF4-FFF2-40B4-BE49-F238E27FC236}">
                <a16:creationId xmlns:a16="http://schemas.microsoft.com/office/drawing/2014/main" id="{D485C793-9468-48CC-BC39-A4B9E8E85884}"/>
              </a:ext>
            </a:extLst>
          </p:cNvPr>
          <p:cNvCxnSpPr>
            <a:cxnSpLocks/>
            <a:stCxn id="48" idx="3"/>
            <a:endCxn id="58" idx="1"/>
          </p:cNvCxnSpPr>
          <p:nvPr/>
        </p:nvCxnSpPr>
        <p:spPr bwMode="auto">
          <a:xfrm>
            <a:off x="6025200" y="3660056"/>
            <a:ext cx="299400" cy="2060562"/>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93" name="Connector: Elbow 92">
            <a:extLst>
              <a:ext uri="{FF2B5EF4-FFF2-40B4-BE49-F238E27FC236}">
                <a16:creationId xmlns:a16="http://schemas.microsoft.com/office/drawing/2014/main" id="{27A3E988-E976-4EBC-BAD7-A2BB00D68795}"/>
              </a:ext>
            </a:extLst>
          </p:cNvPr>
          <p:cNvCxnSpPr>
            <a:cxnSpLocks/>
            <a:stCxn id="48" idx="3"/>
            <a:endCxn id="57" idx="1"/>
          </p:cNvCxnSpPr>
          <p:nvPr/>
        </p:nvCxnSpPr>
        <p:spPr bwMode="auto">
          <a:xfrm>
            <a:off x="6025200" y="3660056"/>
            <a:ext cx="299400" cy="922"/>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96" name="Straight Arrow Connector 95">
            <a:extLst>
              <a:ext uri="{FF2B5EF4-FFF2-40B4-BE49-F238E27FC236}">
                <a16:creationId xmlns:a16="http://schemas.microsoft.com/office/drawing/2014/main" id="{6386BF72-BBFB-4013-9445-C92E512FC97D}"/>
              </a:ext>
            </a:extLst>
          </p:cNvPr>
          <p:cNvCxnSpPr>
            <a:cxnSpLocks/>
            <a:stCxn id="57" idx="2"/>
            <a:endCxn id="58" idx="0"/>
          </p:cNvCxnSpPr>
          <p:nvPr/>
        </p:nvCxnSpPr>
        <p:spPr>
          <a:xfrm>
            <a:off x="7660800" y="4515942"/>
            <a:ext cx="0" cy="349712"/>
          </a:xfrm>
          <a:prstGeom prst="straightConnector1">
            <a:avLst/>
          </a:prstGeom>
          <a:ln w="4127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415526D-490B-443E-AFE7-E3DF7225095F}"/>
              </a:ext>
            </a:extLst>
          </p:cNvPr>
          <p:cNvSpPr/>
          <p:nvPr/>
        </p:nvSpPr>
        <p:spPr>
          <a:xfrm>
            <a:off x="9291000" y="2819400"/>
            <a:ext cx="2520000" cy="1709928"/>
          </a:xfrm>
          <a:prstGeom prst="rect">
            <a:avLst/>
          </a:prstGeom>
          <a:solidFill>
            <a:srgbClr val="7030A0"/>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solidFill>
                  <a:schemeClr val="bg1"/>
                </a:solidFill>
              </a:rPr>
              <a:t>Long-term annual results per scenario</a:t>
            </a:r>
          </a:p>
          <a:p>
            <a:pPr algn="ctr"/>
            <a:endParaRPr lang="en-CA" sz="1600" b="1" dirty="0">
              <a:solidFill>
                <a:schemeClr val="bg1"/>
              </a:solidFill>
            </a:endParaRPr>
          </a:p>
          <a:p>
            <a:pPr algn="ctr"/>
            <a:r>
              <a:rPr lang="en-CA" sz="1200" b="1" i="0" dirty="0">
                <a:solidFill>
                  <a:schemeClr val="bg1"/>
                </a:solidFill>
              </a:rPr>
              <a:t>Total wate</a:t>
            </a:r>
            <a:r>
              <a:rPr lang="en-CA" sz="1200" b="1" dirty="0">
                <a:solidFill>
                  <a:schemeClr val="bg1"/>
                </a:solidFill>
              </a:rPr>
              <a:t>r withdrawal</a:t>
            </a:r>
          </a:p>
          <a:p>
            <a:pPr algn="ctr"/>
            <a:r>
              <a:rPr lang="en-CA" sz="1200" b="1" i="0" dirty="0">
                <a:solidFill>
                  <a:schemeClr val="bg1"/>
                </a:solidFill>
              </a:rPr>
              <a:t>Total water consumption</a:t>
            </a:r>
          </a:p>
          <a:p>
            <a:pPr algn="ctr"/>
            <a:r>
              <a:rPr lang="en-CA" sz="1200" b="1" dirty="0">
                <a:solidFill>
                  <a:schemeClr val="bg1"/>
                </a:solidFill>
              </a:rPr>
              <a:t>Total water savings</a:t>
            </a:r>
            <a:endParaRPr lang="en-CA" sz="1200" b="1" i="0" dirty="0">
              <a:solidFill>
                <a:schemeClr val="bg1"/>
              </a:solidFill>
            </a:endParaRPr>
          </a:p>
        </p:txBody>
      </p:sp>
      <p:cxnSp>
        <p:nvCxnSpPr>
          <p:cNvPr id="56" name="Straight Arrow Connector 55">
            <a:extLst>
              <a:ext uri="{FF2B5EF4-FFF2-40B4-BE49-F238E27FC236}">
                <a16:creationId xmlns:a16="http://schemas.microsoft.com/office/drawing/2014/main" id="{6386BF72-BBFB-4013-9445-C92E512FC97D}"/>
              </a:ext>
            </a:extLst>
          </p:cNvPr>
          <p:cNvCxnSpPr>
            <a:cxnSpLocks/>
            <a:stCxn id="50" idx="2"/>
            <a:endCxn id="35" idx="0"/>
          </p:cNvCxnSpPr>
          <p:nvPr/>
        </p:nvCxnSpPr>
        <p:spPr>
          <a:xfrm>
            <a:off x="10551000" y="4529328"/>
            <a:ext cx="0" cy="271272"/>
          </a:xfrm>
          <a:prstGeom prst="straightConnector1">
            <a:avLst/>
          </a:prstGeom>
          <a:ln w="4127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2" name="Connector: Elbow 58">
            <a:extLst>
              <a:ext uri="{FF2B5EF4-FFF2-40B4-BE49-F238E27FC236}">
                <a16:creationId xmlns:a16="http://schemas.microsoft.com/office/drawing/2014/main" id="{20407F4F-339D-4AB8-A5C1-D2102225A1E8}"/>
              </a:ext>
            </a:extLst>
          </p:cNvPr>
          <p:cNvCxnSpPr>
            <a:cxnSpLocks/>
            <a:stCxn id="58" idx="3"/>
            <a:endCxn id="50" idx="1"/>
          </p:cNvCxnSpPr>
          <p:nvPr/>
        </p:nvCxnSpPr>
        <p:spPr bwMode="auto">
          <a:xfrm flipV="1">
            <a:off x="8991600" y="3674364"/>
            <a:ext cx="299400" cy="2046254"/>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63" name="Connector: Elbow 59">
            <a:extLst>
              <a:ext uri="{FF2B5EF4-FFF2-40B4-BE49-F238E27FC236}">
                <a16:creationId xmlns:a16="http://schemas.microsoft.com/office/drawing/2014/main" id="{BFF27654-CBF7-4A0A-909E-68FEA32E172C}"/>
              </a:ext>
            </a:extLst>
          </p:cNvPr>
          <p:cNvCxnSpPr>
            <a:cxnSpLocks/>
            <a:stCxn id="58" idx="3"/>
          </p:cNvCxnSpPr>
          <p:nvPr/>
        </p:nvCxnSpPr>
        <p:spPr bwMode="auto">
          <a:xfrm flipV="1">
            <a:off x="8991600" y="5718162"/>
            <a:ext cx="304800" cy="2456"/>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71" name="Connector: Elbow 59">
            <a:extLst>
              <a:ext uri="{FF2B5EF4-FFF2-40B4-BE49-F238E27FC236}">
                <a16:creationId xmlns:a16="http://schemas.microsoft.com/office/drawing/2014/main" id="{BFF27654-CBF7-4A0A-909E-68FEA32E172C}"/>
              </a:ext>
            </a:extLst>
          </p:cNvPr>
          <p:cNvCxnSpPr>
            <a:cxnSpLocks/>
          </p:cNvCxnSpPr>
          <p:nvPr/>
        </p:nvCxnSpPr>
        <p:spPr bwMode="auto">
          <a:xfrm flipV="1">
            <a:off x="8991600" y="3676652"/>
            <a:ext cx="304800" cy="2456"/>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sp>
        <p:nvSpPr>
          <p:cNvPr id="3" name="Rectangle 2"/>
          <p:cNvSpPr/>
          <p:nvPr/>
        </p:nvSpPr>
        <p:spPr bwMode="auto">
          <a:xfrm>
            <a:off x="6324600" y="2819400"/>
            <a:ext cx="2667000" cy="16764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35" name="Rectangle 34">
            <a:extLst>
              <a:ext uri="{FF2B5EF4-FFF2-40B4-BE49-F238E27FC236}">
                <a16:creationId xmlns:a16="http://schemas.microsoft.com/office/drawing/2014/main" id="{0415526D-490B-443E-AFE7-E3DF7225095F}"/>
              </a:ext>
            </a:extLst>
          </p:cNvPr>
          <p:cNvSpPr/>
          <p:nvPr/>
        </p:nvSpPr>
        <p:spPr>
          <a:xfrm>
            <a:off x="9291000" y="4800600"/>
            <a:ext cx="2520000" cy="1828800"/>
          </a:xfrm>
          <a:prstGeom prst="rect">
            <a:avLst/>
          </a:prstGeom>
          <a:solidFill>
            <a:srgbClr val="7030A0"/>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solidFill>
                  <a:schemeClr val="bg1"/>
                </a:solidFill>
              </a:rPr>
              <a:t>Long-term annual results per scenario</a:t>
            </a:r>
          </a:p>
          <a:p>
            <a:pPr algn="ctr"/>
            <a:endParaRPr lang="en-CA" sz="600" b="1" i="0" dirty="0">
              <a:solidFill>
                <a:schemeClr val="bg1"/>
              </a:solidFill>
            </a:endParaRPr>
          </a:p>
          <a:p>
            <a:pPr algn="ctr"/>
            <a:r>
              <a:rPr lang="en-CA" sz="1400" b="1" i="0" dirty="0">
                <a:solidFill>
                  <a:schemeClr val="bg1"/>
                </a:solidFill>
              </a:rPr>
              <a:t> </a:t>
            </a:r>
            <a:r>
              <a:rPr lang="en-CA" sz="1200" b="1" dirty="0">
                <a:solidFill>
                  <a:schemeClr val="bg1"/>
                </a:solidFill>
              </a:rPr>
              <a:t>E</a:t>
            </a:r>
            <a:r>
              <a:rPr lang="en-CA" sz="1200" b="1" i="0" dirty="0">
                <a:solidFill>
                  <a:schemeClr val="bg1"/>
                </a:solidFill>
              </a:rPr>
              <a:t>nergy demand </a:t>
            </a:r>
          </a:p>
          <a:p>
            <a:pPr algn="ctr"/>
            <a:r>
              <a:rPr lang="en-CA" sz="1200" b="1" dirty="0">
                <a:solidFill>
                  <a:schemeClr val="bg1"/>
                </a:solidFill>
              </a:rPr>
              <a:t>Technology use</a:t>
            </a:r>
          </a:p>
          <a:p>
            <a:pPr algn="ctr"/>
            <a:r>
              <a:rPr lang="en-CA" sz="1200" b="1" i="0" dirty="0">
                <a:solidFill>
                  <a:schemeClr val="bg1"/>
                </a:solidFill>
              </a:rPr>
              <a:t>GHG emissions</a:t>
            </a:r>
          </a:p>
          <a:p>
            <a:pPr algn="ctr"/>
            <a:r>
              <a:rPr lang="en-CA" sz="1200" b="1" dirty="0">
                <a:solidFill>
                  <a:schemeClr val="bg1"/>
                </a:solidFill>
              </a:rPr>
              <a:t>System costs</a:t>
            </a:r>
          </a:p>
          <a:p>
            <a:pPr algn="ctr"/>
            <a:r>
              <a:rPr lang="en-CA" sz="1200" b="1" dirty="0">
                <a:solidFill>
                  <a:schemeClr val="bg1"/>
                </a:solidFill>
              </a:rPr>
              <a:t>$/tonne of CO</a:t>
            </a:r>
            <a:r>
              <a:rPr lang="en-CA" sz="1200" b="1" baseline="-25000" dirty="0">
                <a:solidFill>
                  <a:schemeClr val="bg1"/>
                </a:solidFill>
              </a:rPr>
              <a:t>2 </a:t>
            </a:r>
            <a:r>
              <a:rPr lang="en-CA" sz="1200" b="1" dirty="0">
                <a:solidFill>
                  <a:schemeClr val="bg1"/>
                </a:solidFill>
              </a:rPr>
              <a:t>abatement</a:t>
            </a:r>
          </a:p>
          <a:p>
            <a:pPr algn="ctr"/>
            <a:r>
              <a:rPr lang="en-CA" sz="1200" b="1" dirty="0">
                <a:solidFill>
                  <a:schemeClr val="bg1"/>
                </a:solidFill>
              </a:rPr>
              <a:t>$/liter of water saved</a:t>
            </a:r>
            <a:endParaRPr lang="en-CA" sz="1200" b="1" baseline="-25000" dirty="0">
              <a:solidFill>
                <a:schemeClr val="bg1"/>
              </a:solidFill>
            </a:endParaRPr>
          </a:p>
          <a:p>
            <a:pPr algn="ctr"/>
            <a:endParaRPr lang="en-CA" sz="1200" b="1" baseline="-25000" dirty="0">
              <a:solidFill>
                <a:schemeClr val="bg1"/>
              </a:solidFill>
            </a:endParaRPr>
          </a:p>
        </p:txBody>
      </p:sp>
    </p:spTree>
    <p:extLst>
      <p:ext uri="{BB962C8B-B14F-4D97-AF65-F5344CB8AC3E}">
        <p14:creationId xmlns:p14="http://schemas.microsoft.com/office/powerpoint/2010/main" val="27378841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295400"/>
            <a:ext cx="11887200" cy="3048000"/>
          </a:xfrm>
          <a:solidFill>
            <a:schemeClr val="bg1"/>
          </a:solidFill>
        </p:spPr>
        <p:txBody>
          <a:bodyPr/>
          <a:lstStyle/>
          <a:p>
            <a:pPr algn="ctr"/>
            <a:r>
              <a:rPr lang="en-CA" sz="8000" b="1" dirty="0"/>
              <a:t>WATER EVALUATION AND PLANNING (WEAP)</a:t>
            </a:r>
          </a:p>
        </p:txBody>
      </p:sp>
      <p:sp>
        <p:nvSpPr>
          <p:cNvPr id="4" name="Slide Number Placeholder 3"/>
          <p:cNvSpPr>
            <a:spLocks noGrp="1"/>
          </p:cNvSpPr>
          <p:nvPr>
            <p:ph type="sldNum" sz="quarter" idx="12"/>
          </p:nvPr>
        </p:nvSpPr>
        <p:spPr/>
        <p:txBody>
          <a:bodyPr/>
          <a:lstStyle/>
          <a:p>
            <a:fld id="{C5D83362-4C70-406D-8155-49D75310F06D}" type="slidenum">
              <a:rPr lang="en-US" smtClean="0"/>
              <a:t>16</a:t>
            </a:fld>
            <a:endParaRPr lang="en-US" dirty="0"/>
          </a:p>
        </p:txBody>
      </p:sp>
    </p:spTree>
    <p:extLst>
      <p:ext uri="{BB962C8B-B14F-4D97-AF65-F5344CB8AC3E}">
        <p14:creationId xmlns:p14="http://schemas.microsoft.com/office/powerpoint/2010/main" val="3255484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10896600" cy="1139825"/>
          </a:xfrm>
        </p:spPr>
        <p:txBody>
          <a:bodyPr/>
          <a:lstStyle/>
          <a:p>
            <a:r>
              <a:rPr lang="en-US" b="1" dirty="0"/>
              <a:t>BACKGROUND </a:t>
            </a:r>
            <a:br>
              <a:rPr lang="en-US" b="1" dirty="0"/>
            </a:br>
            <a:r>
              <a:rPr lang="en-US" b="1" dirty="0"/>
              <a:t>&amp; WEAP CHARACTERISTICS</a:t>
            </a:r>
          </a:p>
        </p:txBody>
      </p:sp>
      <p:sp>
        <p:nvSpPr>
          <p:cNvPr id="4" name="Slide Number Placeholder 3"/>
          <p:cNvSpPr>
            <a:spLocks noGrp="1"/>
          </p:cNvSpPr>
          <p:nvPr>
            <p:ph type="sldNum" sz="quarter" idx="11"/>
          </p:nvPr>
        </p:nvSpPr>
        <p:spPr/>
        <p:txBody>
          <a:bodyPr/>
          <a:lstStyle/>
          <a:p>
            <a:fld id="{C5D83362-4C70-406D-8155-49D75310F06D}" type="slidenum">
              <a:rPr lang="en-US" smtClean="0"/>
              <a:t>17</a:t>
            </a:fld>
            <a:endParaRPr lang="en-US" dirty="0"/>
          </a:p>
        </p:txBody>
      </p:sp>
      <p:sp>
        <p:nvSpPr>
          <p:cNvPr id="6" name="Content Placeholder 2"/>
          <p:cNvSpPr>
            <a:spLocks noGrp="1"/>
          </p:cNvSpPr>
          <p:nvPr>
            <p:ph idx="1"/>
          </p:nvPr>
        </p:nvSpPr>
        <p:spPr>
          <a:xfrm>
            <a:off x="304800" y="1676398"/>
            <a:ext cx="11887200" cy="5181601"/>
          </a:xfrm>
        </p:spPr>
        <p:txBody>
          <a:bodyPr>
            <a:normAutofit fontScale="92500" lnSpcReduction="20000"/>
          </a:bodyPr>
          <a:lstStyle/>
          <a:p>
            <a:r>
              <a:rPr lang="en-US" sz="3600" b="1" dirty="0"/>
              <a:t>Background</a:t>
            </a:r>
          </a:p>
          <a:p>
            <a:pPr lvl="1"/>
            <a:r>
              <a:rPr lang="en-CA" sz="2800" dirty="0"/>
              <a:t>A modelling framework is required to implement our understanding of a complex system</a:t>
            </a:r>
          </a:p>
          <a:p>
            <a:pPr lvl="1"/>
            <a:r>
              <a:rPr lang="en-CA" sz="2800" dirty="0"/>
              <a:t>WEAP is developed by the Stockholm Environmental Institute, with support from US Army Corps of Engineers, the World Bank, and many others</a:t>
            </a:r>
          </a:p>
          <a:p>
            <a:pPr lvl="1"/>
            <a:r>
              <a:rPr lang="en-CA" sz="2800" dirty="0"/>
              <a:t>Used by a variety of academic and other groups internationally, such as the UN Department of Economic and Social Affairs </a:t>
            </a:r>
          </a:p>
          <a:p>
            <a:r>
              <a:rPr lang="en-US" sz="3600" b="1" dirty="0"/>
              <a:t>Key characteristics of WEAP</a:t>
            </a:r>
            <a:endParaRPr lang="en-US" b="1" dirty="0"/>
          </a:p>
          <a:p>
            <a:pPr lvl="1"/>
            <a:r>
              <a:rPr lang="en-CA" sz="2800" dirty="0"/>
              <a:t>Simple to understand and use</a:t>
            </a:r>
          </a:p>
          <a:p>
            <a:pPr lvl="1"/>
            <a:r>
              <a:rPr lang="en-CA" sz="2800" dirty="0"/>
              <a:t>Wide ranging features available but optional</a:t>
            </a:r>
          </a:p>
          <a:p>
            <a:pPr lvl="1"/>
            <a:r>
              <a:rPr lang="en-US" sz="2800" dirty="0"/>
              <a:t>Built in compatibility with Long-range Energy Alternatives Planning (LEAP) model for energy modelling</a:t>
            </a:r>
            <a:endParaRPr lang="en-US" dirty="0"/>
          </a:p>
          <a:p>
            <a:endParaRPr lang="en-US" dirty="0"/>
          </a:p>
        </p:txBody>
      </p:sp>
    </p:spTree>
    <p:extLst>
      <p:ext uri="{BB962C8B-B14F-4D97-AF65-F5344CB8AC3E}">
        <p14:creationId xmlns:p14="http://schemas.microsoft.com/office/powerpoint/2010/main" val="2879391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ocuments.lucidchart.com/documents/ac54e0c3-7f35-4d06-87b8-5fa9bb55f17e/pages/eNbqbEM6f5NI?a=9733&amp;x=53&amp;y=1418&amp;w=2792&amp;h=2210&amp;store=1&amp;accept=image%2F*&amp;auth=LCA%205aa723bc2a3ef91c9d49cc208156383eca81cded-ts%3D158316455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70" t="67910" r="41726" b="7925"/>
          <a:stretch/>
        </p:blipFill>
        <p:spPr bwMode="auto">
          <a:xfrm>
            <a:off x="1371600" y="1676400"/>
            <a:ext cx="9319996" cy="36743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br>
              <a:rPr lang="en-US" b="1" dirty="0"/>
            </a:br>
            <a:r>
              <a:rPr lang="en-US" b="1" dirty="0"/>
              <a:t>WEAP FRAMEWORK</a:t>
            </a: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83362-4C70-406D-8155-49D75310F06D}"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tint val="75000"/>
                </a:srgbClr>
              </a:solidFill>
              <a:effectLst/>
              <a:uLnTx/>
              <a:uFillTx/>
              <a:latin typeface="Verdana"/>
              <a:ea typeface="+mn-ea"/>
              <a:cs typeface="+mn-cs"/>
            </a:endParaRPr>
          </a:p>
        </p:txBody>
      </p:sp>
      <p:pic>
        <p:nvPicPr>
          <p:cNvPr id="3" name="Picture 2"/>
          <p:cNvPicPr>
            <a:picLocks noChangeAspect="1"/>
          </p:cNvPicPr>
          <p:nvPr/>
        </p:nvPicPr>
        <p:blipFill>
          <a:blip r:embed="rId4"/>
          <a:stretch>
            <a:fillRect/>
          </a:stretch>
        </p:blipFill>
        <p:spPr>
          <a:xfrm>
            <a:off x="4717051" y="5697124"/>
            <a:ext cx="2773865" cy="932276"/>
          </a:xfrm>
          <a:prstGeom prst="rect">
            <a:avLst/>
          </a:prstGeom>
        </p:spPr>
      </p:pic>
      <p:pic>
        <p:nvPicPr>
          <p:cNvPr id="5" name="Picture 4"/>
          <p:cNvPicPr>
            <a:picLocks noChangeAspect="1"/>
          </p:cNvPicPr>
          <p:nvPr/>
        </p:nvPicPr>
        <p:blipFill>
          <a:blip r:embed="rId5"/>
          <a:stretch>
            <a:fillRect/>
          </a:stretch>
        </p:blipFill>
        <p:spPr>
          <a:xfrm>
            <a:off x="7490916" y="5699334"/>
            <a:ext cx="3405684" cy="930066"/>
          </a:xfrm>
          <a:prstGeom prst="rect">
            <a:avLst/>
          </a:prstGeom>
        </p:spPr>
      </p:pic>
      <p:cxnSp>
        <p:nvCxnSpPr>
          <p:cNvPr id="10" name="Straight Arrow Connector 9"/>
          <p:cNvCxnSpPr/>
          <p:nvPr/>
        </p:nvCxnSpPr>
        <p:spPr bwMode="auto">
          <a:xfrm>
            <a:off x="7490916" y="3334924"/>
            <a:ext cx="0" cy="2362200"/>
          </a:xfrm>
          <a:prstGeom prst="straightConnector1">
            <a:avLst/>
          </a:prstGeom>
          <a:solidFill>
            <a:schemeClr val="accent2"/>
          </a:solidFill>
          <a:ln w="76200" cap="flat" cmpd="sng" algn="ctr">
            <a:solidFill>
              <a:schemeClr val="tx1"/>
            </a:solidFill>
            <a:prstDash val="solid"/>
            <a:round/>
            <a:headEnd type="triangle"/>
            <a:tailEnd type="triangle"/>
          </a:ln>
          <a:effectLst/>
        </p:spPr>
      </p:cxnSp>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8200" y="1676400"/>
            <a:ext cx="470647" cy="3704762"/>
          </a:xfrm>
          <a:prstGeom prst="rect">
            <a:avLst/>
          </a:prstGeom>
        </p:spPr>
      </p:pic>
    </p:spTree>
    <p:extLst>
      <p:ext uri="{BB962C8B-B14F-4D97-AF65-F5344CB8AC3E}">
        <p14:creationId xmlns:p14="http://schemas.microsoft.com/office/powerpoint/2010/main" val="22832485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9548" y="1295400"/>
            <a:ext cx="11887200" cy="1600200"/>
          </a:xfrm>
          <a:solidFill>
            <a:schemeClr val="bg1"/>
          </a:solidFill>
        </p:spPr>
        <p:txBody>
          <a:bodyPr/>
          <a:lstStyle/>
          <a:p>
            <a:pPr algn="ctr"/>
            <a:r>
              <a:rPr lang="en-CA" sz="6000" b="1" dirty="0"/>
              <a:t>WEAP-CANADA MAIN ELEMENTS</a:t>
            </a:r>
            <a:endParaRPr lang="en-CA" sz="6000" dirty="0"/>
          </a:p>
        </p:txBody>
      </p:sp>
      <p:sp>
        <p:nvSpPr>
          <p:cNvPr id="4" name="Slide Number Placeholder 3"/>
          <p:cNvSpPr>
            <a:spLocks noGrp="1"/>
          </p:cNvSpPr>
          <p:nvPr>
            <p:ph type="sldNum" sz="quarter" idx="12"/>
          </p:nvPr>
        </p:nvSpPr>
        <p:spPr/>
        <p:txBody>
          <a:bodyPr/>
          <a:lstStyle/>
          <a:p>
            <a:fld id="{C5D83362-4C70-406D-8155-49D75310F06D}" type="slidenum">
              <a:rPr lang="en-US" smtClean="0"/>
              <a:t>19</a:t>
            </a:fld>
            <a:endParaRPr lang="en-US" dirty="0"/>
          </a:p>
        </p:txBody>
      </p:sp>
      <p:sp>
        <p:nvSpPr>
          <p:cNvPr id="2" name="TextBox 1"/>
          <p:cNvSpPr txBox="1"/>
          <p:nvPr/>
        </p:nvSpPr>
        <p:spPr>
          <a:xfrm>
            <a:off x="1350296" y="3429000"/>
            <a:ext cx="9825704" cy="1261884"/>
          </a:xfrm>
          <a:prstGeom prst="rect">
            <a:avLst/>
          </a:prstGeom>
          <a:noFill/>
        </p:spPr>
        <p:txBody>
          <a:bodyPr wrap="square" rtlCol="0">
            <a:spAutoFit/>
          </a:bodyPr>
          <a:lstStyle/>
          <a:p>
            <a:pPr algn="ctr"/>
            <a:r>
              <a:rPr lang="en-US" sz="4400" dirty="0"/>
              <a:t>Sample model creation:</a:t>
            </a:r>
          </a:p>
          <a:p>
            <a:pPr algn="ctr"/>
            <a:r>
              <a:rPr lang="en-US" sz="3200" dirty="0"/>
              <a:t>Water use of bitumen mining</a:t>
            </a:r>
          </a:p>
        </p:txBody>
      </p:sp>
    </p:spTree>
    <p:extLst>
      <p:ext uri="{BB962C8B-B14F-4D97-AF65-F5344CB8AC3E}">
        <p14:creationId xmlns:p14="http://schemas.microsoft.com/office/powerpoint/2010/main" val="49284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228600"/>
            <a:ext cx="9906000" cy="1139825"/>
          </a:xfrm>
        </p:spPr>
        <p:txBody>
          <a:bodyPr/>
          <a:lstStyle/>
          <a:p>
            <a:pPr eaLnBrk="1" hangingPunct="1"/>
            <a:r>
              <a:rPr lang="en-US" altLang="en-US" sz="4800" b="1" dirty="0"/>
              <a:t>Overall Structure of the NSERC Industrial Research Chair Program</a:t>
            </a:r>
          </a:p>
        </p:txBody>
      </p:sp>
      <p:sp>
        <p:nvSpPr>
          <p:cNvPr id="37892"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0" fontAlgn="base" hangingPunct="0">
              <a:spcBef>
                <a:spcPct val="0"/>
              </a:spcBef>
              <a:spcAft>
                <a:spcPct val="0"/>
              </a:spcAft>
              <a:buClrTx/>
              <a:buSzTx/>
              <a:buNone/>
            </a:pPr>
            <a:fld id="{37CBB2AE-C3DB-405B-886D-7BEAEEB02289}" type="slidenum">
              <a:rPr lang="en-US" altLang="en-US" sz="1200" b="1" i="1">
                <a:solidFill>
                  <a:srgbClr val="000000"/>
                </a:solidFill>
              </a:rPr>
              <a:pPr eaLnBrk="0" fontAlgn="base" hangingPunct="0">
                <a:spcBef>
                  <a:spcPct val="0"/>
                </a:spcBef>
                <a:spcAft>
                  <a:spcPct val="0"/>
                </a:spcAft>
                <a:buClrTx/>
                <a:buSzTx/>
                <a:buNone/>
              </a:pPr>
              <a:t>2</a:t>
            </a:fld>
            <a:endParaRPr lang="en-US" altLang="en-US" sz="1200" b="1" i="1" dirty="0">
              <a:solidFill>
                <a:srgbClr val="000000"/>
              </a:solidFill>
            </a:endParaRPr>
          </a:p>
        </p:txBody>
      </p:sp>
      <p:pic>
        <p:nvPicPr>
          <p:cNvPr id="5"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487487"/>
            <a:ext cx="7315200"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bwMode="auto">
          <a:xfrm>
            <a:off x="6781800" y="5562600"/>
            <a:ext cx="2819400" cy="1447800"/>
          </a:xfrm>
          <a:prstGeom prst="ellipse">
            <a:avLst/>
          </a:prstGeom>
          <a:noFill/>
          <a:ln w="762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dirty="0">
              <a:ln>
                <a:noFill/>
              </a:ln>
              <a:solidFill>
                <a:schemeClr val="tx1"/>
              </a:solidFill>
              <a:effectLst/>
              <a:latin typeface="Verdana" pitchFamily="34" charset="0"/>
            </a:endParaRPr>
          </a:p>
        </p:txBody>
      </p:sp>
    </p:spTree>
    <p:custDataLst>
      <p:tags r:id="rId1"/>
    </p:custDataLst>
    <p:extLst>
      <p:ext uri="{BB962C8B-B14F-4D97-AF65-F5344CB8AC3E}">
        <p14:creationId xmlns:p14="http://schemas.microsoft.com/office/powerpoint/2010/main" val="33299360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WEAP-CANADA MAIN ELEMENTS</a:t>
            </a:r>
            <a:br>
              <a:rPr lang="en-CA" b="1" dirty="0"/>
            </a:br>
            <a:r>
              <a:rPr lang="en-CA" sz="3600" b="1" dirty="0"/>
              <a:t>(OIL AND GAS SECTOR)</a:t>
            </a:r>
          </a:p>
        </p:txBody>
      </p:sp>
      <p:graphicFrame>
        <p:nvGraphicFramePr>
          <p:cNvPr id="5" name="Content Placeholder 4"/>
          <p:cNvGraphicFramePr>
            <a:graphicFrameLocks noGrp="1"/>
          </p:cNvGraphicFramePr>
          <p:nvPr>
            <p:ph idx="1"/>
          </p:nvPr>
        </p:nvGraphicFramePr>
        <p:xfrm>
          <a:off x="4546600" y="1600200"/>
          <a:ext cx="6502400" cy="5140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1"/>
          </p:nvPr>
        </p:nvSpPr>
        <p:spPr>
          <a:xfrm>
            <a:off x="11201400" y="6400800"/>
            <a:ext cx="812800" cy="365125"/>
          </a:xfrm>
        </p:spPr>
        <p:txBody>
          <a:bodyPr/>
          <a:lstStyle/>
          <a:p>
            <a:fld id="{C5D83362-4C70-406D-8155-49D75310F06D}" type="slidenum">
              <a:rPr lang="en-US" smtClean="0"/>
              <a:t>20</a:t>
            </a:fld>
            <a:endParaRPr lang="en-US" dirty="0"/>
          </a:p>
        </p:txBody>
      </p:sp>
      <p:sp>
        <p:nvSpPr>
          <p:cNvPr id="11" name="Left Brace 10"/>
          <p:cNvSpPr/>
          <p:nvPr/>
        </p:nvSpPr>
        <p:spPr bwMode="auto">
          <a:xfrm>
            <a:off x="3352800" y="1524000"/>
            <a:ext cx="1447800" cy="5257800"/>
          </a:xfrm>
          <a:prstGeom prst="leftBrace">
            <a:avLst/>
          </a:prstGeom>
          <a:noFill/>
          <a:ln w="57150" cap="flat" cmpd="sng" algn="ctr">
            <a:solidFill>
              <a:schemeClr val="accent4">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w="76200">
                <a:solidFill>
                  <a:schemeClr val="tx1"/>
                </a:solidFill>
              </a:ln>
              <a:solidFill>
                <a:schemeClr val="accent4">
                  <a:lumMod val="50000"/>
                  <a:lumOff val="50000"/>
                </a:schemeClr>
              </a:solidFill>
              <a:effectLst/>
              <a:latin typeface="Verdana" pitchFamily="34" charset="0"/>
            </a:endParaRPr>
          </a:p>
        </p:txBody>
      </p:sp>
      <p:sp>
        <p:nvSpPr>
          <p:cNvPr id="15" name="TextBox 14"/>
          <p:cNvSpPr txBox="1"/>
          <p:nvPr/>
        </p:nvSpPr>
        <p:spPr>
          <a:xfrm>
            <a:off x="838200" y="3657600"/>
            <a:ext cx="2483372" cy="923330"/>
          </a:xfrm>
          <a:prstGeom prst="rect">
            <a:avLst/>
          </a:prstGeom>
          <a:noFill/>
        </p:spPr>
        <p:txBody>
          <a:bodyPr wrap="none" rtlCol="0">
            <a:spAutoFit/>
          </a:bodyPr>
          <a:lstStyle/>
          <a:p>
            <a:r>
              <a:rPr lang="en-CA" sz="5400" b="1" i="1" dirty="0"/>
              <a:t>WEAP</a:t>
            </a:r>
          </a:p>
        </p:txBody>
      </p:sp>
      <p:sp>
        <p:nvSpPr>
          <p:cNvPr id="18" name="Right Arrow 17"/>
          <p:cNvSpPr/>
          <p:nvPr/>
        </p:nvSpPr>
        <p:spPr bwMode="auto">
          <a:xfrm rot="10800000">
            <a:off x="11125200" y="1600200"/>
            <a:ext cx="914400" cy="533400"/>
          </a:xfrm>
          <a:prstGeom prst="rightArrow">
            <a:avLst/>
          </a:prstGeom>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i="1" u="none" strike="noStrike" normalizeH="0" baseline="0">
              <a:ln w="0"/>
              <a:solidFill>
                <a:schemeClr val="accent1"/>
              </a:solidFill>
              <a:effectLst>
                <a:outerShdw blurRad="38100" dist="25400" dir="5400000" algn="ctr" rotWithShape="0">
                  <a:srgbClr val="6E747A">
                    <a:alpha val="43000"/>
                  </a:srgbClr>
                </a:outerShdw>
              </a:effectLst>
              <a:latin typeface="Verdana" pitchFamily="34" charset="0"/>
            </a:endParaRPr>
          </a:p>
        </p:txBody>
      </p:sp>
    </p:spTree>
    <p:extLst>
      <p:ext uri="{BB962C8B-B14F-4D97-AF65-F5344CB8AC3E}">
        <p14:creationId xmlns:p14="http://schemas.microsoft.com/office/powerpoint/2010/main" val="3722240858"/>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0"/>
            <a:ext cx="11785599" cy="6858000"/>
          </a:xfrm>
          <a:prstGeom prst="rect">
            <a:avLst/>
          </a:prstGeom>
        </p:spPr>
      </p:pic>
      <p:sp>
        <p:nvSpPr>
          <p:cNvPr id="4" name="Slide Number Placeholder 3"/>
          <p:cNvSpPr>
            <a:spLocks noGrp="1"/>
          </p:cNvSpPr>
          <p:nvPr>
            <p:ph type="sldNum" sz="quarter" idx="11"/>
          </p:nvPr>
        </p:nvSpPr>
        <p:spPr/>
        <p:txBody>
          <a:bodyPr/>
          <a:lstStyle/>
          <a:p>
            <a:fld id="{C5D83362-4C70-406D-8155-49D75310F06D}" type="slidenum">
              <a:rPr lang="en-US" smtClean="0"/>
              <a:t>21</a:t>
            </a:fld>
            <a:endParaRPr lang="en-US" dirty="0"/>
          </a:p>
        </p:txBody>
      </p:sp>
      <p:sp>
        <p:nvSpPr>
          <p:cNvPr id="8" name="Rectangle 7"/>
          <p:cNvSpPr/>
          <p:nvPr/>
        </p:nvSpPr>
        <p:spPr bwMode="auto">
          <a:xfrm>
            <a:off x="154111" y="236305"/>
            <a:ext cx="513709" cy="2599362"/>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9" name="Rectangle 8"/>
          <p:cNvSpPr/>
          <p:nvPr/>
        </p:nvSpPr>
        <p:spPr bwMode="auto">
          <a:xfrm>
            <a:off x="667819" y="249149"/>
            <a:ext cx="11445411" cy="6552343"/>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25432117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WEAP-CANADA MAIN ELEMENTS</a:t>
            </a:r>
            <a:br>
              <a:rPr lang="en-CA" b="1" dirty="0"/>
            </a:br>
            <a:r>
              <a:rPr lang="en-CA" sz="3600" b="1" dirty="0"/>
              <a:t>(OIL AND GAS SECTOR)</a:t>
            </a:r>
          </a:p>
        </p:txBody>
      </p:sp>
      <p:graphicFrame>
        <p:nvGraphicFramePr>
          <p:cNvPr id="5" name="Content Placeholder 4"/>
          <p:cNvGraphicFramePr>
            <a:graphicFrameLocks noGrp="1"/>
          </p:cNvGraphicFramePr>
          <p:nvPr>
            <p:ph idx="1"/>
          </p:nvPr>
        </p:nvGraphicFramePr>
        <p:xfrm>
          <a:off x="4546600" y="1600200"/>
          <a:ext cx="6502400" cy="5140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1"/>
          </p:nvPr>
        </p:nvSpPr>
        <p:spPr>
          <a:xfrm>
            <a:off x="11201400" y="6400800"/>
            <a:ext cx="812800" cy="365125"/>
          </a:xfrm>
        </p:spPr>
        <p:txBody>
          <a:bodyPr/>
          <a:lstStyle/>
          <a:p>
            <a:fld id="{C5D83362-4C70-406D-8155-49D75310F06D}" type="slidenum">
              <a:rPr lang="en-US" smtClean="0"/>
              <a:t>22</a:t>
            </a:fld>
            <a:endParaRPr lang="en-US" dirty="0"/>
          </a:p>
        </p:txBody>
      </p:sp>
      <p:sp>
        <p:nvSpPr>
          <p:cNvPr id="11" name="Left Brace 10"/>
          <p:cNvSpPr/>
          <p:nvPr/>
        </p:nvSpPr>
        <p:spPr bwMode="auto">
          <a:xfrm>
            <a:off x="3352800" y="1524000"/>
            <a:ext cx="1447800" cy="5257800"/>
          </a:xfrm>
          <a:prstGeom prst="leftBrace">
            <a:avLst/>
          </a:prstGeom>
          <a:noFill/>
          <a:ln w="57150" cap="flat" cmpd="sng" algn="ctr">
            <a:solidFill>
              <a:schemeClr val="accent4">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w="76200">
                <a:solidFill>
                  <a:schemeClr val="tx1"/>
                </a:solidFill>
              </a:ln>
              <a:solidFill>
                <a:schemeClr val="accent4">
                  <a:lumMod val="50000"/>
                  <a:lumOff val="50000"/>
                </a:schemeClr>
              </a:solidFill>
              <a:effectLst/>
              <a:latin typeface="Verdana" pitchFamily="34" charset="0"/>
            </a:endParaRPr>
          </a:p>
        </p:txBody>
      </p:sp>
      <p:sp>
        <p:nvSpPr>
          <p:cNvPr id="15" name="TextBox 14"/>
          <p:cNvSpPr txBox="1"/>
          <p:nvPr/>
        </p:nvSpPr>
        <p:spPr>
          <a:xfrm>
            <a:off x="838200" y="3657600"/>
            <a:ext cx="2483372" cy="923330"/>
          </a:xfrm>
          <a:prstGeom prst="rect">
            <a:avLst/>
          </a:prstGeom>
          <a:noFill/>
        </p:spPr>
        <p:txBody>
          <a:bodyPr wrap="none" rtlCol="0">
            <a:spAutoFit/>
          </a:bodyPr>
          <a:lstStyle/>
          <a:p>
            <a:r>
              <a:rPr lang="en-CA" sz="5400" b="1" i="1" dirty="0"/>
              <a:t>WEAP</a:t>
            </a:r>
          </a:p>
        </p:txBody>
      </p:sp>
      <p:sp>
        <p:nvSpPr>
          <p:cNvPr id="18" name="Right Arrow 17"/>
          <p:cNvSpPr/>
          <p:nvPr/>
        </p:nvSpPr>
        <p:spPr bwMode="auto">
          <a:xfrm rot="10800000">
            <a:off x="11114314" y="2286000"/>
            <a:ext cx="914400" cy="533400"/>
          </a:xfrm>
          <a:prstGeom prst="rightArrow">
            <a:avLst/>
          </a:prstGeom>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i="1" u="none" strike="noStrike" normalizeH="0" baseline="0">
              <a:ln w="0"/>
              <a:solidFill>
                <a:schemeClr val="accent1"/>
              </a:solidFill>
              <a:effectLst>
                <a:outerShdw blurRad="38100" dist="25400" dir="5400000" algn="ctr" rotWithShape="0">
                  <a:srgbClr val="6E747A">
                    <a:alpha val="43000"/>
                  </a:srgbClr>
                </a:outerShdw>
              </a:effectLst>
              <a:latin typeface="Verdana" pitchFamily="34" charset="0"/>
            </a:endParaRPr>
          </a:p>
        </p:txBody>
      </p:sp>
    </p:spTree>
    <p:extLst>
      <p:ext uri="{BB962C8B-B14F-4D97-AF65-F5344CB8AC3E}">
        <p14:creationId xmlns:p14="http://schemas.microsoft.com/office/powerpoint/2010/main" val="3249840301"/>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0"/>
            <a:ext cx="11785599" cy="6858000"/>
          </a:xfrm>
          <a:prstGeom prst="rect">
            <a:avLst/>
          </a:prstGeom>
        </p:spPr>
      </p:pic>
      <p:sp>
        <p:nvSpPr>
          <p:cNvPr id="4" name="Slide Number Placeholder 3"/>
          <p:cNvSpPr>
            <a:spLocks noGrp="1"/>
          </p:cNvSpPr>
          <p:nvPr>
            <p:ph type="sldNum" sz="quarter" idx="11"/>
          </p:nvPr>
        </p:nvSpPr>
        <p:spPr/>
        <p:txBody>
          <a:bodyPr/>
          <a:lstStyle/>
          <a:p>
            <a:fld id="{C5D83362-4C70-406D-8155-49D75310F06D}" type="slidenum">
              <a:rPr lang="en-US" smtClean="0"/>
              <a:t>23</a:t>
            </a:fld>
            <a:endParaRPr lang="en-US" dirty="0"/>
          </a:p>
        </p:txBody>
      </p:sp>
      <p:sp>
        <p:nvSpPr>
          <p:cNvPr id="9" name="Rectangle 8"/>
          <p:cNvSpPr/>
          <p:nvPr/>
        </p:nvSpPr>
        <p:spPr bwMode="auto">
          <a:xfrm>
            <a:off x="4572000" y="3446980"/>
            <a:ext cx="838200" cy="667820"/>
          </a:xfrm>
          <a:prstGeom prst="rect">
            <a:avLst/>
          </a:prstGeom>
          <a:noFill/>
          <a:ln w="5715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6" name="Rectangle 5"/>
          <p:cNvSpPr/>
          <p:nvPr/>
        </p:nvSpPr>
        <p:spPr bwMode="auto">
          <a:xfrm>
            <a:off x="5486400" y="3446980"/>
            <a:ext cx="5003688" cy="66782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dirty="0">
                <a:ln>
                  <a:noFill/>
                </a:ln>
                <a:solidFill>
                  <a:schemeClr val="tx1"/>
                </a:solidFill>
                <a:effectLst/>
                <a:latin typeface="Verdana" pitchFamily="34" charset="0"/>
              </a:rPr>
              <a:t>Athabasca River not included in base </a:t>
            </a:r>
          </a:p>
          <a:p>
            <a:pPr marL="0" marR="0" indent="0" algn="ctr"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model geography</a:t>
            </a:r>
            <a:endParaRPr kumimoji="0" lang="en-US" b="1" i="1"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15580762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0"/>
            <a:ext cx="11785599" cy="6858000"/>
          </a:xfrm>
          <a:prstGeom prst="rect">
            <a:avLst/>
          </a:prstGeom>
        </p:spPr>
      </p:pic>
      <p:sp>
        <p:nvSpPr>
          <p:cNvPr id="4" name="Slide Number Placeholder 3"/>
          <p:cNvSpPr>
            <a:spLocks noGrp="1"/>
          </p:cNvSpPr>
          <p:nvPr>
            <p:ph type="sldNum" sz="quarter" idx="11"/>
          </p:nvPr>
        </p:nvSpPr>
        <p:spPr/>
        <p:txBody>
          <a:bodyPr/>
          <a:lstStyle/>
          <a:p>
            <a:fld id="{C5D83362-4C70-406D-8155-49D75310F06D}" type="slidenum">
              <a:rPr lang="en-US" smtClean="0"/>
              <a:t>24</a:t>
            </a:fld>
            <a:endParaRPr lang="en-US" dirty="0"/>
          </a:p>
        </p:txBody>
      </p:sp>
      <p:sp>
        <p:nvSpPr>
          <p:cNvPr id="5" name="Rectangle 4"/>
          <p:cNvSpPr/>
          <p:nvPr/>
        </p:nvSpPr>
        <p:spPr bwMode="auto">
          <a:xfrm>
            <a:off x="3124200" y="4648200"/>
            <a:ext cx="4038600" cy="66782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dirty="0">
                <a:ln>
                  <a:noFill/>
                </a:ln>
                <a:solidFill>
                  <a:schemeClr val="tx1"/>
                </a:solidFill>
                <a:effectLst/>
                <a:latin typeface="Verdana" pitchFamily="34" charset="0"/>
              </a:rPr>
              <a:t>Vector layer added showing </a:t>
            </a:r>
          </a:p>
          <a:p>
            <a:pPr marL="0" marR="0" indent="0" algn="ctr" defTabSz="914400" rtl="0" eaLnBrk="0" fontAlgn="base" latinLnBrk="0" hangingPunct="0">
              <a:lnSpc>
                <a:spcPct val="100000"/>
              </a:lnSpc>
              <a:spcBef>
                <a:spcPct val="0"/>
              </a:spcBef>
              <a:spcAft>
                <a:spcPct val="0"/>
              </a:spcAft>
              <a:buClrTx/>
              <a:buSzTx/>
              <a:buFontTx/>
              <a:buNone/>
              <a:tabLst/>
            </a:pPr>
            <a:r>
              <a:rPr lang="en-US" b="1" i="1" baseline="0" dirty="0">
                <a:solidFill>
                  <a:schemeClr val="tx1"/>
                </a:solidFill>
                <a:latin typeface="Verdana" pitchFamily="34" charset="0"/>
              </a:rPr>
              <a:t>Canada’s water features</a:t>
            </a:r>
            <a:endParaRPr kumimoji="0" lang="en-US" b="1" i="1"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3420086153"/>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WEAP-CANADA MAIN ELEMENTS</a:t>
            </a:r>
            <a:br>
              <a:rPr lang="en-CA" b="1" dirty="0"/>
            </a:br>
            <a:r>
              <a:rPr lang="en-CA" sz="3600" b="1" dirty="0"/>
              <a:t>(OIL AND GAS SECTOR)</a:t>
            </a:r>
          </a:p>
        </p:txBody>
      </p:sp>
      <p:graphicFrame>
        <p:nvGraphicFramePr>
          <p:cNvPr id="5" name="Content Placeholder 4"/>
          <p:cNvGraphicFramePr>
            <a:graphicFrameLocks noGrp="1"/>
          </p:cNvGraphicFramePr>
          <p:nvPr>
            <p:ph idx="1"/>
          </p:nvPr>
        </p:nvGraphicFramePr>
        <p:xfrm>
          <a:off x="4546600" y="1600200"/>
          <a:ext cx="6502400" cy="5140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1"/>
          </p:nvPr>
        </p:nvSpPr>
        <p:spPr>
          <a:xfrm>
            <a:off x="11201400" y="6400800"/>
            <a:ext cx="812800" cy="365125"/>
          </a:xfrm>
        </p:spPr>
        <p:txBody>
          <a:bodyPr/>
          <a:lstStyle/>
          <a:p>
            <a:fld id="{C5D83362-4C70-406D-8155-49D75310F06D}" type="slidenum">
              <a:rPr lang="en-US" smtClean="0"/>
              <a:t>25</a:t>
            </a:fld>
            <a:endParaRPr lang="en-US" dirty="0"/>
          </a:p>
        </p:txBody>
      </p:sp>
      <p:sp>
        <p:nvSpPr>
          <p:cNvPr id="11" name="Left Brace 10"/>
          <p:cNvSpPr/>
          <p:nvPr/>
        </p:nvSpPr>
        <p:spPr bwMode="auto">
          <a:xfrm>
            <a:off x="3352800" y="1524000"/>
            <a:ext cx="1447800" cy="5257800"/>
          </a:xfrm>
          <a:prstGeom prst="leftBrace">
            <a:avLst/>
          </a:prstGeom>
          <a:noFill/>
          <a:ln w="57150" cap="flat" cmpd="sng" algn="ctr">
            <a:solidFill>
              <a:schemeClr val="accent4">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w="76200">
                <a:solidFill>
                  <a:schemeClr val="tx1"/>
                </a:solidFill>
              </a:ln>
              <a:solidFill>
                <a:schemeClr val="accent4">
                  <a:lumMod val="50000"/>
                  <a:lumOff val="50000"/>
                </a:schemeClr>
              </a:solidFill>
              <a:effectLst/>
              <a:latin typeface="Verdana" pitchFamily="34" charset="0"/>
            </a:endParaRPr>
          </a:p>
        </p:txBody>
      </p:sp>
      <p:sp>
        <p:nvSpPr>
          <p:cNvPr id="15" name="TextBox 14"/>
          <p:cNvSpPr txBox="1"/>
          <p:nvPr/>
        </p:nvSpPr>
        <p:spPr>
          <a:xfrm>
            <a:off x="838200" y="3657600"/>
            <a:ext cx="2483372" cy="923330"/>
          </a:xfrm>
          <a:prstGeom prst="rect">
            <a:avLst/>
          </a:prstGeom>
          <a:noFill/>
        </p:spPr>
        <p:txBody>
          <a:bodyPr wrap="none" rtlCol="0">
            <a:spAutoFit/>
          </a:bodyPr>
          <a:lstStyle/>
          <a:p>
            <a:r>
              <a:rPr lang="en-CA" sz="5400" b="1" i="1" dirty="0"/>
              <a:t>WEAP</a:t>
            </a:r>
          </a:p>
        </p:txBody>
      </p:sp>
      <p:sp>
        <p:nvSpPr>
          <p:cNvPr id="18" name="Right Arrow 17"/>
          <p:cNvSpPr/>
          <p:nvPr/>
        </p:nvSpPr>
        <p:spPr bwMode="auto">
          <a:xfrm rot="10800000">
            <a:off x="11114314" y="2950031"/>
            <a:ext cx="914400" cy="533400"/>
          </a:xfrm>
          <a:prstGeom prst="rightArrow">
            <a:avLst/>
          </a:prstGeom>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i="1" u="none" strike="noStrike" normalizeH="0" baseline="0">
              <a:ln w="0"/>
              <a:solidFill>
                <a:schemeClr val="accent1"/>
              </a:solidFill>
              <a:effectLst>
                <a:outerShdw blurRad="38100" dist="25400" dir="5400000" algn="ctr" rotWithShape="0">
                  <a:srgbClr val="6E747A">
                    <a:alpha val="43000"/>
                  </a:srgbClr>
                </a:outerShdw>
              </a:effectLst>
              <a:latin typeface="Verdana" pitchFamily="34" charset="0"/>
            </a:endParaRPr>
          </a:p>
        </p:txBody>
      </p:sp>
    </p:spTree>
    <p:extLst>
      <p:ext uri="{BB962C8B-B14F-4D97-AF65-F5344CB8AC3E}">
        <p14:creationId xmlns:p14="http://schemas.microsoft.com/office/powerpoint/2010/main" val="2456632118"/>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50" y="0"/>
            <a:ext cx="11798300" cy="6858000"/>
          </a:xfrm>
          <a:prstGeom prst="rect">
            <a:avLst/>
          </a:prstGeom>
        </p:spPr>
      </p:pic>
      <p:sp>
        <p:nvSpPr>
          <p:cNvPr id="4" name="Slide Number Placeholder 3"/>
          <p:cNvSpPr>
            <a:spLocks noGrp="1"/>
          </p:cNvSpPr>
          <p:nvPr>
            <p:ph type="sldNum" sz="quarter" idx="11"/>
          </p:nvPr>
        </p:nvSpPr>
        <p:spPr/>
        <p:txBody>
          <a:bodyPr/>
          <a:lstStyle/>
          <a:p>
            <a:fld id="{C5D83362-4C70-406D-8155-49D75310F06D}" type="slidenum">
              <a:rPr lang="en-US" smtClean="0"/>
              <a:t>26</a:t>
            </a:fld>
            <a:endParaRPr lang="en-US" dirty="0"/>
          </a:p>
        </p:txBody>
      </p:sp>
    </p:spTree>
    <p:extLst>
      <p:ext uri="{BB962C8B-B14F-4D97-AF65-F5344CB8AC3E}">
        <p14:creationId xmlns:p14="http://schemas.microsoft.com/office/powerpoint/2010/main" val="1721932494"/>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 y="0"/>
            <a:ext cx="11791950" cy="6858000"/>
          </a:xfrm>
          <a:prstGeom prst="rect">
            <a:avLst/>
          </a:prstGeom>
        </p:spPr>
      </p:pic>
      <p:sp>
        <p:nvSpPr>
          <p:cNvPr id="4" name="Slide Number Placeholder 3"/>
          <p:cNvSpPr>
            <a:spLocks noGrp="1"/>
          </p:cNvSpPr>
          <p:nvPr>
            <p:ph type="sldNum" sz="quarter" idx="11"/>
          </p:nvPr>
        </p:nvSpPr>
        <p:spPr/>
        <p:txBody>
          <a:bodyPr/>
          <a:lstStyle/>
          <a:p>
            <a:fld id="{C5D83362-4C70-406D-8155-49D75310F06D}" type="slidenum">
              <a:rPr lang="en-US" smtClean="0"/>
              <a:t>27</a:t>
            </a:fld>
            <a:endParaRPr lang="en-US" dirty="0"/>
          </a:p>
        </p:txBody>
      </p:sp>
      <p:grpSp>
        <p:nvGrpSpPr>
          <p:cNvPr id="8" name="Group 7"/>
          <p:cNvGrpSpPr/>
          <p:nvPr/>
        </p:nvGrpSpPr>
        <p:grpSpPr>
          <a:xfrm>
            <a:off x="2133600" y="2057400"/>
            <a:ext cx="5181600" cy="914400"/>
            <a:chOff x="2133600" y="2057400"/>
            <a:chExt cx="5181600" cy="914400"/>
          </a:xfrm>
        </p:grpSpPr>
        <p:sp>
          <p:nvSpPr>
            <p:cNvPr id="2" name="Rectangle 1"/>
            <p:cNvSpPr/>
            <p:nvPr/>
          </p:nvSpPr>
          <p:spPr bwMode="auto">
            <a:xfrm>
              <a:off x="2133600" y="2057400"/>
              <a:ext cx="3810000" cy="914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1" i="1" dirty="0">
                  <a:latin typeface="Verdana" pitchFamily="34" charset="0"/>
                </a:rPr>
                <a:t>The light blue line</a:t>
              </a:r>
            </a:p>
            <a:p>
              <a:pPr marL="0" marR="0" indent="0" algn="ctr" defTabSz="914400" rtl="0" eaLnBrk="0" fontAlgn="base" latinLnBrk="0" hangingPunct="0">
                <a:lnSpc>
                  <a:spcPct val="100000"/>
                </a:lnSpc>
                <a:spcBef>
                  <a:spcPct val="0"/>
                </a:spcBef>
                <a:spcAft>
                  <a:spcPct val="0"/>
                </a:spcAft>
                <a:buClrTx/>
                <a:buSzTx/>
                <a:buFontTx/>
                <a:buNone/>
                <a:tabLst/>
              </a:pPr>
              <a:r>
                <a:rPr lang="en-US" sz="2800" b="1" i="1" dirty="0">
                  <a:latin typeface="Verdana" pitchFamily="34" charset="0"/>
                </a:rPr>
                <a:t>is the river feature</a:t>
              </a:r>
              <a:endParaRPr kumimoji="0" lang="en-US" sz="2800" b="1" i="1" u="none" strike="noStrike" cap="none" normalizeH="0" baseline="0" dirty="0">
                <a:ln>
                  <a:noFill/>
                </a:ln>
                <a:solidFill>
                  <a:schemeClr val="tx1"/>
                </a:solidFill>
                <a:effectLst/>
                <a:latin typeface="Verdana" pitchFamily="34" charset="0"/>
              </a:endParaRPr>
            </a:p>
          </p:txBody>
        </p:sp>
        <p:cxnSp>
          <p:nvCxnSpPr>
            <p:cNvPr id="7" name="Straight Arrow Connector 6"/>
            <p:cNvCxnSpPr>
              <a:stCxn id="2" idx="3"/>
            </p:cNvCxnSpPr>
            <p:nvPr/>
          </p:nvCxnSpPr>
          <p:spPr bwMode="auto">
            <a:xfrm>
              <a:off x="5943600" y="2514600"/>
              <a:ext cx="1371600" cy="0"/>
            </a:xfrm>
            <a:prstGeom prst="straightConnector1">
              <a:avLst/>
            </a:prstGeom>
            <a:solidFill>
              <a:schemeClr val="accent2"/>
            </a:solidFill>
            <a:ln w="76200"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27270908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 y="0"/>
            <a:ext cx="11791950" cy="6858000"/>
          </a:xfrm>
          <a:prstGeom prst="rect">
            <a:avLst/>
          </a:prstGeom>
        </p:spPr>
      </p:pic>
      <p:sp>
        <p:nvSpPr>
          <p:cNvPr id="4" name="Slide Number Placeholder 3"/>
          <p:cNvSpPr>
            <a:spLocks noGrp="1"/>
          </p:cNvSpPr>
          <p:nvPr>
            <p:ph type="sldNum" sz="quarter" idx="11"/>
          </p:nvPr>
        </p:nvSpPr>
        <p:spPr/>
        <p:txBody>
          <a:bodyPr/>
          <a:lstStyle/>
          <a:p>
            <a:fld id="{C5D83362-4C70-406D-8155-49D75310F06D}" type="slidenum">
              <a:rPr lang="en-US" smtClean="0"/>
              <a:t>28</a:t>
            </a:fld>
            <a:endParaRPr lang="en-US" dirty="0"/>
          </a:p>
        </p:txBody>
      </p:sp>
      <p:grpSp>
        <p:nvGrpSpPr>
          <p:cNvPr id="5" name="Group 4"/>
          <p:cNvGrpSpPr/>
          <p:nvPr/>
        </p:nvGrpSpPr>
        <p:grpSpPr>
          <a:xfrm>
            <a:off x="2133600" y="2057400"/>
            <a:ext cx="5181600" cy="914400"/>
            <a:chOff x="2133600" y="2057400"/>
            <a:chExt cx="5181600" cy="914400"/>
          </a:xfrm>
        </p:grpSpPr>
        <p:sp>
          <p:nvSpPr>
            <p:cNvPr id="6" name="Rectangle 5"/>
            <p:cNvSpPr/>
            <p:nvPr/>
          </p:nvSpPr>
          <p:spPr bwMode="auto">
            <a:xfrm>
              <a:off x="2133600" y="2057400"/>
              <a:ext cx="3810000" cy="914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1" i="1" dirty="0">
                  <a:latin typeface="Verdana" pitchFamily="34" charset="0"/>
                </a:rPr>
                <a:t>The light blue line</a:t>
              </a:r>
            </a:p>
            <a:p>
              <a:pPr marL="0" marR="0" indent="0" algn="ctr" defTabSz="914400" rtl="0" eaLnBrk="0" fontAlgn="base" latinLnBrk="0" hangingPunct="0">
                <a:lnSpc>
                  <a:spcPct val="100000"/>
                </a:lnSpc>
                <a:spcBef>
                  <a:spcPct val="0"/>
                </a:spcBef>
                <a:spcAft>
                  <a:spcPct val="0"/>
                </a:spcAft>
                <a:buClrTx/>
                <a:buSzTx/>
                <a:buFontTx/>
                <a:buNone/>
                <a:tabLst/>
              </a:pPr>
              <a:r>
                <a:rPr lang="en-US" sz="2800" b="1" i="1" dirty="0">
                  <a:latin typeface="Verdana" pitchFamily="34" charset="0"/>
                </a:rPr>
                <a:t>is the river feature</a:t>
              </a:r>
              <a:endParaRPr kumimoji="0" lang="en-US" sz="2800" b="1" i="1" u="none" strike="noStrike" cap="none" normalizeH="0" baseline="0" dirty="0">
                <a:ln>
                  <a:noFill/>
                </a:ln>
                <a:solidFill>
                  <a:schemeClr val="tx1"/>
                </a:solidFill>
                <a:effectLst/>
                <a:latin typeface="Verdana" pitchFamily="34" charset="0"/>
              </a:endParaRPr>
            </a:p>
          </p:txBody>
        </p:sp>
        <p:cxnSp>
          <p:nvCxnSpPr>
            <p:cNvPr id="7" name="Straight Arrow Connector 6"/>
            <p:cNvCxnSpPr>
              <a:stCxn id="6" idx="3"/>
            </p:cNvCxnSpPr>
            <p:nvPr/>
          </p:nvCxnSpPr>
          <p:spPr bwMode="auto">
            <a:xfrm>
              <a:off x="5943600" y="2514600"/>
              <a:ext cx="1371600" cy="0"/>
            </a:xfrm>
            <a:prstGeom prst="straightConnector1">
              <a:avLst/>
            </a:prstGeom>
            <a:solidFill>
              <a:schemeClr val="accent2"/>
            </a:solidFill>
            <a:ln w="76200" cap="flat" cmpd="sng" algn="ctr">
              <a:solidFill>
                <a:schemeClr val="tx1"/>
              </a:solidFill>
              <a:prstDash val="solid"/>
              <a:round/>
              <a:headEnd type="none" w="med" len="med"/>
              <a:tailEnd type="triangle"/>
            </a:ln>
            <a:effectLst/>
          </p:spPr>
        </p:cxnSp>
      </p:grpSp>
      <p:sp>
        <p:nvSpPr>
          <p:cNvPr id="8" name="Rectangle 7"/>
          <p:cNvSpPr/>
          <p:nvPr/>
        </p:nvSpPr>
        <p:spPr bwMode="auto">
          <a:xfrm>
            <a:off x="143725" y="274320"/>
            <a:ext cx="552236" cy="513708"/>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19996162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0"/>
            <a:ext cx="11785599" cy="6858000"/>
          </a:xfrm>
          <a:prstGeom prst="rect">
            <a:avLst/>
          </a:prstGeom>
        </p:spPr>
      </p:pic>
      <p:sp>
        <p:nvSpPr>
          <p:cNvPr id="4" name="Slide Number Placeholder 3"/>
          <p:cNvSpPr>
            <a:spLocks noGrp="1"/>
          </p:cNvSpPr>
          <p:nvPr>
            <p:ph type="sldNum" sz="quarter" idx="11"/>
          </p:nvPr>
        </p:nvSpPr>
        <p:spPr/>
        <p:txBody>
          <a:bodyPr/>
          <a:lstStyle/>
          <a:p>
            <a:fld id="{C5D83362-4C70-406D-8155-49D75310F06D}" type="slidenum">
              <a:rPr lang="en-US" smtClean="0"/>
              <a:t>29</a:t>
            </a:fld>
            <a:endParaRPr lang="en-US" dirty="0"/>
          </a:p>
        </p:txBody>
      </p:sp>
      <p:sp>
        <p:nvSpPr>
          <p:cNvPr id="6" name="Rectangle 5"/>
          <p:cNvSpPr/>
          <p:nvPr/>
        </p:nvSpPr>
        <p:spPr bwMode="auto">
          <a:xfrm>
            <a:off x="2712378" y="1582220"/>
            <a:ext cx="8907694" cy="520466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7" name="Rectangle 6"/>
          <p:cNvSpPr/>
          <p:nvPr/>
        </p:nvSpPr>
        <p:spPr bwMode="auto">
          <a:xfrm>
            <a:off x="2712378" y="267128"/>
            <a:ext cx="1417833" cy="226032"/>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8" name="Rectangle 7"/>
          <p:cNvSpPr/>
          <p:nvPr/>
        </p:nvSpPr>
        <p:spPr bwMode="auto">
          <a:xfrm>
            <a:off x="6065541" y="1701800"/>
            <a:ext cx="2666979" cy="40486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i="1" dirty="0" err="1">
                <a:solidFill>
                  <a:schemeClr val="tx1"/>
                </a:solidFill>
                <a:latin typeface="Verdana" pitchFamily="34" charset="0"/>
              </a:rPr>
              <a:t>Headflow</a:t>
            </a:r>
            <a:r>
              <a:rPr lang="en-US" b="1" i="1" dirty="0">
                <a:solidFill>
                  <a:schemeClr val="tx1"/>
                </a:solidFill>
                <a:latin typeface="Verdana" pitchFamily="34" charset="0"/>
              </a:rPr>
              <a:t> (monthly)</a:t>
            </a:r>
            <a:endParaRPr kumimoji="0" lang="en-US" b="1" i="1" u="none" strike="noStrike" cap="none" normalizeH="0" baseline="0" dirty="0">
              <a:ln>
                <a:noFill/>
              </a:ln>
              <a:solidFill>
                <a:schemeClr val="tx1"/>
              </a:solidFill>
              <a:effectLst/>
              <a:latin typeface="Verdana" pitchFamily="34" charset="0"/>
            </a:endParaRPr>
          </a:p>
        </p:txBody>
      </p:sp>
      <p:sp>
        <p:nvSpPr>
          <p:cNvPr id="9" name="Rectangle 8"/>
          <p:cNvSpPr/>
          <p:nvPr/>
        </p:nvSpPr>
        <p:spPr bwMode="auto">
          <a:xfrm>
            <a:off x="10769621" y="6228080"/>
            <a:ext cx="589259" cy="42010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i="1" dirty="0">
                <a:solidFill>
                  <a:schemeClr val="tx1"/>
                </a:solidFill>
                <a:latin typeface="Verdana" pitchFamily="34" charset="0"/>
              </a:rPr>
              <a:t>Dec</a:t>
            </a:r>
          </a:p>
          <a:p>
            <a:pPr marL="0" marR="0" indent="0" algn="ctr" defTabSz="914400" rtl="0" eaLnBrk="0" fontAlgn="base" latinLnBrk="0" hangingPunct="0">
              <a:lnSpc>
                <a:spcPct val="100000"/>
              </a:lnSpc>
              <a:spcBef>
                <a:spcPct val="0"/>
              </a:spcBef>
              <a:spcAft>
                <a:spcPct val="0"/>
              </a:spcAft>
              <a:buClrTx/>
              <a:buSzTx/>
              <a:buFontTx/>
              <a:buNone/>
              <a:tabLst/>
            </a:pPr>
            <a:r>
              <a:rPr lang="en-US" sz="1400" b="1" i="1" dirty="0">
                <a:solidFill>
                  <a:schemeClr val="tx1"/>
                </a:solidFill>
                <a:latin typeface="Verdana" pitchFamily="34" charset="0"/>
              </a:rPr>
              <a:t>2015</a:t>
            </a:r>
            <a:endParaRPr kumimoji="0" lang="en-US" sz="1400" b="1" i="1" u="none" strike="noStrike" cap="none" normalizeH="0" baseline="0" dirty="0">
              <a:ln>
                <a:noFill/>
              </a:ln>
              <a:solidFill>
                <a:schemeClr val="tx1"/>
              </a:solidFill>
              <a:effectLst/>
              <a:latin typeface="Verdana" pitchFamily="34" charset="0"/>
            </a:endParaRPr>
          </a:p>
        </p:txBody>
      </p:sp>
      <p:sp>
        <p:nvSpPr>
          <p:cNvPr id="10" name="Rectangle 9"/>
          <p:cNvSpPr/>
          <p:nvPr/>
        </p:nvSpPr>
        <p:spPr bwMode="auto">
          <a:xfrm>
            <a:off x="3474741" y="6223000"/>
            <a:ext cx="650219" cy="49276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i="1" dirty="0">
                <a:solidFill>
                  <a:schemeClr val="tx1"/>
                </a:solidFill>
                <a:latin typeface="Verdana" pitchFamily="34" charset="0"/>
              </a:rPr>
              <a:t>Jan</a:t>
            </a:r>
          </a:p>
          <a:p>
            <a:pPr marL="0" marR="0" indent="0" algn="ctr" defTabSz="914400" rtl="0" eaLnBrk="0" fontAlgn="base" latinLnBrk="0" hangingPunct="0">
              <a:lnSpc>
                <a:spcPct val="100000"/>
              </a:lnSpc>
              <a:spcBef>
                <a:spcPct val="0"/>
              </a:spcBef>
              <a:spcAft>
                <a:spcPct val="0"/>
              </a:spcAft>
              <a:buClrTx/>
              <a:buSzTx/>
              <a:buFontTx/>
              <a:buNone/>
              <a:tabLst/>
            </a:pPr>
            <a:r>
              <a:rPr lang="en-US" sz="1400" b="1" i="1" dirty="0">
                <a:solidFill>
                  <a:schemeClr val="tx1"/>
                </a:solidFill>
                <a:latin typeface="Verdana" pitchFamily="34" charset="0"/>
              </a:rPr>
              <a:t>2015</a:t>
            </a:r>
            <a:endParaRPr kumimoji="0" lang="en-US" sz="1400" b="1" i="1" u="none" strike="noStrike" cap="none" normalizeH="0" baseline="0" dirty="0">
              <a:ln>
                <a:noFill/>
              </a:ln>
              <a:solidFill>
                <a:schemeClr val="tx1"/>
              </a:solidFill>
              <a:effectLst/>
              <a:latin typeface="Verdana" pitchFamily="34" charset="0"/>
            </a:endParaRPr>
          </a:p>
        </p:txBody>
      </p:sp>
      <p:sp>
        <p:nvSpPr>
          <p:cNvPr id="11" name="Rectangle 10"/>
          <p:cNvSpPr/>
          <p:nvPr/>
        </p:nvSpPr>
        <p:spPr bwMode="auto">
          <a:xfrm>
            <a:off x="5742611" y="121720"/>
            <a:ext cx="5839789" cy="5168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a:ln>
                  <a:noFill/>
                </a:ln>
                <a:solidFill>
                  <a:schemeClr val="tx1"/>
                </a:solidFill>
                <a:effectLst/>
                <a:latin typeface="Verdana" pitchFamily="34" charset="0"/>
              </a:rPr>
              <a:t>Scenario selected:</a:t>
            </a:r>
            <a:r>
              <a:rPr kumimoji="0" lang="en-US" b="1" i="1" u="none" strike="noStrike" cap="none" normalizeH="0" dirty="0">
                <a:ln>
                  <a:noFill/>
                </a:ln>
                <a:solidFill>
                  <a:schemeClr val="tx1"/>
                </a:solidFill>
                <a:effectLst/>
                <a:latin typeface="Verdana" pitchFamily="34" charset="0"/>
              </a:rPr>
              <a:t> Current Accounts (2015)</a:t>
            </a:r>
            <a:endParaRPr kumimoji="0" lang="en-US" b="1" i="1" u="none" strike="noStrike" cap="none" normalizeH="0" baseline="0" dirty="0">
              <a:ln>
                <a:noFill/>
              </a:ln>
              <a:solidFill>
                <a:schemeClr val="tx1"/>
              </a:solidFill>
              <a:effectLst/>
              <a:latin typeface="Verdana" pitchFamily="34" charset="0"/>
            </a:endParaRPr>
          </a:p>
        </p:txBody>
      </p:sp>
      <p:cxnSp>
        <p:nvCxnSpPr>
          <p:cNvPr id="12" name="Straight Arrow Connector 11"/>
          <p:cNvCxnSpPr>
            <a:stCxn id="11" idx="1"/>
            <a:endCxn id="7" idx="3"/>
          </p:cNvCxnSpPr>
          <p:nvPr/>
        </p:nvCxnSpPr>
        <p:spPr bwMode="auto">
          <a:xfrm flipH="1">
            <a:off x="4130211" y="380144"/>
            <a:ext cx="1612400" cy="0"/>
          </a:xfrm>
          <a:prstGeom prst="straightConnector1">
            <a:avLst/>
          </a:prstGeom>
          <a:solidFill>
            <a:schemeClr val="accent2"/>
          </a:solidFill>
          <a:ln w="76200" cap="flat" cmpd="sng" algn="ctr">
            <a:solidFill>
              <a:schemeClr val="tx1"/>
            </a:solidFill>
            <a:prstDash val="solid"/>
            <a:round/>
            <a:headEnd type="none" w="med" len="med"/>
            <a:tailEnd type="triangle"/>
          </a:ln>
          <a:effectLst/>
        </p:spPr>
      </p:cxnSp>
      <p:sp>
        <p:nvSpPr>
          <p:cNvPr id="13" name="Rectangle 12"/>
          <p:cNvSpPr/>
          <p:nvPr/>
        </p:nvSpPr>
        <p:spPr bwMode="auto">
          <a:xfrm>
            <a:off x="792479" y="721361"/>
            <a:ext cx="883921" cy="31496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cxnSp>
        <p:nvCxnSpPr>
          <p:cNvPr id="15" name="Straight Arrow Connector 14"/>
          <p:cNvCxnSpPr/>
          <p:nvPr/>
        </p:nvCxnSpPr>
        <p:spPr bwMode="auto">
          <a:xfrm flipV="1">
            <a:off x="1371600" y="1047964"/>
            <a:ext cx="0" cy="2345848"/>
          </a:xfrm>
          <a:prstGeom prst="straightConnector1">
            <a:avLst/>
          </a:prstGeom>
          <a:solidFill>
            <a:schemeClr val="accent2"/>
          </a:solidFill>
          <a:ln w="76200" cap="flat" cmpd="sng" algn="ctr">
            <a:solidFill>
              <a:schemeClr val="tx1"/>
            </a:solidFill>
            <a:prstDash val="solid"/>
            <a:round/>
            <a:headEnd type="none" w="med" len="med"/>
            <a:tailEnd type="triangle"/>
          </a:ln>
          <a:effectLst/>
        </p:spPr>
      </p:cxnSp>
      <p:sp>
        <p:nvSpPr>
          <p:cNvPr id="14" name="Rectangle 13"/>
          <p:cNvSpPr/>
          <p:nvPr/>
        </p:nvSpPr>
        <p:spPr bwMode="auto">
          <a:xfrm>
            <a:off x="225752" y="2895600"/>
            <a:ext cx="5260648" cy="8382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a:ln>
                  <a:noFill/>
                </a:ln>
                <a:solidFill>
                  <a:schemeClr val="tx1"/>
                </a:solidFill>
                <a:effectLst/>
                <a:latin typeface="Verdana" pitchFamily="34" charset="0"/>
              </a:rPr>
              <a:t>Item selected:</a:t>
            </a:r>
            <a:r>
              <a:rPr kumimoji="0" lang="en-US" b="1" i="1" u="none" strike="noStrike" cap="none" normalizeH="0" dirty="0">
                <a:ln>
                  <a:noFill/>
                </a:ln>
                <a:solidFill>
                  <a:schemeClr val="tx1"/>
                </a:solidFill>
                <a:effectLst/>
                <a:latin typeface="Verdana" pitchFamily="34" charset="0"/>
              </a:rPr>
              <a:t> Athabasca River</a:t>
            </a:r>
          </a:p>
          <a:p>
            <a:pPr marL="0" marR="0" indent="0" algn="ctr" defTabSz="914400" rtl="0" eaLnBrk="0" fontAlgn="base" latinLnBrk="0" hangingPunct="0">
              <a:lnSpc>
                <a:spcPct val="100000"/>
              </a:lnSpc>
              <a:spcBef>
                <a:spcPct val="0"/>
              </a:spcBef>
              <a:spcAft>
                <a:spcPct val="0"/>
              </a:spcAft>
              <a:buClrTx/>
              <a:buSzTx/>
              <a:buFontTx/>
              <a:buNone/>
              <a:tabLst/>
            </a:pPr>
            <a:r>
              <a:rPr lang="en-US" b="1" i="1" dirty="0">
                <a:latin typeface="Verdana" pitchFamily="34" charset="0"/>
              </a:rPr>
              <a:t>Panel on right: shows data for this river</a:t>
            </a:r>
            <a:endParaRPr kumimoji="0" lang="en-US" b="1" i="1" u="none" strike="noStrike" cap="none" normalizeH="0" baseline="0" dirty="0">
              <a:ln>
                <a:noFill/>
              </a:ln>
              <a:solidFill>
                <a:schemeClr val="tx1"/>
              </a:solidFill>
              <a:effectLst/>
              <a:latin typeface="Verdana" pitchFamily="34" charset="0"/>
            </a:endParaRPr>
          </a:p>
        </p:txBody>
      </p:sp>
      <p:sp>
        <p:nvSpPr>
          <p:cNvPr id="16" name="Rectangle 15"/>
          <p:cNvSpPr/>
          <p:nvPr/>
        </p:nvSpPr>
        <p:spPr bwMode="auto">
          <a:xfrm>
            <a:off x="145982" y="767882"/>
            <a:ext cx="566287" cy="512277"/>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3896053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LEAP/WEAP GROUP</a:t>
            </a:r>
            <a:endParaRPr lang="en-US" b="1" dirty="0"/>
          </a:p>
        </p:txBody>
      </p:sp>
      <p:sp>
        <p:nvSpPr>
          <p:cNvPr id="3" name="Content Placeholder 2"/>
          <p:cNvSpPr>
            <a:spLocks noGrp="1"/>
          </p:cNvSpPr>
          <p:nvPr>
            <p:ph idx="1"/>
          </p:nvPr>
        </p:nvSpPr>
        <p:spPr>
          <a:xfrm>
            <a:off x="609600" y="1600200"/>
            <a:ext cx="11430000" cy="5105400"/>
          </a:xfrm>
        </p:spPr>
        <p:txBody>
          <a:bodyPr>
            <a:normAutofit/>
          </a:bodyPr>
          <a:lstStyle/>
          <a:p>
            <a:pPr>
              <a:spcBef>
                <a:spcPts val="600"/>
              </a:spcBef>
              <a:spcAft>
                <a:spcPts val="600"/>
              </a:spcAft>
            </a:pPr>
            <a:r>
              <a:rPr lang="en-US" sz="3200" dirty="0"/>
              <a:t>Group members:</a:t>
            </a:r>
          </a:p>
          <a:p>
            <a:pPr lvl="1">
              <a:spcBef>
                <a:spcPts val="600"/>
              </a:spcBef>
              <a:spcAft>
                <a:spcPts val="600"/>
              </a:spcAft>
            </a:pPr>
            <a:r>
              <a:rPr lang="en-US" dirty="0"/>
              <a:t>Eskinder Gemechu, PDF</a:t>
            </a:r>
          </a:p>
          <a:p>
            <a:pPr lvl="1">
              <a:spcBef>
                <a:spcPts val="600"/>
              </a:spcBef>
              <a:spcAft>
                <a:spcPts val="600"/>
              </a:spcAft>
            </a:pPr>
            <a:r>
              <a:rPr lang="en-US" dirty="0"/>
              <a:t>Matthew Davis, Research Engineer</a:t>
            </a:r>
          </a:p>
          <a:p>
            <a:pPr lvl="1">
              <a:spcBef>
                <a:spcPts val="600"/>
              </a:spcBef>
              <a:spcAft>
                <a:spcPts val="600"/>
              </a:spcAft>
            </a:pPr>
            <a:r>
              <a:rPr lang="en-US" dirty="0" err="1"/>
              <a:t>Saeidreza</a:t>
            </a:r>
            <a:r>
              <a:rPr lang="en-US" dirty="0"/>
              <a:t> Radpour, PhD student</a:t>
            </a:r>
          </a:p>
          <a:p>
            <a:pPr lvl="1">
              <a:spcBef>
                <a:spcPts val="600"/>
              </a:spcBef>
              <a:spcAft>
                <a:spcPts val="600"/>
              </a:spcAft>
            </a:pPr>
            <a:r>
              <a:rPr lang="en-US" dirty="0"/>
              <a:t>Christophe Owttrim, MSc student</a:t>
            </a:r>
          </a:p>
          <a:p>
            <a:pPr lvl="1">
              <a:spcBef>
                <a:spcPts val="600"/>
              </a:spcBef>
              <a:spcAft>
                <a:spcPts val="600"/>
              </a:spcAft>
            </a:pPr>
            <a:r>
              <a:rPr lang="en-US" dirty="0"/>
              <a:t>Thomas Patrick, MSc student</a:t>
            </a:r>
          </a:p>
          <a:p>
            <a:pPr lvl="1">
              <a:spcBef>
                <a:spcPts val="600"/>
              </a:spcBef>
              <a:spcAft>
                <a:spcPts val="600"/>
              </a:spcAft>
            </a:pPr>
            <a:r>
              <a:rPr lang="en-US" dirty="0"/>
              <a:t>Minza Haider, MSc student</a:t>
            </a:r>
          </a:p>
          <a:p>
            <a:pPr lvl="1">
              <a:spcBef>
                <a:spcPts val="600"/>
              </a:spcBef>
              <a:spcAft>
                <a:spcPts val="600"/>
              </a:spcAft>
            </a:pPr>
            <a:r>
              <a:rPr lang="en-US" dirty="0" err="1"/>
              <a:t>Ayodeji</a:t>
            </a:r>
            <a:r>
              <a:rPr lang="en-US" dirty="0"/>
              <a:t> </a:t>
            </a:r>
            <a:r>
              <a:rPr lang="en-US" dirty="0" err="1"/>
              <a:t>Okunlola</a:t>
            </a:r>
            <a:r>
              <a:rPr lang="en-US" dirty="0"/>
              <a:t>, PhD student</a:t>
            </a:r>
          </a:p>
          <a:p>
            <a:pPr lvl="1">
              <a:spcBef>
                <a:spcPts val="600"/>
              </a:spcBef>
              <a:spcAft>
                <a:spcPts val="600"/>
              </a:spcAft>
            </a:pPr>
            <a:endParaRPr lang="en-US" dirty="0"/>
          </a:p>
          <a:p>
            <a:pPr lvl="1">
              <a:spcBef>
                <a:spcPts val="600"/>
              </a:spcBef>
              <a:spcAft>
                <a:spcPts val="600"/>
              </a:spcAft>
            </a:pPr>
            <a:endParaRPr lang="en-US" sz="2800" dirty="0"/>
          </a:p>
          <a:p>
            <a:pPr>
              <a:spcBef>
                <a:spcPts val="600"/>
              </a:spcBef>
              <a:spcAft>
                <a:spcPts val="600"/>
              </a:spcAft>
            </a:pPr>
            <a:endParaRPr lang="en-US" sz="2000" dirty="0"/>
          </a:p>
          <a:p>
            <a:pPr>
              <a:spcBef>
                <a:spcPts val="600"/>
              </a:spcBef>
              <a:spcAft>
                <a:spcPts val="600"/>
              </a:spcAft>
            </a:pPr>
            <a:endParaRPr lang="en-US" sz="2000" dirty="0"/>
          </a:p>
          <a:p>
            <a:pPr>
              <a:spcBef>
                <a:spcPts val="600"/>
              </a:spcBef>
              <a:spcAft>
                <a:spcPts val="600"/>
              </a:spcAft>
            </a:pPr>
            <a:endParaRPr lang="en-US" sz="2000" dirty="0"/>
          </a:p>
          <a:p>
            <a:pPr>
              <a:spcBef>
                <a:spcPts val="1200"/>
              </a:spcBef>
              <a:spcAft>
                <a:spcPts val="1200"/>
              </a:spcAft>
            </a:pPr>
            <a:endParaRPr lang="en-US" sz="1200" dirty="0"/>
          </a:p>
          <a:p>
            <a:pPr>
              <a:spcBef>
                <a:spcPts val="1200"/>
              </a:spcBef>
              <a:spcAft>
                <a:spcPts val="1200"/>
              </a:spcAft>
            </a:pPr>
            <a:endParaRPr lang="en-US" sz="1200" dirty="0"/>
          </a:p>
        </p:txBody>
      </p:sp>
      <p:sp>
        <p:nvSpPr>
          <p:cNvPr id="4" name="Slide Number Placeholder 3"/>
          <p:cNvSpPr>
            <a:spLocks noGrp="1"/>
          </p:cNvSpPr>
          <p:nvPr>
            <p:ph type="sldNum" sz="quarter" idx="11"/>
          </p:nvPr>
        </p:nvSpPr>
        <p:spPr/>
        <p:txBody>
          <a:bodyPr/>
          <a:lstStyle/>
          <a:p>
            <a:fld id="{C5D83362-4C70-406D-8155-49D75310F06D}" type="slidenum">
              <a:rPr lang="en-US" smtClean="0"/>
              <a:t>3</a:t>
            </a:fld>
            <a:endParaRPr lang="en-US" dirty="0"/>
          </a:p>
        </p:txBody>
      </p:sp>
      <p:sp>
        <p:nvSpPr>
          <p:cNvPr id="5" name="Content Placeholder 2"/>
          <p:cNvSpPr txBox="1">
            <a:spLocks/>
          </p:cNvSpPr>
          <p:nvPr/>
        </p:nvSpPr>
        <p:spPr bwMode="auto">
          <a:xfrm>
            <a:off x="6934200" y="1676400"/>
            <a:ext cx="5181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pitchFamily="2" charset="2"/>
              <a:buChar char="p"/>
              <a:defRPr sz="2800">
                <a:solidFill>
                  <a:schemeClr val="tx1"/>
                </a:solidFill>
                <a:latin typeface="+mn-lt"/>
                <a:ea typeface="ＭＳ Ｐゴシック" pitchFamily="-106" charset="-128"/>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ea typeface="ＭＳ Ｐゴシック" pitchFamily="-106" charset="-128"/>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mn-lt"/>
                <a:ea typeface="ＭＳ Ｐゴシック" pitchFamily="-106" charset="-128"/>
              </a:defRPr>
            </a:lvl3pPr>
            <a:lvl4pPr marL="1600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ＭＳ Ｐゴシック" pitchFamily="-106"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ＭＳ Ｐゴシック" pitchFamily="-106" charset="-128"/>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a:lstStyle>
          <a:p>
            <a:r>
              <a:rPr lang="en-CA" kern="0" dirty="0"/>
              <a:t>Past HQPs: 18</a:t>
            </a:r>
          </a:p>
          <a:p>
            <a:pPr lvl="1"/>
            <a:r>
              <a:rPr lang="en-CA" kern="0" dirty="0"/>
              <a:t>PDF: 2</a:t>
            </a:r>
          </a:p>
          <a:p>
            <a:pPr lvl="1"/>
            <a:r>
              <a:rPr lang="en-CA" kern="0" dirty="0"/>
              <a:t>PhD: 2</a:t>
            </a:r>
          </a:p>
          <a:p>
            <a:pPr lvl="1"/>
            <a:r>
              <a:rPr lang="en-CA" kern="0" dirty="0"/>
              <a:t>MSc: 10</a:t>
            </a:r>
          </a:p>
          <a:p>
            <a:pPr lvl="1"/>
            <a:r>
              <a:rPr lang="en-CA" kern="0" dirty="0"/>
              <a:t>RA/Undergrads/Interns: 4</a:t>
            </a:r>
          </a:p>
        </p:txBody>
      </p:sp>
    </p:spTree>
    <p:extLst>
      <p:ext uri="{BB962C8B-B14F-4D97-AF65-F5344CB8AC3E}">
        <p14:creationId xmlns:p14="http://schemas.microsoft.com/office/powerpoint/2010/main" val="534436293"/>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 y="0"/>
            <a:ext cx="11791950" cy="6858000"/>
          </a:xfrm>
          <a:prstGeom prst="rect">
            <a:avLst/>
          </a:prstGeom>
        </p:spPr>
      </p:pic>
      <p:sp>
        <p:nvSpPr>
          <p:cNvPr id="4" name="Slide Number Placeholder 3"/>
          <p:cNvSpPr>
            <a:spLocks noGrp="1"/>
          </p:cNvSpPr>
          <p:nvPr>
            <p:ph type="sldNum" sz="quarter" idx="11"/>
          </p:nvPr>
        </p:nvSpPr>
        <p:spPr/>
        <p:txBody>
          <a:bodyPr/>
          <a:lstStyle/>
          <a:p>
            <a:fld id="{C5D83362-4C70-406D-8155-49D75310F06D}" type="slidenum">
              <a:rPr lang="en-US" smtClean="0"/>
              <a:t>30</a:t>
            </a:fld>
            <a:endParaRPr lang="en-US" dirty="0"/>
          </a:p>
        </p:txBody>
      </p:sp>
      <p:sp>
        <p:nvSpPr>
          <p:cNvPr id="7" name="Rectangle 6"/>
          <p:cNvSpPr/>
          <p:nvPr/>
        </p:nvSpPr>
        <p:spPr bwMode="auto">
          <a:xfrm>
            <a:off x="2712378" y="297808"/>
            <a:ext cx="1417833" cy="226032"/>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8" name="Rectangle 7"/>
          <p:cNvSpPr/>
          <p:nvPr/>
        </p:nvSpPr>
        <p:spPr bwMode="auto">
          <a:xfrm>
            <a:off x="5742611" y="152400"/>
            <a:ext cx="5839789" cy="5168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a:ln>
                  <a:noFill/>
                </a:ln>
                <a:solidFill>
                  <a:schemeClr val="tx1"/>
                </a:solidFill>
                <a:effectLst/>
                <a:latin typeface="Verdana" pitchFamily="34" charset="0"/>
              </a:rPr>
              <a:t>Scenario selected:</a:t>
            </a:r>
            <a:r>
              <a:rPr kumimoji="0" lang="en-US" b="1" i="1" u="none" strike="noStrike" cap="none" normalizeH="0" dirty="0">
                <a:ln>
                  <a:noFill/>
                </a:ln>
                <a:solidFill>
                  <a:schemeClr val="tx1"/>
                </a:solidFill>
                <a:effectLst/>
                <a:latin typeface="Verdana" pitchFamily="34" charset="0"/>
              </a:rPr>
              <a:t> Reference (2016-2050)</a:t>
            </a:r>
            <a:endParaRPr kumimoji="0" lang="en-US" b="1" i="1" u="none" strike="noStrike" cap="none" normalizeH="0" baseline="0" dirty="0">
              <a:ln>
                <a:noFill/>
              </a:ln>
              <a:solidFill>
                <a:schemeClr val="tx1"/>
              </a:solidFill>
              <a:effectLst/>
              <a:latin typeface="Verdana" pitchFamily="34" charset="0"/>
            </a:endParaRPr>
          </a:p>
        </p:txBody>
      </p:sp>
      <p:cxnSp>
        <p:nvCxnSpPr>
          <p:cNvPr id="9" name="Straight Arrow Connector 8"/>
          <p:cNvCxnSpPr>
            <a:stCxn id="8" idx="1"/>
          </p:cNvCxnSpPr>
          <p:nvPr/>
        </p:nvCxnSpPr>
        <p:spPr bwMode="auto">
          <a:xfrm flipH="1">
            <a:off x="4130211" y="410824"/>
            <a:ext cx="1612400" cy="0"/>
          </a:xfrm>
          <a:prstGeom prst="straightConnector1">
            <a:avLst/>
          </a:prstGeom>
          <a:solidFill>
            <a:schemeClr val="accent2"/>
          </a:solidFill>
          <a:ln w="76200" cap="flat" cmpd="sng" algn="ctr">
            <a:solidFill>
              <a:schemeClr val="tx1"/>
            </a:solidFill>
            <a:prstDash val="solid"/>
            <a:round/>
            <a:headEnd type="none" w="med" len="med"/>
            <a:tailEnd type="triangle"/>
          </a:ln>
          <a:effectLst/>
        </p:spPr>
      </p:cxnSp>
      <p:sp>
        <p:nvSpPr>
          <p:cNvPr id="10" name="Rectangle 9"/>
          <p:cNvSpPr/>
          <p:nvPr/>
        </p:nvSpPr>
        <p:spPr bwMode="auto">
          <a:xfrm>
            <a:off x="6065541" y="1701800"/>
            <a:ext cx="2666979" cy="40486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i="1">
                <a:solidFill>
                  <a:schemeClr val="tx1"/>
                </a:solidFill>
                <a:latin typeface="Verdana" pitchFamily="34" charset="0"/>
              </a:rPr>
              <a:t>Headflow (monthly)</a:t>
            </a:r>
            <a:endParaRPr kumimoji="0" lang="en-US" b="1" i="1" u="none" strike="noStrike" cap="none" normalizeH="0" baseline="0" dirty="0">
              <a:ln>
                <a:noFill/>
              </a:ln>
              <a:solidFill>
                <a:schemeClr val="tx1"/>
              </a:solidFill>
              <a:effectLst/>
              <a:latin typeface="Verdana" pitchFamily="34" charset="0"/>
            </a:endParaRPr>
          </a:p>
        </p:txBody>
      </p:sp>
      <p:sp>
        <p:nvSpPr>
          <p:cNvPr id="11" name="Rectangle 10"/>
          <p:cNvSpPr/>
          <p:nvPr/>
        </p:nvSpPr>
        <p:spPr bwMode="auto">
          <a:xfrm>
            <a:off x="10952501" y="6228080"/>
            <a:ext cx="589259" cy="42010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i="1" dirty="0">
                <a:solidFill>
                  <a:schemeClr val="tx1"/>
                </a:solidFill>
                <a:latin typeface="Verdana" pitchFamily="34" charset="0"/>
              </a:rPr>
              <a:t>Dec</a:t>
            </a:r>
          </a:p>
          <a:p>
            <a:pPr marL="0" marR="0" indent="0" algn="ctr" defTabSz="914400" rtl="0" eaLnBrk="0" fontAlgn="base" latinLnBrk="0" hangingPunct="0">
              <a:lnSpc>
                <a:spcPct val="100000"/>
              </a:lnSpc>
              <a:spcBef>
                <a:spcPct val="0"/>
              </a:spcBef>
              <a:spcAft>
                <a:spcPct val="0"/>
              </a:spcAft>
              <a:buClrTx/>
              <a:buSzTx/>
              <a:buFontTx/>
              <a:buNone/>
              <a:tabLst/>
            </a:pPr>
            <a:r>
              <a:rPr lang="en-US" sz="1400" b="1" i="1" dirty="0">
                <a:solidFill>
                  <a:schemeClr val="tx1"/>
                </a:solidFill>
                <a:latin typeface="Verdana" pitchFamily="34" charset="0"/>
              </a:rPr>
              <a:t>2050</a:t>
            </a:r>
            <a:endParaRPr kumimoji="0" lang="en-US" sz="1400" b="1" i="1" u="none" strike="noStrike" cap="none" normalizeH="0" baseline="0" dirty="0">
              <a:ln>
                <a:noFill/>
              </a:ln>
              <a:solidFill>
                <a:schemeClr val="tx1"/>
              </a:solidFill>
              <a:effectLst/>
              <a:latin typeface="Verdana" pitchFamily="34" charset="0"/>
            </a:endParaRPr>
          </a:p>
        </p:txBody>
      </p:sp>
      <p:sp>
        <p:nvSpPr>
          <p:cNvPr id="12" name="Rectangle 11"/>
          <p:cNvSpPr/>
          <p:nvPr/>
        </p:nvSpPr>
        <p:spPr bwMode="auto">
          <a:xfrm>
            <a:off x="3276600" y="6223635"/>
            <a:ext cx="650219" cy="49276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i="1" dirty="0">
                <a:solidFill>
                  <a:schemeClr val="tx1"/>
                </a:solidFill>
                <a:latin typeface="Verdana" pitchFamily="34" charset="0"/>
              </a:rPr>
              <a:t>Jan</a:t>
            </a:r>
          </a:p>
          <a:p>
            <a:pPr marL="0" marR="0" indent="0" algn="ctr" defTabSz="914400" rtl="0" eaLnBrk="0" fontAlgn="base" latinLnBrk="0" hangingPunct="0">
              <a:lnSpc>
                <a:spcPct val="100000"/>
              </a:lnSpc>
              <a:spcBef>
                <a:spcPct val="0"/>
              </a:spcBef>
              <a:spcAft>
                <a:spcPct val="0"/>
              </a:spcAft>
              <a:buClrTx/>
              <a:buSzTx/>
              <a:buFontTx/>
              <a:buNone/>
              <a:tabLst/>
            </a:pPr>
            <a:r>
              <a:rPr lang="en-US" sz="1400" b="1" i="1" dirty="0">
                <a:solidFill>
                  <a:schemeClr val="tx1"/>
                </a:solidFill>
                <a:latin typeface="Verdana" pitchFamily="34" charset="0"/>
              </a:rPr>
              <a:t>2015</a:t>
            </a:r>
            <a:endParaRPr kumimoji="0" lang="en-US" sz="1400" b="1" i="1" u="none" strike="noStrike" cap="none" normalizeH="0" baseline="0" dirty="0">
              <a:ln>
                <a:noFill/>
              </a:ln>
              <a:solidFill>
                <a:schemeClr val="tx1"/>
              </a:solidFill>
              <a:effectLst/>
              <a:latin typeface="Verdana" pitchFamily="34" charset="0"/>
            </a:endParaRPr>
          </a:p>
        </p:txBody>
      </p:sp>
      <p:sp>
        <p:nvSpPr>
          <p:cNvPr id="13" name="Rectangle 12"/>
          <p:cNvSpPr/>
          <p:nvPr/>
        </p:nvSpPr>
        <p:spPr bwMode="auto">
          <a:xfrm>
            <a:off x="2712378" y="1582220"/>
            <a:ext cx="8907694" cy="520466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14" name="Rectangle 13">
            <a:extLst>
              <a:ext uri="{FF2B5EF4-FFF2-40B4-BE49-F238E27FC236}">
                <a16:creationId xmlns:a16="http://schemas.microsoft.com/office/drawing/2014/main" id="{019C9CFE-20E6-4C80-B7CE-AF848C089FA4}"/>
              </a:ext>
            </a:extLst>
          </p:cNvPr>
          <p:cNvSpPr/>
          <p:nvPr/>
        </p:nvSpPr>
        <p:spPr bwMode="auto">
          <a:xfrm>
            <a:off x="792479" y="721361"/>
            <a:ext cx="883921" cy="31496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cxnSp>
        <p:nvCxnSpPr>
          <p:cNvPr id="15" name="Straight Arrow Connector 14">
            <a:extLst>
              <a:ext uri="{FF2B5EF4-FFF2-40B4-BE49-F238E27FC236}">
                <a16:creationId xmlns:a16="http://schemas.microsoft.com/office/drawing/2014/main" id="{64C68E2E-BA06-4366-A25E-A6CE0C072FEF}"/>
              </a:ext>
            </a:extLst>
          </p:cNvPr>
          <p:cNvCxnSpPr/>
          <p:nvPr/>
        </p:nvCxnSpPr>
        <p:spPr bwMode="auto">
          <a:xfrm flipV="1">
            <a:off x="1371600" y="1047964"/>
            <a:ext cx="0" cy="2345848"/>
          </a:xfrm>
          <a:prstGeom prst="straightConnector1">
            <a:avLst/>
          </a:prstGeom>
          <a:solidFill>
            <a:schemeClr val="accent2"/>
          </a:solidFill>
          <a:ln w="76200" cap="flat" cmpd="sng" algn="ctr">
            <a:solidFill>
              <a:schemeClr val="tx1"/>
            </a:solidFill>
            <a:prstDash val="solid"/>
            <a:round/>
            <a:headEnd type="none" w="med" len="med"/>
            <a:tailEnd type="triangle"/>
          </a:ln>
          <a:effectLst/>
        </p:spPr>
      </p:cxnSp>
      <p:sp>
        <p:nvSpPr>
          <p:cNvPr id="16" name="Rectangle 15">
            <a:extLst>
              <a:ext uri="{FF2B5EF4-FFF2-40B4-BE49-F238E27FC236}">
                <a16:creationId xmlns:a16="http://schemas.microsoft.com/office/drawing/2014/main" id="{02CCCDC5-41A2-4B22-A040-9BC20C0C5E5A}"/>
              </a:ext>
            </a:extLst>
          </p:cNvPr>
          <p:cNvSpPr/>
          <p:nvPr/>
        </p:nvSpPr>
        <p:spPr bwMode="auto">
          <a:xfrm>
            <a:off x="225752" y="2895600"/>
            <a:ext cx="5260648" cy="8382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a:ln>
                  <a:noFill/>
                </a:ln>
                <a:solidFill>
                  <a:schemeClr val="tx1"/>
                </a:solidFill>
                <a:effectLst/>
                <a:latin typeface="Verdana" pitchFamily="34" charset="0"/>
              </a:rPr>
              <a:t>Item selected:</a:t>
            </a:r>
            <a:r>
              <a:rPr kumimoji="0" lang="en-US" b="1" i="1" u="none" strike="noStrike" cap="none" normalizeH="0" dirty="0">
                <a:ln>
                  <a:noFill/>
                </a:ln>
                <a:solidFill>
                  <a:schemeClr val="tx1"/>
                </a:solidFill>
                <a:effectLst/>
                <a:latin typeface="Verdana" pitchFamily="34" charset="0"/>
              </a:rPr>
              <a:t> Athabasca River</a:t>
            </a:r>
          </a:p>
          <a:p>
            <a:pPr marL="0" marR="0" indent="0" algn="ctr" defTabSz="914400" rtl="0" eaLnBrk="0" fontAlgn="base" latinLnBrk="0" hangingPunct="0">
              <a:lnSpc>
                <a:spcPct val="100000"/>
              </a:lnSpc>
              <a:spcBef>
                <a:spcPct val="0"/>
              </a:spcBef>
              <a:spcAft>
                <a:spcPct val="0"/>
              </a:spcAft>
              <a:buClrTx/>
              <a:buSzTx/>
              <a:buFontTx/>
              <a:buNone/>
              <a:tabLst/>
            </a:pPr>
            <a:r>
              <a:rPr lang="en-US" b="1" i="1" dirty="0">
                <a:latin typeface="Verdana" pitchFamily="34" charset="0"/>
              </a:rPr>
              <a:t>Panel on right: shows data for this river</a:t>
            </a:r>
            <a:endParaRPr kumimoji="0" lang="en-US" b="1" i="1"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734598472"/>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WEAP-CANADA MAIN ELEMENTS</a:t>
            </a:r>
            <a:br>
              <a:rPr lang="en-CA" b="1" dirty="0"/>
            </a:br>
            <a:r>
              <a:rPr lang="en-CA" sz="3600" b="1" dirty="0"/>
              <a:t>(OIL AND GAS SECTOR)</a:t>
            </a:r>
          </a:p>
        </p:txBody>
      </p:sp>
      <p:graphicFrame>
        <p:nvGraphicFramePr>
          <p:cNvPr id="5" name="Content Placeholder 4"/>
          <p:cNvGraphicFramePr>
            <a:graphicFrameLocks noGrp="1"/>
          </p:cNvGraphicFramePr>
          <p:nvPr>
            <p:ph idx="1"/>
          </p:nvPr>
        </p:nvGraphicFramePr>
        <p:xfrm>
          <a:off x="4546600" y="1600200"/>
          <a:ext cx="6502400" cy="5140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1"/>
          </p:nvPr>
        </p:nvSpPr>
        <p:spPr>
          <a:xfrm>
            <a:off x="11201400" y="6400800"/>
            <a:ext cx="812800" cy="365125"/>
          </a:xfrm>
        </p:spPr>
        <p:txBody>
          <a:bodyPr/>
          <a:lstStyle/>
          <a:p>
            <a:fld id="{C5D83362-4C70-406D-8155-49D75310F06D}" type="slidenum">
              <a:rPr lang="en-US" smtClean="0"/>
              <a:t>31</a:t>
            </a:fld>
            <a:endParaRPr lang="en-US" dirty="0"/>
          </a:p>
        </p:txBody>
      </p:sp>
      <p:sp>
        <p:nvSpPr>
          <p:cNvPr id="11" name="Left Brace 10"/>
          <p:cNvSpPr/>
          <p:nvPr/>
        </p:nvSpPr>
        <p:spPr bwMode="auto">
          <a:xfrm>
            <a:off x="3352800" y="1524000"/>
            <a:ext cx="1447800" cy="5257800"/>
          </a:xfrm>
          <a:prstGeom prst="leftBrace">
            <a:avLst/>
          </a:prstGeom>
          <a:noFill/>
          <a:ln w="57150" cap="flat" cmpd="sng" algn="ctr">
            <a:solidFill>
              <a:schemeClr val="accent4">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w="76200">
                <a:solidFill>
                  <a:schemeClr val="tx1"/>
                </a:solidFill>
              </a:ln>
              <a:solidFill>
                <a:schemeClr val="accent4">
                  <a:lumMod val="50000"/>
                  <a:lumOff val="50000"/>
                </a:schemeClr>
              </a:solidFill>
              <a:effectLst/>
              <a:latin typeface="Verdana" pitchFamily="34" charset="0"/>
            </a:endParaRPr>
          </a:p>
        </p:txBody>
      </p:sp>
      <p:sp>
        <p:nvSpPr>
          <p:cNvPr id="15" name="TextBox 14"/>
          <p:cNvSpPr txBox="1"/>
          <p:nvPr/>
        </p:nvSpPr>
        <p:spPr>
          <a:xfrm>
            <a:off x="838200" y="3657600"/>
            <a:ext cx="2483372" cy="923330"/>
          </a:xfrm>
          <a:prstGeom prst="rect">
            <a:avLst/>
          </a:prstGeom>
          <a:noFill/>
        </p:spPr>
        <p:txBody>
          <a:bodyPr wrap="none" rtlCol="0">
            <a:spAutoFit/>
          </a:bodyPr>
          <a:lstStyle/>
          <a:p>
            <a:r>
              <a:rPr lang="en-CA" sz="5400" b="1" i="1" dirty="0"/>
              <a:t>WEAP</a:t>
            </a:r>
          </a:p>
        </p:txBody>
      </p:sp>
      <p:sp>
        <p:nvSpPr>
          <p:cNvPr id="18" name="Right Arrow 17"/>
          <p:cNvSpPr/>
          <p:nvPr/>
        </p:nvSpPr>
        <p:spPr bwMode="auto">
          <a:xfrm rot="10800000">
            <a:off x="11114314" y="3592286"/>
            <a:ext cx="914400" cy="533400"/>
          </a:xfrm>
          <a:prstGeom prst="rightArrow">
            <a:avLst/>
          </a:prstGeom>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i="1" u="none" strike="noStrike" normalizeH="0" baseline="0">
              <a:ln w="0"/>
              <a:solidFill>
                <a:schemeClr val="accent1"/>
              </a:solidFill>
              <a:effectLst>
                <a:outerShdw blurRad="38100" dist="25400" dir="5400000" algn="ctr" rotWithShape="0">
                  <a:srgbClr val="6E747A">
                    <a:alpha val="43000"/>
                  </a:srgbClr>
                </a:outerShdw>
              </a:effectLst>
              <a:latin typeface="Verdana" pitchFamily="34" charset="0"/>
            </a:endParaRPr>
          </a:p>
        </p:txBody>
      </p:sp>
    </p:spTree>
    <p:extLst>
      <p:ext uri="{BB962C8B-B14F-4D97-AF65-F5344CB8AC3E}">
        <p14:creationId xmlns:p14="http://schemas.microsoft.com/office/powerpoint/2010/main" val="3854614485"/>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50" y="0"/>
            <a:ext cx="11798300" cy="6858000"/>
          </a:xfrm>
          <a:prstGeom prst="rect">
            <a:avLst/>
          </a:prstGeom>
        </p:spPr>
      </p:pic>
      <p:sp>
        <p:nvSpPr>
          <p:cNvPr id="4" name="Slide Number Placeholder 3"/>
          <p:cNvSpPr>
            <a:spLocks noGrp="1"/>
          </p:cNvSpPr>
          <p:nvPr>
            <p:ph type="sldNum" sz="quarter" idx="11"/>
          </p:nvPr>
        </p:nvSpPr>
        <p:spPr/>
        <p:txBody>
          <a:bodyPr/>
          <a:lstStyle/>
          <a:p>
            <a:fld id="{C5D83362-4C70-406D-8155-49D75310F06D}" type="slidenum">
              <a:rPr lang="en-US" smtClean="0"/>
              <a:t>32</a:t>
            </a:fld>
            <a:endParaRPr lang="en-US" dirty="0"/>
          </a:p>
        </p:txBody>
      </p:sp>
      <p:sp>
        <p:nvSpPr>
          <p:cNvPr id="6" name="Rectangle 5"/>
          <p:cNvSpPr/>
          <p:nvPr/>
        </p:nvSpPr>
        <p:spPr bwMode="auto">
          <a:xfrm>
            <a:off x="6852863" y="2332234"/>
            <a:ext cx="739740" cy="482885"/>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7" name="Rectangle 6"/>
          <p:cNvSpPr/>
          <p:nvPr/>
        </p:nvSpPr>
        <p:spPr bwMode="auto">
          <a:xfrm>
            <a:off x="133566" y="226031"/>
            <a:ext cx="585626" cy="595901"/>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pic>
        <p:nvPicPr>
          <p:cNvPr id="3" name="Picture 2"/>
          <p:cNvPicPr>
            <a:picLocks noChangeAspect="1"/>
          </p:cNvPicPr>
          <p:nvPr/>
        </p:nvPicPr>
        <p:blipFill>
          <a:blip r:embed="rId4"/>
          <a:stretch>
            <a:fillRect/>
          </a:stretch>
        </p:blipFill>
        <p:spPr>
          <a:xfrm>
            <a:off x="2058722" y="934865"/>
            <a:ext cx="4037278" cy="32776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Straight Arrow Connector 7"/>
          <p:cNvCxnSpPr>
            <a:stCxn id="3" idx="3"/>
            <a:endCxn id="6" idx="1"/>
          </p:cNvCxnSpPr>
          <p:nvPr/>
        </p:nvCxnSpPr>
        <p:spPr bwMode="auto">
          <a:xfrm>
            <a:off x="6096000" y="2573676"/>
            <a:ext cx="756863" cy="1"/>
          </a:xfrm>
          <a:prstGeom prst="straightConnector1">
            <a:avLst/>
          </a:prstGeom>
          <a:solidFill>
            <a:schemeClr val="accent2"/>
          </a:solidFill>
          <a:ln w="762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9527801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 y="0"/>
            <a:ext cx="11791950" cy="6858000"/>
          </a:xfrm>
          <a:prstGeom prst="rect">
            <a:avLst/>
          </a:prstGeom>
        </p:spPr>
      </p:pic>
      <p:sp>
        <p:nvSpPr>
          <p:cNvPr id="4" name="Slide Number Placeholder 3"/>
          <p:cNvSpPr>
            <a:spLocks noGrp="1"/>
          </p:cNvSpPr>
          <p:nvPr>
            <p:ph type="sldNum" sz="quarter" idx="11"/>
          </p:nvPr>
        </p:nvSpPr>
        <p:spPr/>
        <p:txBody>
          <a:bodyPr/>
          <a:lstStyle/>
          <a:p>
            <a:fld id="{C5D83362-4C70-406D-8155-49D75310F06D}" type="slidenum">
              <a:rPr lang="en-US" smtClean="0"/>
              <a:t>33</a:t>
            </a:fld>
            <a:endParaRPr lang="en-US" dirty="0"/>
          </a:p>
        </p:txBody>
      </p:sp>
      <p:sp>
        <p:nvSpPr>
          <p:cNvPr id="6" name="Rectangle 5"/>
          <p:cNvSpPr/>
          <p:nvPr/>
        </p:nvSpPr>
        <p:spPr bwMode="auto">
          <a:xfrm>
            <a:off x="6852863" y="2332234"/>
            <a:ext cx="739740" cy="482885"/>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7" name="Rectangle 6"/>
          <p:cNvSpPr/>
          <p:nvPr/>
        </p:nvSpPr>
        <p:spPr bwMode="auto">
          <a:xfrm>
            <a:off x="133566" y="226031"/>
            <a:ext cx="585626" cy="595901"/>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pic>
        <p:nvPicPr>
          <p:cNvPr id="9" name="Picture 8"/>
          <p:cNvPicPr>
            <a:picLocks noChangeAspect="1"/>
          </p:cNvPicPr>
          <p:nvPr/>
        </p:nvPicPr>
        <p:blipFill>
          <a:blip r:embed="rId4"/>
          <a:stretch>
            <a:fillRect/>
          </a:stretch>
        </p:blipFill>
        <p:spPr>
          <a:xfrm>
            <a:off x="2058722" y="938060"/>
            <a:ext cx="4037278" cy="32928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Straight Arrow Connector 7"/>
          <p:cNvCxnSpPr>
            <a:stCxn id="3" idx="3"/>
            <a:endCxn id="6" idx="1"/>
          </p:cNvCxnSpPr>
          <p:nvPr/>
        </p:nvCxnSpPr>
        <p:spPr bwMode="auto">
          <a:xfrm>
            <a:off x="6096000" y="2573676"/>
            <a:ext cx="756863" cy="1"/>
          </a:xfrm>
          <a:prstGeom prst="straightConnector1">
            <a:avLst/>
          </a:prstGeom>
          <a:solidFill>
            <a:schemeClr val="accent2"/>
          </a:solidFill>
          <a:ln w="762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215003566"/>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WEAP-CANADA MAIN ELEMENTS</a:t>
            </a:r>
            <a:br>
              <a:rPr lang="en-CA" b="1" dirty="0"/>
            </a:br>
            <a:r>
              <a:rPr lang="en-CA" sz="3600" b="1" dirty="0"/>
              <a:t>(OIL AND GAS SECTOR)</a:t>
            </a:r>
          </a:p>
        </p:txBody>
      </p:sp>
      <p:graphicFrame>
        <p:nvGraphicFramePr>
          <p:cNvPr id="5" name="Content Placeholder 4"/>
          <p:cNvGraphicFramePr>
            <a:graphicFrameLocks noGrp="1"/>
          </p:cNvGraphicFramePr>
          <p:nvPr>
            <p:ph idx="1"/>
          </p:nvPr>
        </p:nvGraphicFramePr>
        <p:xfrm>
          <a:off x="4546600" y="1600200"/>
          <a:ext cx="6502400" cy="5140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1"/>
          </p:nvPr>
        </p:nvSpPr>
        <p:spPr>
          <a:xfrm>
            <a:off x="11201400" y="6400800"/>
            <a:ext cx="812800" cy="365125"/>
          </a:xfrm>
        </p:spPr>
        <p:txBody>
          <a:bodyPr/>
          <a:lstStyle/>
          <a:p>
            <a:fld id="{C5D83362-4C70-406D-8155-49D75310F06D}" type="slidenum">
              <a:rPr lang="en-US" smtClean="0"/>
              <a:t>34</a:t>
            </a:fld>
            <a:endParaRPr lang="en-US" dirty="0"/>
          </a:p>
        </p:txBody>
      </p:sp>
      <p:sp>
        <p:nvSpPr>
          <p:cNvPr id="11" name="Left Brace 10"/>
          <p:cNvSpPr/>
          <p:nvPr/>
        </p:nvSpPr>
        <p:spPr bwMode="auto">
          <a:xfrm>
            <a:off x="3352800" y="1524000"/>
            <a:ext cx="1447800" cy="5257800"/>
          </a:xfrm>
          <a:prstGeom prst="leftBrace">
            <a:avLst/>
          </a:prstGeom>
          <a:noFill/>
          <a:ln w="57150" cap="flat" cmpd="sng" algn="ctr">
            <a:solidFill>
              <a:schemeClr val="accent4">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w="76200">
                <a:solidFill>
                  <a:schemeClr val="tx1"/>
                </a:solidFill>
              </a:ln>
              <a:solidFill>
                <a:schemeClr val="accent4">
                  <a:lumMod val="50000"/>
                  <a:lumOff val="50000"/>
                </a:schemeClr>
              </a:solidFill>
              <a:effectLst/>
              <a:latin typeface="Verdana" pitchFamily="34" charset="0"/>
            </a:endParaRPr>
          </a:p>
        </p:txBody>
      </p:sp>
      <p:sp>
        <p:nvSpPr>
          <p:cNvPr id="15" name="TextBox 14"/>
          <p:cNvSpPr txBox="1"/>
          <p:nvPr/>
        </p:nvSpPr>
        <p:spPr>
          <a:xfrm>
            <a:off x="838200" y="3657600"/>
            <a:ext cx="2483372" cy="923330"/>
          </a:xfrm>
          <a:prstGeom prst="rect">
            <a:avLst/>
          </a:prstGeom>
          <a:noFill/>
        </p:spPr>
        <p:txBody>
          <a:bodyPr wrap="none" rtlCol="0">
            <a:spAutoFit/>
          </a:bodyPr>
          <a:lstStyle/>
          <a:p>
            <a:r>
              <a:rPr lang="en-CA" sz="5400" b="1" i="1" dirty="0"/>
              <a:t>WEAP</a:t>
            </a:r>
          </a:p>
        </p:txBody>
      </p:sp>
      <p:sp>
        <p:nvSpPr>
          <p:cNvPr id="18" name="Right Arrow 17"/>
          <p:cNvSpPr/>
          <p:nvPr/>
        </p:nvSpPr>
        <p:spPr bwMode="auto">
          <a:xfrm rot="10800000">
            <a:off x="11114314" y="4223656"/>
            <a:ext cx="914400" cy="533400"/>
          </a:xfrm>
          <a:prstGeom prst="rightArrow">
            <a:avLst/>
          </a:prstGeom>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i="1" u="none" strike="noStrike" normalizeH="0" baseline="0">
              <a:ln w="0"/>
              <a:solidFill>
                <a:schemeClr val="accent1"/>
              </a:solidFill>
              <a:effectLst>
                <a:outerShdw blurRad="38100" dist="25400" dir="5400000" algn="ctr" rotWithShape="0">
                  <a:srgbClr val="6E747A">
                    <a:alpha val="43000"/>
                  </a:srgbClr>
                </a:outerShdw>
              </a:effectLst>
              <a:latin typeface="Verdana" pitchFamily="34" charset="0"/>
            </a:endParaRPr>
          </a:p>
        </p:txBody>
      </p:sp>
    </p:spTree>
    <p:extLst>
      <p:ext uri="{BB962C8B-B14F-4D97-AF65-F5344CB8AC3E}">
        <p14:creationId xmlns:p14="http://schemas.microsoft.com/office/powerpoint/2010/main" val="1458902066"/>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 y="0"/>
            <a:ext cx="11791950" cy="6858000"/>
          </a:xfrm>
          <a:prstGeom prst="rect">
            <a:avLst/>
          </a:prstGeom>
        </p:spPr>
      </p:pic>
      <p:sp>
        <p:nvSpPr>
          <p:cNvPr id="4" name="Slide Number Placeholder 3"/>
          <p:cNvSpPr>
            <a:spLocks noGrp="1"/>
          </p:cNvSpPr>
          <p:nvPr>
            <p:ph type="sldNum" sz="quarter" idx="11"/>
          </p:nvPr>
        </p:nvSpPr>
        <p:spPr/>
        <p:txBody>
          <a:bodyPr/>
          <a:lstStyle/>
          <a:p>
            <a:fld id="{C5D83362-4C70-406D-8155-49D75310F06D}" type="slidenum">
              <a:rPr lang="en-US" smtClean="0"/>
              <a:t>35</a:t>
            </a:fld>
            <a:endParaRPr lang="en-US" dirty="0"/>
          </a:p>
        </p:txBody>
      </p:sp>
      <p:sp>
        <p:nvSpPr>
          <p:cNvPr id="8" name="Rectangle 7"/>
          <p:cNvSpPr/>
          <p:nvPr/>
        </p:nvSpPr>
        <p:spPr bwMode="auto">
          <a:xfrm>
            <a:off x="685799" y="236306"/>
            <a:ext cx="1060807" cy="339047"/>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7" name="Rectangle 6"/>
          <p:cNvSpPr/>
          <p:nvPr/>
        </p:nvSpPr>
        <p:spPr bwMode="auto">
          <a:xfrm>
            <a:off x="2681555" y="267129"/>
            <a:ext cx="1473885" cy="220552"/>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6" name="Rectangle 5"/>
          <p:cNvSpPr/>
          <p:nvPr/>
        </p:nvSpPr>
        <p:spPr bwMode="auto">
          <a:xfrm>
            <a:off x="304800" y="2928193"/>
            <a:ext cx="3048000" cy="8382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a:ln>
                  <a:noFill/>
                </a:ln>
                <a:solidFill>
                  <a:schemeClr val="tx1"/>
                </a:solidFill>
                <a:effectLst/>
                <a:latin typeface="Verdana" pitchFamily="34" charset="0"/>
              </a:rPr>
              <a:t>Item selected:</a:t>
            </a:r>
            <a:endParaRPr kumimoji="0" lang="en-US" b="1" i="1" u="none" strike="noStrike" cap="none" normalizeH="0" dirty="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dirty="0">
                <a:ln>
                  <a:noFill/>
                </a:ln>
                <a:solidFill>
                  <a:schemeClr val="tx1"/>
                </a:solidFill>
                <a:effectLst/>
                <a:latin typeface="Verdana" pitchFamily="34" charset="0"/>
              </a:rPr>
              <a:t>Total bitumen mined</a:t>
            </a:r>
          </a:p>
        </p:txBody>
      </p:sp>
      <p:cxnSp>
        <p:nvCxnSpPr>
          <p:cNvPr id="9" name="Straight Arrow Connector 8"/>
          <p:cNvCxnSpPr/>
          <p:nvPr/>
        </p:nvCxnSpPr>
        <p:spPr bwMode="auto">
          <a:xfrm flipV="1">
            <a:off x="1219200" y="575353"/>
            <a:ext cx="0" cy="2345848"/>
          </a:xfrm>
          <a:prstGeom prst="straightConnector1">
            <a:avLst/>
          </a:prstGeom>
          <a:solidFill>
            <a:schemeClr val="accent2"/>
          </a:solidFill>
          <a:ln w="76200" cap="flat" cmpd="sng" algn="ctr">
            <a:solidFill>
              <a:schemeClr val="tx1"/>
            </a:solidFill>
            <a:prstDash val="solid"/>
            <a:round/>
            <a:headEnd type="none" w="med" len="med"/>
            <a:tailEnd type="triangle"/>
          </a:ln>
          <a:effectLst/>
        </p:spPr>
      </p:cxnSp>
      <p:sp>
        <p:nvSpPr>
          <p:cNvPr id="10" name="Rectangle 9"/>
          <p:cNvSpPr/>
          <p:nvPr/>
        </p:nvSpPr>
        <p:spPr bwMode="auto">
          <a:xfrm>
            <a:off x="5742611" y="121720"/>
            <a:ext cx="5839789" cy="5168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a:ln>
                  <a:noFill/>
                </a:ln>
                <a:solidFill>
                  <a:schemeClr val="tx1"/>
                </a:solidFill>
                <a:effectLst/>
                <a:latin typeface="Verdana" pitchFamily="34" charset="0"/>
              </a:rPr>
              <a:t>Scenario selected:</a:t>
            </a:r>
            <a:r>
              <a:rPr kumimoji="0" lang="en-US" b="1" i="1" u="none" strike="noStrike" cap="none" normalizeH="0" dirty="0">
                <a:ln>
                  <a:noFill/>
                </a:ln>
                <a:solidFill>
                  <a:schemeClr val="tx1"/>
                </a:solidFill>
                <a:effectLst/>
                <a:latin typeface="Verdana" pitchFamily="34" charset="0"/>
              </a:rPr>
              <a:t> Current Accounts (2015)</a:t>
            </a:r>
            <a:endParaRPr kumimoji="0" lang="en-US" b="1" i="1" u="none" strike="noStrike" cap="none" normalizeH="0" baseline="0" dirty="0">
              <a:ln>
                <a:noFill/>
              </a:ln>
              <a:solidFill>
                <a:schemeClr val="tx1"/>
              </a:solidFill>
              <a:effectLst/>
              <a:latin typeface="Verdana" pitchFamily="34" charset="0"/>
            </a:endParaRPr>
          </a:p>
        </p:txBody>
      </p:sp>
      <p:cxnSp>
        <p:nvCxnSpPr>
          <p:cNvPr id="11" name="Straight Arrow Connector 10"/>
          <p:cNvCxnSpPr>
            <a:stCxn id="10" idx="1"/>
          </p:cNvCxnSpPr>
          <p:nvPr/>
        </p:nvCxnSpPr>
        <p:spPr bwMode="auto">
          <a:xfrm flipH="1">
            <a:off x="4130211" y="380144"/>
            <a:ext cx="1612400" cy="0"/>
          </a:xfrm>
          <a:prstGeom prst="straightConnector1">
            <a:avLst/>
          </a:prstGeom>
          <a:solidFill>
            <a:schemeClr val="accent2"/>
          </a:solidFill>
          <a:ln w="76200" cap="flat" cmpd="sng" algn="ctr">
            <a:solidFill>
              <a:schemeClr val="tx1"/>
            </a:solidFill>
            <a:prstDash val="solid"/>
            <a:round/>
            <a:headEnd type="none" w="med" len="med"/>
            <a:tailEnd type="triangle"/>
          </a:ln>
          <a:effectLst/>
        </p:spPr>
      </p:cxnSp>
      <p:sp>
        <p:nvSpPr>
          <p:cNvPr id="14" name="Rectangle 13"/>
          <p:cNvSpPr/>
          <p:nvPr/>
        </p:nvSpPr>
        <p:spPr bwMode="auto">
          <a:xfrm>
            <a:off x="2757755" y="831208"/>
            <a:ext cx="2616885" cy="377831"/>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cxnSp>
        <p:nvCxnSpPr>
          <p:cNvPr id="16" name="Straight Arrow Connector 15"/>
          <p:cNvCxnSpPr/>
          <p:nvPr/>
        </p:nvCxnSpPr>
        <p:spPr bwMode="auto">
          <a:xfrm flipH="1">
            <a:off x="5405176" y="1020746"/>
            <a:ext cx="1960194" cy="0"/>
          </a:xfrm>
          <a:prstGeom prst="straightConnector1">
            <a:avLst/>
          </a:prstGeom>
          <a:solidFill>
            <a:schemeClr val="accent2"/>
          </a:solidFill>
          <a:ln w="76200" cap="flat" cmpd="sng" algn="ctr">
            <a:solidFill>
              <a:schemeClr val="tx1"/>
            </a:solidFill>
            <a:prstDash val="solid"/>
            <a:round/>
            <a:headEnd type="none" w="med" len="med"/>
            <a:tailEnd type="triangle"/>
          </a:ln>
          <a:effectLst/>
        </p:spPr>
      </p:cxnSp>
      <p:sp>
        <p:nvSpPr>
          <p:cNvPr id="15" name="Rectangle 14"/>
          <p:cNvSpPr/>
          <p:nvPr/>
        </p:nvSpPr>
        <p:spPr bwMode="auto">
          <a:xfrm>
            <a:off x="6172200" y="760288"/>
            <a:ext cx="5486400" cy="61131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Input value: 184.65 thousand m</a:t>
            </a:r>
            <a:r>
              <a:rPr lang="en-US" b="1" i="1" baseline="30000" dirty="0">
                <a:solidFill>
                  <a:schemeClr val="tx1"/>
                </a:solidFill>
                <a:latin typeface="Verdana" pitchFamily="34" charset="0"/>
              </a:rPr>
              <a:t>3</a:t>
            </a:r>
            <a:r>
              <a:rPr lang="en-US" b="1" i="1" dirty="0">
                <a:solidFill>
                  <a:schemeClr val="tx1"/>
                </a:solidFill>
                <a:latin typeface="Verdana" pitchFamily="34" charset="0"/>
              </a:rPr>
              <a:t>/d</a:t>
            </a:r>
          </a:p>
          <a:p>
            <a:pPr marL="0" marR="0" indent="0" algn="ctr"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(historic data)</a:t>
            </a:r>
            <a:endParaRPr kumimoji="0" lang="en-US" b="1" i="1"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10509096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10" grpId="0" animBg="1"/>
      <p:bldP spid="14"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0"/>
            <a:ext cx="11785599" cy="6858000"/>
          </a:xfrm>
          <a:prstGeom prst="rect">
            <a:avLst/>
          </a:prstGeom>
        </p:spPr>
      </p:pic>
      <p:sp>
        <p:nvSpPr>
          <p:cNvPr id="4" name="Slide Number Placeholder 3"/>
          <p:cNvSpPr>
            <a:spLocks noGrp="1"/>
          </p:cNvSpPr>
          <p:nvPr>
            <p:ph type="sldNum" sz="quarter" idx="11"/>
          </p:nvPr>
        </p:nvSpPr>
        <p:spPr/>
        <p:txBody>
          <a:bodyPr/>
          <a:lstStyle/>
          <a:p>
            <a:fld id="{C5D83362-4C70-406D-8155-49D75310F06D}" type="slidenum">
              <a:rPr lang="en-US" smtClean="0"/>
              <a:t>36</a:t>
            </a:fld>
            <a:endParaRPr lang="en-US" dirty="0"/>
          </a:p>
        </p:txBody>
      </p:sp>
      <p:sp>
        <p:nvSpPr>
          <p:cNvPr id="9" name="Rectangle 8"/>
          <p:cNvSpPr/>
          <p:nvPr/>
        </p:nvSpPr>
        <p:spPr bwMode="auto">
          <a:xfrm>
            <a:off x="2666999" y="1216631"/>
            <a:ext cx="8994169" cy="5317733"/>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6" name="Rectangle 5"/>
          <p:cNvSpPr/>
          <p:nvPr/>
        </p:nvSpPr>
        <p:spPr bwMode="auto">
          <a:xfrm>
            <a:off x="5105400" y="2971800"/>
            <a:ext cx="5334000" cy="1250879"/>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CER mined bitumen projection to 2040,</a:t>
            </a:r>
          </a:p>
          <a:p>
            <a:pPr marL="0" marR="0" indent="0" algn="ctr"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then extrapolated to 2050</a:t>
            </a:r>
          </a:p>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a:ln>
                  <a:noFill/>
                </a:ln>
                <a:solidFill>
                  <a:schemeClr val="tx1"/>
                </a:solidFill>
                <a:effectLst/>
                <a:latin typeface="Verdana" pitchFamily="34" charset="0"/>
              </a:rPr>
              <a:t>2015: ~185 thousand m</a:t>
            </a:r>
            <a:r>
              <a:rPr kumimoji="0" lang="en-US" b="1" i="1" u="none" strike="noStrike" cap="none" normalizeH="0" baseline="30000" dirty="0">
                <a:ln>
                  <a:noFill/>
                </a:ln>
                <a:solidFill>
                  <a:schemeClr val="tx1"/>
                </a:solidFill>
                <a:effectLst/>
                <a:latin typeface="Verdana" pitchFamily="34" charset="0"/>
              </a:rPr>
              <a:t>3</a:t>
            </a:r>
            <a:r>
              <a:rPr kumimoji="0" lang="en-US" b="1" i="1" u="none" strike="noStrike" cap="none" normalizeH="0" dirty="0">
                <a:ln>
                  <a:noFill/>
                </a:ln>
                <a:solidFill>
                  <a:schemeClr val="tx1"/>
                </a:solidFill>
                <a:effectLst/>
                <a:latin typeface="Verdana" pitchFamily="34" charset="0"/>
              </a:rPr>
              <a:t>/d (1.16 Mb/d)</a:t>
            </a:r>
            <a:endParaRPr kumimoji="0" lang="en-US" b="1" i="1" u="none" strike="noStrike" cap="none" normalizeH="0" baseline="30000" dirty="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2050: ~260 thousand m</a:t>
            </a:r>
            <a:r>
              <a:rPr lang="en-US" b="1" i="1" baseline="30000" dirty="0">
                <a:solidFill>
                  <a:schemeClr val="tx1"/>
                </a:solidFill>
                <a:latin typeface="Verdana" pitchFamily="34" charset="0"/>
              </a:rPr>
              <a:t>3</a:t>
            </a:r>
            <a:r>
              <a:rPr lang="en-US" b="1" i="1" dirty="0">
                <a:solidFill>
                  <a:schemeClr val="tx1"/>
                </a:solidFill>
                <a:latin typeface="Verdana" pitchFamily="34" charset="0"/>
              </a:rPr>
              <a:t>/d (1.65 Mb/d)</a:t>
            </a:r>
            <a:endParaRPr kumimoji="0" lang="en-US" b="1" i="1" u="none" strike="noStrike" cap="none" normalizeH="0" baseline="30000" dirty="0">
              <a:ln>
                <a:noFill/>
              </a:ln>
              <a:solidFill>
                <a:schemeClr val="tx1"/>
              </a:solidFill>
              <a:effectLst/>
              <a:latin typeface="Verdana" pitchFamily="34" charset="0"/>
            </a:endParaRPr>
          </a:p>
        </p:txBody>
      </p:sp>
      <p:sp>
        <p:nvSpPr>
          <p:cNvPr id="10" name="Rectangle 9"/>
          <p:cNvSpPr/>
          <p:nvPr/>
        </p:nvSpPr>
        <p:spPr bwMode="auto">
          <a:xfrm>
            <a:off x="2681555" y="297808"/>
            <a:ext cx="1397285" cy="205483"/>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11" name="Rectangle 10"/>
          <p:cNvSpPr/>
          <p:nvPr/>
        </p:nvSpPr>
        <p:spPr bwMode="auto">
          <a:xfrm>
            <a:off x="5742611" y="152400"/>
            <a:ext cx="5839789" cy="5168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a:ln>
                  <a:noFill/>
                </a:ln>
                <a:solidFill>
                  <a:schemeClr val="tx1"/>
                </a:solidFill>
                <a:effectLst/>
                <a:latin typeface="Verdana" pitchFamily="34" charset="0"/>
              </a:rPr>
              <a:t>Scenario selected:</a:t>
            </a:r>
            <a:r>
              <a:rPr kumimoji="0" lang="en-US" b="1" i="1" u="none" strike="noStrike" cap="none" normalizeH="0" dirty="0">
                <a:ln>
                  <a:noFill/>
                </a:ln>
                <a:solidFill>
                  <a:schemeClr val="tx1"/>
                </a:solidFill>
                <a:effectLst/>
                <a:latin typeface="Verdana" pitchFamily="34" charset="0"/>
              </a:rPr>
              <a:t> Reference (2016-2050)</a:t>
            </a:r>
            <a:endParaRPr kumimoji="0" lang="en-US" b="1" i="1" u="none" strike="noStrike" cap="none" normalizeH="0" baseline="0" dirty="0">
              <a:ln>
                <a:noFill/>
              </a:ln>
              <a:solidFill>
                <a:schemeClr val="tx1"/>
              </a:solidFill>
              <a:effectLst/>
              <a:latin typeface="Verdana" pitchFamily="34" charset="0"/>
            </a:endParaRPr>
          </a:p>
        </p:txBody>
      </p:sp>
      <p:cxnSp>
        <p:nvCxnSpPr>
          <p:cNvPr id="12" name="Straight Arrow Connector 11"/>
          <p:cNvCxnSpPr>
            <a:stCxn id="11" idx="1"/>
          </p:cNvCxnSpPr>
          <p:nvPr/>
        </p:nvCxnSpPr>
        <p:spPr bwMode="auto">
          <a:xfrm flipH="1">
            <a:off x="4130211" y="410824"/>
            <a:ext cx="1612400" cy="0"/>
          </a:xfrm>
          <a:prstGeom prst="straightConnector1">
            <a:avLst/>
          </a:prstGeom>
          <a:solidFill>
            <a:schemeClr val="accent2"/>
          </a:solidFill>
          <a:ln w="76200" cap="flat" cmpd="sng" algn="ctr">
            <a:solidFill>
              <a:schemeClr val="tx1"/>
            </a:solidFill>
            <a:prstDash val="solid"/>
            <a:round/>
            <a:headEnd type="none" w="med" len="med"/>
            <a:tailEnd type="triangle"/>
          </a:ln>
          <a:effectLst/>
        </p:spPr>
      </p:cxnSp>
      <p:sp>
        <p:nvSpPr>
          <p:cNvPr id="13" name="Rectangle 12"/>
          <p:cNvSpPr/>
          <p:nvPr/>
        </p:nvSpPr>
        <p:spPr bwMode="auto">
          <a:xfrm>
            <a:off x="685799" y="236306"/>
            <a:ext cx="1060807" cy="339047"/>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14" name="Rectangle 13"/>
          <p:cNvSpPr/>
          <p:nvPr/>
        </p:nvSpPr>
        <p:spPr bwMode="auto">
          <a:xfrm>
            <a:off x="304800" y="2928193"/>
            <a:ext cx="3048000" cy="8382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a:ln>
                  <a:noFill/>
                </a:ln>
                <a:solidFill>
                  <a:schemeClr val="tx1"/>
                </a:solidFill>
                <a:effectLst/>
                <a:latin typeface="Verdana" pitchFamily="34" charset="0"/>
              </a:rPr>
              <a:t>Item selected:</a:t>
            </a:r>
            <a:endParaRPr kumimoji="0" lang="en-US" b="1" i="1" u="none" strike="noStrike" cap="none" normalizeH="0" dirty="0">
              <a:ln>
                <a:noFill/>
              </a:ln>
              <a:solidFill>
                <a:schemeClr val="tx1"/>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dirty="0">
                <a:ln>
                  <a:noFill/>
                </a:ln>
                <a:solidFill>
                  <a:schemeClr val="tx1"/>
                </a:solidFill>
                <a:effectLst/>
                <a:latin typeface="Verdana" pitchFamily="34" charset="0"/>
              </a:rPr>
              <a:t>Total bitumen mined</a:t>
            </a:r>
          </a:p>
        </p:txBody>
      </p:sp>
      <p:cxnSp>
        <p:nvCxnSpPr>
          <p:cNvPr id="15" name="Straight Arrow Connector 14"/>
          <p:cNvCxnSpPr/>
          <p:nvPr/>
        </p:nvCxnSpPr>
        <p:spPr bwMode="auto">
          <a:xfrm flipV="1">
            <a:off x="1219200" y="575353"/>
            <a:ext cx="0" cy="2345848"/>
          </a:xfrm>
          <a:prstGeom prst="straightConnector1">
            <a:avLst/>
          </a:prstGeom>
          <a:solidFill>
            <a:schemeClr val="accent2"/>
          </a:solidFill>
          <a:ln w="762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2962214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WEAP-CANADA MAIN ELEMENTS</a:t>
            </a:r>
            <a:br>
              <a:rPr lang="en-CA" b="1" dirty="0"/>
            </a:br>
            <a:r>
              <a:rPr lang="en-CA" sz="3600" b="1" dirty="0"/>
              <a:t>(OIL AND GAS SECTOR)</a:t>
            </a:r>
          </a:p>
        </p:txBody>
      </p:sp>
      <p:graphicFrame>
        <p:nvGraphicFramePr>
          <p:cNvPr id="5" name="Content Placeholder 4"/>
          <p:cNvGraphicFramePr>
            <a:graphicFrameLocks noGrp="1"/>
          </p:cNvGraphicFramePr>
          <p:nvPr>
            <p:ph idx="1"/>
          </p:nvPr>
        </p:nvGraphicFramePr>
        <p:xfrm>
          <a:off x="4546600" y="1600200"/>
          <a:ext cx="6502400" cy="5140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1"/>
          </p:nvPr>
        </p:nvSpPr>
        <p:spPr>
          <a:xfrm>
            <a:off x="11201400" y="6400800"/>
            <a:ext cx="812800" cy="365125"/>
          </a:xfrm>
        </p:spPr>
        <p:txBody>
          <a:bodyPr/>
          <a:lstStyle/>
          <a:p>
            <a:fld id="{C5D83362-4C70-406D-8155-49D75310F06D}" type="slidenum">
              <a:rPr lang="en-US" smtClean="0"/>
              <a:t>37</a:t>
            </a:fld>
            <a:endParaRPr lang="en-US" dirty="0"/>
          </a:p>
        </p:txBody>
      </p:sp>
      <p:sp>
        <p:nvSpPr>
          <p:cNvPr id="11" name="Left Brace 10"/>
          <p:cNvSpPr/>
          <p:nvPr/>
        </p:nvSpPr>
        <p:spPr bwMode="auto">
          <a:xfrm>
            <a:off x="3352800" y="1524000"/>
            <a:ext cx="1447800" cy="5257800"/>
          </a:xfrm>
          <a:prstGeom prst="leftBrace">
            <a:avLst/>
          </a:prstGeom>
          <a:noFill/>
          <a:ln w="57150" cap="flat" cmpd="sng" algn="ctr">
            <a:solidFill>
              <a:schemeClr val="accent4">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w="76200">
                <a:solidFill>
                  <a:schemeClr val="tx1"/>
                </a:solidFill>
              </a:ln>
              <a:solidFill>
                <a:schemeClr val="accent4">
                  <a:lumMod val="50000"/>
                  <a:lumOff val="50000"/>
                </a:schemeClr>
              </a:solidFill>
              <a:effectLst/>
              <a:latin typeface="Verdana" pitchFamily="34" charset="0"/>
            </a:endParaRPr>
          </a:p>
        </p:txBody>
      </p:sp>
      <p:sp>
        <p:nvSpPr>
          <p:cNvPr id="15" name="TextBox 14"/>
          <p:cNvSpPr txBox="1"/>
          <p:nvPr/>
        </p:nvSpPr>
        <p:spPr>
          <a:xfrm>
            <a:off x="838200" y="3657600"/>
            <a:ext cx="2483372" cy="923330"/>
          </a:xfrm>
          <a:prstGeom prst="rect">
            <a:avLst/>
          </a:prstGeom>
          <a:noFill/>
        </p:spPr>
        <p:txBody>
          <a:bodyPr wrap="none" rtlCol="0">
            <a:spAutoFit/>
          </a:bodyPr>
          <a:lstStyle/>
          <a:p>
            <a:r>
              <a:rPr lang="en-CA" sz="5400" b="1" i="1" dirty="0"/>
              <a:t>WEAP</a:t>
            </a:r>
          </a:p>
        </p:txBody>
      </p:sp>
      <p:sp>
        <p:nvSpPr>
          <p:cNvPr id="18" name="Right Arrow 17"/>
          <p:cNvSpPr/>
          <p:nvPr/>
        </p:nvSpPr>
        <p:spPr bwMode="auto">
          <a:xfrm rot="10800000">
            <a:off x="11114314" y="4876800"/>
            <a:ext cx="914400" cy="533400"/>
          </a:xfrm>
          <a:prstGeom prst="rightArrow">
            <a:avLst/>
          </a:prstGeom>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i="1" u="none" strike="noStrike" normalizeH="0" baseline="0">
              <a:ln w="0"/>
              <a:solidFill>
                <a:schemeClr val="accent1"/>
              </a:solidFill>
              <a:effectLst>
                <a:outerShdw blurRad="38100" dist="25400" dir="5400000" algn="ctr" rotWithShape="0">
                  <a:srgbClr val="6E747A">
                    <a:alpha val="43000"/>
                  </a:srgbClr>
                </a:outerShdw>
              </a:effectLst>
              <a:latin typeface="Verdana" pitchFamily="34" charset="0"/>
            </a:endParaRPr>
          </a:p>
        </p:txBody>
      </p:sp>
    </p:spTree>
    <p:extLst>
      <p:ext uri="{BB962C8B-B14F-4D97-AF65-F5344CB8AC3E}">
        <p14:creationId xmlns:p14="http://schemas.microsoft.com/office/powerpoint/2010/main" val="2544582138"/>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0"/>
            <a:ext cx="11785599" cy="6858000"/>
          </a:xfrm>
          <a:prstGeom prst="rect">
            <a:avLst/>
          </a:prstGeom>
        </p:spPr>
      </p:pic>
      <p:sp>
        <p:nvSpPr>
          <p:cNvPr id="4" name="Slide Number Placeholder 3"/>
          <p:cNvSpPr>
            <a:spLocks noGrp="1"/>
          </p:cNvSpPr>
          <p:nvPr>
            <p:ph type="sldNum" sz="quarter" idx="11"/>
          </p:nvPr>
        </p:nvSpPr>
        <p:spPr/>
        <p:txBody>
          <a:bodyPr/>
          <a:lstStyle/>
          <a:p>
            <a:fld id="{C5D83362-4C70-406D-8155-49D75310F06D}" type="slidenum">
              <a:rPr lang="en-US" smtClean="0"/>
              <a:t>38</a:t>
            </a:fld>
            <a:endParaRPr lang="en-US" dirty="0"/>
          </a:p>
        </p:txBody>
      </p:sp>
      <p:cxnSp>
        <p:nvCxnSpPr>
          <p:cNvPr id="10" name="Straight Arrow Connector 9"/>
          <p:cNvCxnSpPr>
            <a:cxnSpLocks/>
          </p:cNvCxnSpPr>
          <p:nvPr/>
        </p:nvCxnSpPr>
        <p:spPr bwMode="auto">
          <a:xfrm>
            <a:off x="5091606" y="2937124"/>
            <a:ext cx="928194" cy="0"/>
          </a:xfrm>
          <a:prstGeom prst="straightConnector1">
            <a:avLst/>
          </a:prstGeom>
          <a:solidFill>
            <a:schemeClr val="accent2"/>
          </a:solidFill>
          <a:ln w="76200" cap="flat" cmpd="sng" algn="ctr">
            <a:solidFill>
              <a:schemeClr val="tx1"/>
            </a:solidFill>
            <a:prstDash val="solid"/>
            <a:round/>
            <a:headEnd type="none" w="med" len="med"/>
            <a:tailEnd type="triangle"/>
          </a:ln>
          <a:effectLst/>
        </p:spPr>
      </p:cxnSp>
      <p:sp>
        <p:nvSpPr>
          <p:cNvPr id="14" name="Rectangle 13"/>
          <p:cNvSpPr/>
          <p:nvPr/>
        </p:nvSpPr>
        <p:spPr bwMode="auto">
          <a:xfrm>
            <a:off x="693988" y="472440"/>
            <a:ext cx="1398971" cy="35052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cxnSp>
        <p:nvCxnSpPr>
          <p:cNvPr id="16" name="Straight Arrow Connector 15"/>
          <p:cNvCxnSpPr>
            <a:cxnSpLocks/>
          </p:cNvCxnSpPr>
          <p:nvPr/>
        </p:nvCxnSpPr>
        <p:spPr bwMode="auto">
          <a:xfrm flipV="1">
            <a:off x="1066800" y="882870"/>
            <a:ext cx="0" cy="835054"/>
          </a:xfrm>
          <a:prstGeom prst="straightConnector1">
            <a:avLst/>
          </a:prstGeom>
          <a:solidFill>
            <a:schemeClr val="accent2"/>
          </a:solidFill>
          <a:ln w="76200" cap="flat" cmpd="sng" algn="ctr">
            <a:solidFill>
              <a:schemeClr val="tx1"/>
            </a:solidFill>
            <a:prstDash val="solid"/>
            <a:round/>
            <a:headEnd type="none" w="med" len="med"/>
            <a:tailEnd type="triangle"/>
          </a:ln>
          <a:effectLst/>
        </p:spPr>
      </p:cxnSp>
      <p:sp>
        <p:nvSpPr>
          <p:cNvPr id="6" name="Rectangle 5"/>
          <p:cNvSpPr/>
          <p:nvPr/>
        </p:nvSpPr>
        <p:spPr bwMode="auto">
          <a:xfrm>
            <a:off x="179616" y="2657861"/>
            <a:ext cx="5269406" cy="64531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Footprint: 2.41 m</a:t>
            </a:r>
            <a:r>
              <a:rPr lang="en-US" b="1" i="1" baseline="30000" dirty="0">
                <a:solidFill>
                  <a:schemeClr val="tx1"/>
                </a:solidFill>
                <a:latin typeface="Verdana" pitchFamily="34" charset="0"/>
              </a:rPr>
              <a:t>3</a:t>
            </a:r>
            <a:r>
              <a:rPr lang="en-US" b="1" i="1" dirty="0">
                <a:solidFill>
                  <a:schemeClr val="tx1"/>
                </a:solidFill>
                <a:latin typeface="Verdana" pitchFamily="34" charset="0"/>
              </a:rPr>
              <a:t> water/m</a:t>
            </a:r>
            <a:r>
              <a:rPr lang="en-US" b="1" i="1" baseline="30000" dirty="0">
                <a:solidFill>
                  <a:schemeClr val="tx1"/>
                </a:solidFill>
                <a:latin typeface="Verdana" pitchFamily="34" charset="0"/>
              </a:rPr>
              <a:t>3</a:t>
            </a:r>
            <a:r>
              <a:rPr lang="en-US" b="1" i="1" dirty="0">
                <a:solidFill>
                  <a:schemeClr val="tx1"/>
                </a:solidFill>
                <a:latin typeface="Verdana" pitchFamily="34" charset="0"/>
              </a:rPr>
              <a:t> bitumen</a:t>
            </a:r>
          </a:p>
          <a:p>
            <a:pPr marL="0" marR="0" indent="0"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From AER water use report</a:t>
            </a:r>
          </a:p>
        </p:txBody>
      </p:sp>
      <p:sp>
        <p:nvSpPr>
          <p:cNvPr id="17" name="Rectangle 16">
            <a:extLst>
              <a:ext uri="{FF2B5EF4-FFF2-40B4-BE49-F238E27FC236}">
                <a16:creationId xmlns:a16="http://schemas.microsoft.com/office/drawing/2014/main" id="{76FDEF35-B4ED-4777-A35D-35F74D55F91A}"/>
              </a:ext>
            </a:extLst>
          </p:cNvPr>
          <p:cNvSpPr/>
          <p:nvPr/>
        </p:nvSpPr>
        <p:spPr bwMode="auto">
          <a:xfrm>
            <a:off x="1219200" y="4072181"/>
            <a:ext cx="2712720" cy="66211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Consumption: 82%</a:t>
            </a:r>
          </a:p>
          <a:p>
            <a:pPr marL="0" marR="0" indent="0"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From literature</a:t>
            </a:r>
          </a:p>
        </p:txBody>
      </p:sp>
      <p:sp>
        <p:nvSpPr>
          <p:cNvPr id="15" name="Rectangle 14"/>
          <p:cNvSpPr/>
          <p:nvPr/>
        </p:nvSpPr>
        <p:spPr bwMode="auto">
          <a:xfrm>
            <a:off x="239986" y="1437748"/>
            <a:ext cx="4255815" cy="92798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New quantities defined for:</a:t>
            </a:r>
          </a:p>
          <a:p>
            <a:pPr marL="285750" marR="0" indent="-285750" defTabSz="914400" rtl="0" eaLnBrk="0" fontAlgn="base" latinLnBrk="0" hangingPunct="0">
              <a:lnSpc>
                <a:spcPct val="100000"/>
              </a:lnSpc>
              <a:spcBef>
                <a:spcPct val="0"/>
              </a:spcBef>
              <a:spcAft>
                <a:spcPct val="0"/>
              </a:spcAft>
              <a:buClrTx/>
              <a:buSzTx/>
              <a:buFontTx/>
              <a:buChar char="-"/>
              <a:tabLst/>
            </a:pPr>
            <a:r>
              <a:rPr kumimoji="0" lang="en-US" b="1" i="1" u="none" strike="noStrike" cap="none" normalizeH="0" baseline="0" dirty="0">
                <a:ln>
                  <a:noFill/>
                </a:ln>
                <a:solidFill>
                  <a:schemeClr val="tx1"/>
                </a:solidFill>
                <a:effectLst/>
                <a:latin typeface="Verdana" pitchFamily="34" charset="0"/>
              </a:rPr>
              <a:t>Bitumen mining footprint</a:t>
            </a:r>
          </a:p>
          <a:p>
            <a:pPr marL="285750" marR="0" indent="-285750" defTabSz="914400" rtl="0" eaLnBrk="0" fontAlgn="base" latinLnBrk="0" hangingPunct="0">
              <a:lnSpc>
                <a:spcPct val="100000"/>
              </a:lnSpc>
              <a:spcBef>
                <a:spcPct val="0"/>
              </a:spcBef>
              <a:spcAft>
                <a:spcPct val="0"/>
              </a:spcAft>
              <a:buClrTx/>
              <a:buSzTx/>
              <a:buFontTx/>
              <a:buChar char="-"/>
              <a:tabLst/>
            </a:pPr>
            <a:r>
              <a:rPr lang="en-US" b="1" i="1" dirty="0">
                <a:solidFill>
                  <a:schemeClr val="tx1"/>
                </a:solidFill>
                <a:latin typeface="Verdana" pitchFamily="34" charset="0"/>
              </a:rPr>
              <a:t>Bitumen mining consumption</a:t>
            </a:r>
          </a:p>
        </p:txBody>
      </p:sp>
    </p:spTree>
    <p:extLst>
      <p:ext uri="{BB962C8B-B14F-4D97-AF65-F5344CB8AC3E}">
        <p14:creationId xmlns:p14="http://schemas.microsoft.com/office/powerpoint/2010/main" val="15006936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7"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WEAP-CANADA MAIN ELEMENTS</a:t>
            </a:r>
            <a:br>
              <a:rPr lang="en-CA" b="1" dirty="0"/>
            </a:br>
            <a:r>
              <a:rPr lang="en-CA" sz="3600" b="1" dirty="0"/>
              <a:t>(OIL AND GAS SECTOR)</a:t>
            </a:r>
          </a:p>
        </p:txBody>
      </p:sp>
      <p:graphicFrame>
        <p:nvGraphicFramePr>
          <p:cNvPr id="5" name="Content Placeholder 4"/>
          <p:cNvGraphicFramePr>
            <a:graphicFrameLocks noGrp="1"/>
          </p:cNvGraphicFramePr>
          <p:nvPr>
            <p:ph idx="1"/>
          </p:nvPr>
        </p:nvGraphicFramePr>
        <p:xfrm>
          <a:off x="4546600" y="1600200"/>
          <a:ext cx="6502400" cy="5140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1"/>
          </p:nvPr>
        </p:nvSpPr>
        <p:spPr>
          <a:xfrm>
            <a:off x="11201400" y="6400800"/>
            <a:ext cx="812800" cy="365125"/>
          </a:xfrm>
        </p:spPr>
        <p:txBody>
          <a:bodyPr/>
          <a:lstStyle/>
          <a:p>
            <a:fld id="{C5D83362-4C70-406D-8155-49D75310F06D}" type="slidenum">
              <a:rPr lang="en-US" smtClean="0"/>
              <a:t>39</a:t>
            </a:fld>
            <a:endParaRPr lang="en-US" dirty="0"/>
          </a:p>
        </p:txBody>
      </p:sp>
      <p:sp>
        <p:nvSpPr>
          <p:cNvPr id="11" name="Left Brace 10"/>
          <p:cNvSpPr/>
          <p:nvPr/>
        </p:nvSpPr>
        <p:spPr bwMode="auto">
          <a:xfrm>
            <a:off x="3352800" y="1524000"/>
            <a:ext cx="1447800" cy="5257800"/>
          </a:xfrm>
          <a:prstGeom prst="leftBrace">
            <a:avLst/>
          </a:prstGeom>
          <a:noFill/>
          <a:ln w="57150" cap="flat" cmpd="sng" algn="ctr">
            <a:solidFill>
              <a:schemeClr val="accent4">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w="76200">
                <a:solidFill>
                  <a:schemeClr val="tx1"/>
                </a:solidFill>
              </a:ln>
              <a:solidFill>
                <a:schemeClr val="accent4">
                  <a:lumMod val="50000"/>
                  <a:lumOff val="50000"/>
                </a:schemeClr>
              </a:solidFill>
              <a:effectLst/>
              <a:latin typeface="Verdana" pitchFamily="34" charset="0"/>
            </a:endParaRPr>
          </a:p>
        </p:txBody>
      </p:sp>
      <p:sp>
        <p:nvSpPr>
          <p:cNvPr id="15" name="TextBox 14"/>
          <p:cNvSpPr txBox="1"/>
          <p:nvPr/>
        </p:nvSpPr>
        <p:spPr>
          <a:xfrm>
            <a:off x="838200" y="3657600"/>
            <a:ext cx="2483372" cy="923330"/>
          </a:xfrm>
          <a:prstGeom prst="rect">
            <a:avLst/>
          </a:prstGeom>
          <a:noFill/>
        </p:spPr>
        <p:txBody>
          <a:bodyPr wrap="none" rtlCol="0">
            <a:spAutoFit/>
          </a:bodyPr>
          <a:lstStyle/>
          <a:p>
            <a:r>
              <a:rPr lang="en-CA" sz="5400" b="1" i="1" dirty="0"/>
              <a:t>WEAP</a:t>
            </a:r>
          </a:p>
        </p:txBody>
      </p:sp>
      <p:sp>
        <p:nvSpPr>
          <p:cNvPr id="18" name="Right Arrow 17"/>
          <p:cNvSpPr/>
          <p:nvPr/>
        </p:nvSpPr>
        <p:spPr bwMode="auto">
          <a:xfrm rot="10800000">
            <a:off x="11114314" y="5508170"/>
            <a:ext cx="914400" cy="533400"/>
          </a:xfrm>
          <a:prstGeom prst="rightArrow">
            <a:avLst/>
          </a:prstGeom>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i="1" u="none" strike="noStrike" normalizeH="0" baseline="0">
              <a:ln w="0"/>
              <a:solidFill>
                <a:schemeClr val="accent1"/>
              </a:solidFill>
              <a:effectLst>
                <a:outerShdw blurRad="38100" dist="25400" dir="5400000" algn="ctr" rotWithShape="0">
                  <a:srgbClr val="6E747A">
                    <a:alpha val="43000"/>
                  </a:srgbClr>
                </a:outerShdw>
              </a:effectLst>
              <a:latin typeface="Verdana" pitchFamily="34" charset="0"/>
            </a:endParaRPr>
          </a:p>
        </p:txBody>
      </p:sp>
    </p:spTree>
    <p:extLst>
      <p:ext uri="{BB962C8B-B14F-4D97-AF65-F5344CB8AC3E}">
        <p14:creationId xmlns:p14="http://schemas.microsoft.com/office/powerpoint/2010/main" val="1810662333"/>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OUTLINE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81716085"/>
              </p:ext>
            </p:extLst>
          </p:nvPr>
        </p:nvGraphicFramePr>
        <p:xfrm>
          <a:off x="381000" y="1600200"/>
          <a:ext cx="11353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1"/>
          </p:nvPr>
        </p:nvSpPr>
        <p:spPr/>
        <p:txBody>
          <a:bodyPr/>
          <a:lstStyle/>
          <a:p>
            <a:fld id="{C5D83362-4C70-406D-8155-49D75310F06D}" type="slidenum">
              <a:rPr lang="en-US" smtClean="0"/>
              <a:t>4</a:t>
            </a:fld>
            <a:endParaRPr lang="en-US" dirty="0"/>
          </a:p>
        </p:txBody>
      </p:sp>
    </p:spTree>
    <p:extLst>
      <p:ext uri="{BB962C8B-B14F-4D97-AF65-F5344CB8AC3E}">
        <p14:creationId xmlns:p14="http://schemas.microsoft.com/office/powerpoint/2010/main" val="1370732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287000" cy="1139825"/>
          </a:xfrm>
        </p:spPr>
        <p:txBody>
          <a:bodyPr/>
          <a:lstStyle/>
          <a:p>
            <a:r>
              <a:rPr lang="en-CA" b="1" dirty="0"/>
              <a:t>WEAP-CANADA MAIN ELEMENTS -</a:t>
            </a:r>
            <a:br>
              <a:rPr lang="en-CA" b="1" dirty="0"/>
            </a:br>
            <a:r>
              <a:rPr lang="en-CA" b="1" dirty="0"/>
              <a:t>OPTIMIZATION</a:t>
            </a:r>
          </a:p>
        </p:txBody>
      </p:sp>
      <p:sp>
        <p:nvSpPr>
          <p:cNvPr id="3" name="Content Placeholder 2"/>
          <p:cNvSpPr>
            <a:spLocks noGrp="1"/>
          </p:cNvSpPr>
          <p:nvPr>
            <p:ph idx="1"/>
          </p:nvPr>
        </p:nvSpPr>
        <p:spPr/>
        <p:txBody>
          <a:bodyPr/>
          <a:lstStyle/>
          <a:p>
            <a:r>
              <a:rPr lang="en-CA" dirty="0"/>
              <a:t>WEAP calculates water behaviour with a linear program</a:t>
            </a:r>
          </a:p>
          <a:p>
            <a:pPr lvl="1"/>
            <a:r>
              <a:rPr lang="en-CA" dirty="0"/>
              <a:t>Optimizes demand site coverage and any instream flow requirements</a:t>
            </a:r>
          </a:p>
          <a:p>
            <a:pPr lvl="1"/>
            <a:r>
              <a:rPr lang="en-CA" dirty="0"/>
              <a:t>Contingent on demand priorities, supply preferences, etc.</a:t>
            </a:r>
          </a:p>
          <a:p>
            <a:r>
              <a:rPr lang="en-CA" dirty="0"/>
              <a:t>Optimization of cost / technology choices done in LEAP</a:t>
            </a:r>
          </a:p>
        </p:txBody>
      </p:sp>
      <p:sp>
        <p:nvSpPr>
          <p:cNvPr id="4" name="Slide Number Placeholder 3"/>
          <p:cNvSpPr>
            <a:spLocks noGrp="1"/>
          </p:cNvSpPr>
          <p:nvPr>
            <p:ph type="sldNum" sz="quarter" idx="11"/>
          </p:nvPr>
        </p:nvSpPr>
        <p:spPr/>
        <p:txBody>
          <a:bodyPr/>
          <a:lstStyle/>
          <a:p>
            <a:fld id="{C5D83362-4C70-406D-8155-49D75310F06D}" type="slidenum">
              <a:rPr lang="en-US" smtClean="0"/>
              <a:t>40</a:t>
            </a:fld>
            <a:endParaRPr lang="en-US" dirty="0"/>
          </a:p>
        </p:txBody>
      </p:sp>
    </p:spTree>
    <p:extLst>
      <p:ext uri="{BB962C8B-B14F-4D97-AF65-F5344CB8AC3E}">
        <p14:creationId xmlns:p14="http://schemas.microsoft.com/office/powerpoint/2010/main" val="364548404"/>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75" y="0"/>
            <a:ext cx="11779250" cy="6858000"/>
          </a:xfrm>
          <a:prstGeom prst="rect">
            <a:avLst/>
          </a:prstGeom>
        </p:spPr>
      </p:pic>
      <p:sp>
        <p:nvSpPr>
          <p:cNvPr id="4" name="Slide Number Placeholder 3"/>
          <p:cNvSpPr>
            <a:spLocks noGrp="1"/>
          </p:cNvSpPr>
          <p:nvPr>
            <p:ph type="sldNum" sz="quarter" idx="11"/>
          </p:nvPr>
        </p:nvSpPr>
        <p:spPr/>
        <p:txBody>
          <a:bodyPr/>
          <a:lstStyle/>
          <a:p>
            <a:fld id="{C5D83362-4C70-406D-8155-49D75310F06D}" type="slidenum">
              <a:rPr lang="en-US" smtClean="0"/>
              <a:t>41</a:t>
            </a:fld>
            <a:endParaRPr lang="en-US" dirty="0"/>
          </a:p>
        </p:txBody>
      </p:sp>
      <p:sp>
        <p:nvSpPr>
          <p:cNvPr id="9" name="Rectangle 8"/>
          <p:cNvSpPr/>
          <p:nvPr/>
        </p:nvSpPr>
        <p:spPr bwMode="auto">
          <a:xfrm>
            <a:off x="133564" y="1263719"/>
            <a:ext cx="585627" cy="565081"/>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8" name="Rectangle 7"/>
          <p:cNvSpPr/>
          <p:nvPr/>
        </p:nvSpPr>
        <p:spPr bwMode="auto">
          <a:xfrm>
            <a:off x="4078840" y="349321"/>
            <a:ext cx="4818580" cy="49316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pic>
        <p:nvPicPr>
          <p:cNvPr id="3" name="Picture 2"/>
          <p:cNvPicPr>
            <a:picLocks noChangeAspect="1"/>
          </p:cNvPicPr>
          <p:nvPr/>
        </p:nvPicPr>
        <p:blipFill>
          <a:blip r:embed="rId4"/>
          <a:stretch>
            <a:fillRect/>
          </a:stretch>
        </p:blipFill>
        <p:spPr>
          <a:xfrm>
            <a:off x="1219200" y="1121222"/>
            <a:ext cx="10081556" cy="8500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bwMode="auto">
          <a:xfrm>
            <a:off x="2667000" y="1121223"/>
            <a:ext cx="4495800" cy="423098"/>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10" name="Rectangle 9"/>
          <p:cNvSpPr/>
          <p:nvPr/>
        </p:nvSpPr>
        <p:spPr bwMode="auto">
          <a:xfrm>
            <a:off x="7166182" y="1131383"/>
            <a:ext cx="2663618" cy="412938"/>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11" name="Rectangle 10"/>
          <p:cNvSpPr/>
          <p:nvPr/>
        </p:nvSpPr>
        <p:spPr bwMode="auto">
          <a:xfrm>
            <a:off x="2971800" y="1545055"/>
            <a:ext cx="3428999" cy="412938"/>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12" name="Rectangle 11"/>
          <p:cNvSpPr/>
          <p:nvPr/>
        </p:nvSpPr>
        <p:spPr bwMode="auto">
          <a:xfrm>
            <a:off x="2067874" y="4419600"/>
            <a:ext cx="8840512" cy="125647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Model parameters:</a:t>
            </a:r>
          </a:p>
          <a:p>
            <a:pPr marL="0" marR="0" indent="0"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This model contains one demand site: bitumen mining</a:t>
            </a:r>
          </a:p>
          <a:p>
            <a:pPr marL="0" marR="0" indent="0"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Activity level: CER projection</a:t>
            </a:r>
          </a:p>
          <a:p>
            <a:pPr marL="0" marR="0" indent="0"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Water footprint: assumes 2015 value over entire model duration</a:t>
            </a:r>
          </a:p>
        </p:txBody>
      </p:sp>
    </p:spTree>
    <p:extLst>
      <p:ext uri="{BB962C8B-B14F-4D97-AF65-F5344CB8AC3E}">
        <p14:creationId xmlns:p14="http://schemas.microsoft.com/office/powerpoint/2010/main" val="19543895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P spid="10" grpId="0" animBg="1"/>
      <p:bldP spid="10" grpId="1" animBg="1"/>
      <p:bldP spid="11" grpId="0" animBg="1"/>
      <p:bldP spid="11" grpId="1"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WEAP-CANADA MAIN ELEMENTS</a:t>
            </a:r>
            <a:br>
              <a:rPr lang="en-CA" b="1" dirty="0"/>
            </a:br>
            <a:r>
              <a:rPr lang="en-CA" sz="3600" b="1" dirty="0"/>
              <a:t>(OIL AND GAS SECTOR)</a:t>
            </a:r>
          </a:p>
        </p:txBody>
      </p:sp>
      <p:graphicFrame>
        <p:nvGraphicFramePr>
          <p:cNvPr id="5" name="Content Placeholder 4"/>
          <p:cNvGraphicFramePr>
            <a:graphicFrameLocks noGrp="1"/>
          </p:cNvGraphicFramePr>
          <p:nvPr>
            <p:ph idx="1"/>
          </p:nvPr>
        </p:nvGraphicFramePr>
        <p:xfrm>
          <a:off x="4546600" y="1600200"/>
          <a:ext cx="6502400" cy="5140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1"/>
          </p:nvPr>
        </p:nvSpPr>
        <p:spPr>
          <a:xfrm>
            <a:off x="11201400" y="6400800"/>
            <a:ext cx="812800" cy="365125"/>
          </a:xfrm>
        </p:spPr>
        <p:txBody>
          <a:bodyPr/>
          <a:lstStyle/>
          <a:p>
            <a:fld id="{C5D83362-4C70-406D-8155-49D75310F06D}" type="slidenum">
              <a:rPr lang="en-US" smtClean="0"/>
              <a:t>42</a:t>
            </a:fld>
            <a:endParaRPr lang="en-US" dirty="0"/>
          </a:p>
        </p:txBody>
      </p:sp>
      <p:sp>
        <p:nvSpPr>
          <p:cNvPr id="11" name="Left Brace 10"/>
          <p:cNvSpPr/>
          <p:nvPr/>
        </p:nvSpPr>
        <p:spPr bwMode="auto">
          <a:xfrm>
            <a:off x="3352800" y="1524000"/>
            <a:ext cx="1447800" cy="5257800"/>
          </a:xfrm>
          <a:prstGeom prst="leftBrace">
            <a:avLst/>
          </a:prstGeom>
          <a:noFill/>
          <a:ln w="57150" cap="flat" cmpd="sng" algn="ctr">
            <a:solidFill>
              <a:schemeClr val="accent4">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w="76200">
                <a:solidFill>
                  <a:schemeClr val="tx1"/>
                </a:solidFill>
              </a:ln>
              <a:solidFill>
                <a:schemeClr val="accent4">
                  <a:lumMod val="50000"/>
                  <a:lumOff val="50000"/>
                </a:schemeClr>
              </a:solidFill>
              <a:effectLst/>
              <a:latin typeface="Verdana" pitchFamily="34" charset="0"/>
            </a:endParaRPr>
          </a:p>
        </p:txBody>
      </p:sp>
      <p:sp>
        <p:nvSpPr>
          <p:cNvPr id="15" name="TextBox 14"/>
          <p:cNvSpPr txBox="1"/>
          <p:nvPr/>
        </p:nvSpPr>
        <p:spPr>
          <a:xfrm>
            <a:off x="838200" y="3657600"/>
            <a:ext cx="2483372" cy="923330"/>
          </a:xfrm>
          <a:prstGeom prst="rect">
            <a:avLst/>
          </a:prstGeom>
          <a:noFill/>
        </p:spPr>
        <p:txBody>
          <a:bodyPr wrap="none" rtlCol="0">
            <a:spAutoFit/>
          </a:bodyPr>
          <a:lstStyle/>
          <a:p>
            <a:r>
              <a:rPr lang="en-CA" sz="5400" b="1" i="1" dirty="0"/>
              <a:t>WEAP</a:t>
            </a:r>
          </a:p>
        </p:txBody>
      </p:sp>
      <p:sp>
        <p:nvSpPr>
          <p:cNvPr id="18" name="Right Arrow 17"/>
          <p:cNvSpPr/>
          <p:nvPr/>
        </p:nvSpPr>
        <p:spPr bwMode="auto">
          <a:xfrm rot="10800000">
            <a:off x="11114314" y="6096001"/>
            <a:ext cx="914400" cy="533400"/>
          </a:xfrm>
          <a:prstGeom prst="rightArrow">
            <a:avLst/>
          </a:prstGeom>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i="1" u="none" strike="noStrike" normalizeH="0" baseline="0">
              <a:ln w="0"/>
              <a:solidFill>
                <a:schemeClr val="accent1"/>
              </a:solidFill>
              <a:effectLst>
                <a:outerShdw blurRad="38100" dist="25400" dir="5400000" algn="ctr" rotWithShape="0">
                  <a:srgbClr val="6E747A">
                    <a:alpha val="43000"/>
                  </a:srgbClr>
                </a:outerShdw>
              </a:effectLst>
              <a:latin typeface="Verdana" pitchFamily="34" charset="0"/>
            </a:endParaRPr>
          </a:p>
        </p:txBody>
      </p:sp>
    </p:spTree>
    <p:extLst>
      <p:ext uri="{BB962C8B-B14F-4D97-AF65-F5344CB8AC3E}">
        <p14:creationId xmlns:p14="http://schemas.microsoft.com/office/powerpoint/2010/main" val="1793292945"/>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 y="0"/>
            <a:ext cx="11791950" cy="6858000"/>
          </a:xfrm>
          <a:prstGeom prst="rect">
            <a:avLst/>
          </a:prstGeom>
        </p:spPr>
      </p:pic>
      <p:sp>
        <p:nvSpPr>
          <p:cNvPr id="4" name="Slide Number Placeholder 3"/>
          <p:cNvSpPr>
            <a:spLocks noGrp="1"/>
          </p:cNvSpPr>
          <p:nvPr>
            <p:ph type="sldNum" sz="quarter" idx="11"/>
          </p:nvPr>
        </p:nvSpPr>
        <p:spPr/>
        <p:txBody>
          <a:bodyPr/>
          <a:lstStyle/>
          <a:p>
            <a:fld id="{C5D83362-4C70-406D-8155-49D75310F06D}" type="slidenum">
              <a:rPr lang="en-US" smtClean="0"/>
              <a:t>43</a:t>
            </a:fld>
            <a:endParaRPr lang="en-US" dirty="0"/>
          </a:p>
        </p:txBody>
      </p:sp>
      <p:sp>
        <p:nvSpPr>
          <p:cNvPr id="9" name="Rectangle 8"/>
          <p:cNvSpPr/>
          <p:nvPr/>
        </p:nvSpPr>
        <p:spPr bwMode="auto">
          <a:xfrm>
            <a:off x="123290" y="750013"/>
            <a:ext cx="585627" cy="565081"/>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6" name="Rectangle 5"/>
          <p:cNvSpPr/>
          <p:nvPr/>
        </p:nvSpPr>
        <p:spPr bwMode="auto">
          <a:xfrm>
            <a:off x="2784297" y="452063"/>
            <a:ext cx="8106310" cy="5404207"/>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pic>
        <p:nvPicPr>
          <p:cNvPr id="3" name="Picture 2"/>
          <p:cNvPicPr>
            <a:picLocks noChangeAspect="1"/>
          </p:cNvPicPr>
          <p:nvPr/>
        </p:nvPicPr>
        <p:blipFill>
          <a:blip r:embed="rId4"/>
          <a:stretch>
            <a:fillRect/>
          </a:stretch>
        </p:blipFill>
        <p:spPr>
          <a:xfrm>
            <a:off x="3124200" y="2057400"/>
            <a:ext cx="3907949" cy="15716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7" name="Straight Arrow Connector 6"/>
          <p:cNvCxnSpPr/>
          <p:nvPr/>
        </p:nvCxnSpPr>
        <p:spPr bwMode="auto">
          <a:xfrm flipV="1">
            <a:off x="3505200" y="1371600"/>
            <a:ext cx="0" cy="685800"/>
          </a:xfrm>
          <a:prstGeom prst="straightConnector1">
            <a:avLst/>
          </a:prstGeom>
          <a:solidFill>
            <a:schemeClr val="accent2"/>
          </a:solidFill>
          <a:ln w="76200" cap="flat" cmpd="sng" algn="ctr">
            <a:solidFill>
              <a:schemeClr val="tx1"/>
            </a:solidFill>
            <a:prstDash val="solid"/>
            <a:round/>
            <a:headEnd type="none" w="med" len="med"/>
            <a:tailEnd type="triangle"/>
          </a:ln>
          <a:effectLst/>
        </p:spPr>
      </p:cxnSp>
      <p:sp>
        <p:nvSpPr>
          <p:cNvPr id="10" name="Rectangle 9"/>
          <p:cNvSpPr/>
          <p:nvPr/>
        </p:nvSpPr>
        <p:spPr bwMode="auto">
          <a:xfrm>
            <a:off x="2971800" y="3810001"/>
            <a:ext cx="8458200" cy="6858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High and low price scenarios will be based on CER high and low </a:t>
            </a:r>
          </a:p>
          <a:p>
            <a:pPr marL="0" marR="0" indent="0"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price projections for volume of bitumen production</a:t>
            </a:r>
          </a:p>
        </p:txBody>
      </p:sp>
    </p:spTree>
    <p:extLst>
      <p:ext uri="{BB962C8B-B14F-4D97-AF65-F5344CB8AC3E}">
        <p14:creationId xmlns:p14="http://schemas.microsoft.com/office/powerpoint/2010/main" val="32416867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C5D83362-4C70-406D-8155-49D75310F06D}" type="slidenum">
              <a:rPr lang="en-US" smtClean="0"/>
              <a:t>44</a:t>
            </a:fld>
            <a:endParaRPr lang="en-US" dirty="0"/>
          </a:p>
        </p:txBody>
      </p:sp>
      <p:sp>
        <p:nvSpPr>
          <p:cNvPr id="13" name="Title 1"/>
          <p:cNvSpPr>
            <a:spLocks noGrp="1"/>
          </p:cNvSpPr>
          <p:nvPr>
            <p:ph type="title"/>
          </p:nvPr>
        </p:nvSpPr>
        <p:spPr>
          <a:xfrm>
            <a:off x="609600" y="277814"/>
            <a:ext cx="11430000" cy="1139825"/>
          </a:xfrm>
        </p:spPr>
        <p:txBody>
          <a:bodyPr/>
          <a:lstStyle/>
          <a:p>
            <a:r>
              <a:rPr lang="en-CA" b="1" dirty="0"/>
              <a:t>WEAP-CANADA </a:t>
            </a:r>
            <a:br>
              <a:rPr lang="en-CA" b="1" dirty="0"/>
            </a:br>
            <a:r>
              <a:rPr lang="en-CA" b="1" dirty="0"/>
              <a:t>OIL AND GAS PRICE SCENARIOS</a:t>
            </a:r>
            <a:endParaRPr lang="en-CA" sz="3600" b="1" dirty="0"/>
          </a:p>
        </p:txBody>
      </p:sp>
      <p:sp>
        <p:nvSpPr>
          <p:cNvPr id="14" name="Content Placeholder 2"/>
          <p:cNvSpPr>
            <a:spLocks noGrp="1"/>
          </p:cNvSpPr>
          <p:nvPr>
            <p:ph idx="1"/>
          </p:nvPr>
        </p:nvSpPr>
        <p:spPr>
          <a:xfrm>
            <a:off x="304800" y="1904998"/>
            <a:ext cx="3581400" cy="3810002"/>
          </a:xfrm>
        </p:spPr>
        <p:txBody>
          <a:bodyPr>
            <a:normAutofit/>
          </a:bodyPr>
          <a:lstStyle/>
          <a:p>
            <a:r>
              <a:rPr lang="en-CA" sz="2000" dirty="0"/>
              <a:t>CER oil production forecast based on long term oil price</a:t>
            </a:r>
          </a:p>
          <a:p>
            <a:r>
              <a:rPr lang="en-CA" sz="2000" dirty="0"/>
              <a:t>Reference scenario forecast: </a:t>
            </a:r>
            <a:r>
              <a:rPr lang="en-US" sz="2000" dirty="0"/>
              <a:t>≈</a:t>
            </a:r>
            <a:r>
              <a:rPr lang="en-CA" sz="2000" dirty="0"/>
              <a:t>$60/barrel WCS</a:t>
            </a:r>
          </a:p>
          <a:p>
            <a:r>
              <a:rPr lang="en-CA" sz="2000" dirty="0"/>
              <a:t>Low price: </a:t>
            </a:r>
            <a:r>
              <a:rPr lang="en-US" sz="2000" dirty="0"/>
              <a:t>≈</a:t>
            </a:r>
            <a:r>
              <a:rPr lang="en-CA" sz="2000" dirty="0"/>
              <a:t>$20/barrel WCS</a:t>
            </a:r>
          </a:p>
          <a:p>
            <a:r>
              <a:rPr lang="en-CA" sz="2000" dirty="0"/>
              <a:t>High price: </a:t>
            </a:r>
            <a:r>
              <a:rPr lang="en-US" sz="2000" dirty="0"/>
              <a:t>≈</a:t>
            </a:r>
            <a:r>
              <a:rPr lang="en-CA" sz="2000" dirty="0"/>
              <a:t>$100/barrel WCS</a:t>
            </a:r>
          </a:p>
        </p:txBody>
      </p:sp>
      <p:graphicFrame>
        <p:nvGraphicFramePr>
          <p:cNvPr id="16" name="Chart 15"/>
          <p:cNvGraphicFramePr>
            <a:graphicFrameLocks/>
          </p:cNvGraphicFramePr>
          <p:nvPr/>
        </p:nvGraphicFramePr>
        <p:xfrm>
          <a:off x="4097037" y="1904998"/>
          <a:ext cx="7477125" cy="4297361"/>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p:cNvSpPr/>
          <p:nvPr/>
        </p:nvSpPr>
        <p:spPr bwMode="auto">
          <a:xfrm>
            <a:off x="6934199" y="2667000"/>
            <a:ext cx="4343401" cy="11430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4931517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50" y="0"/>
            <a:ext cx="11798300" cy="6858000"/>
          </a:xfrm>
          <a:prstGeom prst="rect">
            <a:avLst/>
          </a:prstGeom>
        </p:spPr>
      </p:pic>
      <p:sp>
        <p:nvSpPr>
          <p:cNvPr id="4" name="Slide Number Placeholder 3"/>
          <p:cNvSpPr>
            <a:spLocks noGrp="1"/>
          </p:cNvSpPr>
          <p:nvPr>
            <p:ph type="sldNum" sz="quarter" idx="11"/>
          </p:nvPr>
        </p:nvSpPr>
        <p:spPr/>
        <p:txBody>
          <a:bodyPr/>
          <a:lstStyle/>
          <a:p>
            <a:fld id="{C5D83362-4C70-406D-8155-49D75310F06D}" type="slidenum">
              <a:rPr lang="en-US" smtClean="0"/>
              <a:t>45</a:t>
            </a:fld>
            <a:endParaRPr lang="en-US" dirty="0"/>
          </a:p>
        </p:txBody>
      </p:sp>
      <p:sp>
        <p:nvSpPr>
          <p:cNvPr id="6" name="Rectangle 5"/>
          <p:cNvSpPr/>
          <p:nvPr/>
        </p:nvSpPr>
        <p:spPr bwMode="auto">
          <a:xfrm>
            <a:off x="143839" y="1263722"/>
            <a:ext cx="575352" cy="554804"/>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pic>
        <p:nvPicPr>
          <p:cNvPr id="5" name="Picture 4"/>
          <p:cNvPicPr>
            <a:picLocks noChangeAspect="1"/>
          </p:cNvPicPr>
          <p:nvPr/>
        </p:nvPicPr>
        <p:blipFill>
          <a:blip r:embed="rId4"/>
          <a:stretch>
            <a:fillRect/>
          </a:stretch>
        </p:blipFill>
        <p:spPr>
          <a:xfrm>
            <a:off x="10662138" y="685800"/>
            <a:ext cx="1529862" cy="1371600"/>
          </a:xfrm>
          <a:prstGeom prst="rect">
            <a:avLst/>
          </a:prstGeom>
        </p:spPr>
      </p:pic>
      <p:sp>
        <p:nvSpPr>
          <p:cNvPr id="7" name="Right Arrow 6"/>
          <p:cNvSpPr/>
          <p:nvPr/>
        </p:nvSpPr>
        <p:spPr bwMode="auto">
          <a:xfrm rot="21427089">
            <a:off x="3132657" y="963535"/>
            <a:ext cx="4800600" cy="457200"/>
          </a:xfrm>
          <a:prstGeom prst="rightArrow">
            <a:avLst>
              <a:gd name="adj1" fmla="val 50000"/>
              <a:gd name="adj2" fmla="val 43333"/>
            </a:avLst>
          </a:prstGeom>
          <a:solidFill>
            <a:srgbClr val="E6994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a:ln>
                  <a:noFill/>
                </a:ln>
                <a:solidFill>
                  <a:schemeClr val="tx1"/>
                </a:solidFill>
                <a:effectLst/>
                <a:latin typeface="Verdana" pitchFamily="34" charset="0"/>
              </a:rPr>
              <a:t>High price scenario</a:t>
            </a:r>
          </a:p>
        </p:txBody>
      </p:sp>
      <p:sp>
        <p:nvSpPr>
          <p:cNvPr id="8" name="Right Arrow 7"/>
          <p:cNvSpPr/>
          <p:nvPr/>
        </p:nvSpPr>
        <p:spPr bwMode="auto">
          <a:xfrm>
            <a:off x="5405120" y="1464923"/>
            <a:ext cx="4800600" cy="457200"/>
          </a:xfrm>
          <a:prstGeom prst="rightArrow">
            <a:avLst>
              <a:gd name="adj1" fmla="val 50000"/>
              <a:gd name="adj2" fmla="val 43333"/>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a:ln>
                  <a:noFill/>
                </a:ln>
                <a:solidFill>
                  <a:schemeClr val="tx1"/>
                </a:solidFill>
                <a:effectLst/>
                <a:latin typeface="Verdana" pitchFamily="34" charset="0"/>
              </a:rPr>
              <a:t>Reference</a:t>
            </a:r>
            <a:r>
              <a:rPr kumimoji="0" lang="en-US" sz="2000" b="1" i="1" u="none" strike="noStrike" cap="none" normalizeH="0" dirty="0">
                <a:ln>
                  <a:noFill/>
                </a:ln>
                <a:solidFill>
                  <a:schemeClr val="tx1"/>
                </a:solidFill>
                <a:effectLst/>
                <a:latin typeface="Verdana" pitchFamily="34" charset="0"/>
              </a:rPr>
              <a:t> scenario</a:t>
            </a:r>
            <a:endParaRPr kumimoji="0" lang="en-US" sz="2000" b="1" i="1" u="none" strike="noStrike" cap="none" normalizeH="0" baseline="0" dirty="0">
              <a:ln>
                <a:noFill/>
              </a:ln>
              <a:solidFill>
                <a:schemeClr val="tx1"/>
              </a:solidFill>
              <a:effectLst/>
              <a:latin typeface="Verdana" pitchFamily="34" charset="0"/>
            </a:endParaRPr>
          </a:p>
        </p:txBody>
      </p:sp>
      <p:sp>
        <p:nvSpPr>
          <p:cNvPr id="9" name="Right Arrow 8"/>
          <p:cNvSpPr/>
          <p:nvPr/>
        </p:nvSpPr>
        <p:spPr bwMode="auto">
          <a:xfrm rot="344900">
            <a:off x="5394294" y="2151225"/>
            <a:ext cx="4800600" cy="457200"/>
          </a:xfrm>
          <a:prstGeom prst="rightArrow">
            <a:avLst>
              <a:gd name="adj1" fmla="val 50000"/>
              <a:gd name="adj2" fmla="val 43333"/>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a:ln>
                  <a:noFill/>
                </a:ln>
                <a:solidFill>
                  <a:schemeClr val="tx1"/>
                </a:solidFill>
                <a:effectLst/>
                <a:latin typeface="Verdana" pitchFamily="34" charset="0"/>
              </a:rPr>
              <a:t>Low price scenario</a:t>
            </a:r>
          </a:p>
        </p:txBody>
      </p:sp>
      <p:sp>
        <p:nvSpPr>
          <p:cNvPr id="10" name="Rectangle 9"/>
          <p:cNvSpPr/>
          <p:nvPr/>
        </p:nvSpPr>
        <p:spPr bwMode="auto">
          <a:xfrm>
            <a:off x="1905000" y="272658"/>
            <a:ext cx="7995138" cy="533400"/>
          </a:xfrm>
          <a:prstGeom prst="rect">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b="1" i="1" dirty="0">
                <a:latin typeface="Verdana" pitchFamily="34" charset="0"/>
              </a:rPr>
              <a:t>Total water demand in model</a:t>
            </a:r>
            <a:endParaRPr kumimoji="0" lang="en-US" sz="3600" b="1" i="1"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35862183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9548" y="1295400"/>
            <a:ext cx="11887200" cy="1600200"/>
          </a:xfrm>
          <a:solidFill>
            <a:schemeClr val="bg1"/>
          </a:solidFill>
        </p:spPr>
        <p:txBody>
          <a:bodyPr/>
          <a:lstStyle/>
          <a:p>
            <a:pPr algn="ctr"/>
            <a:r>
              <a:rPr lang="en-CA" sz="6600" b="1" dirty="0"/>
              <a:t>WEAP-CANADA OIL AND GAS</a:t>
            </a:r>
            <a:endParaRPr lang="en-CA" sz="6600" dirty="0"/>
          </a:p>
        </p:txBody>
      </p:sp>
      <p:sp>
        <p:nvSpPr>
          <p:cNvPr id="4" name="Slide Number Placeholder 3"/>
          <p:cNvSpPr>
            <a:spLocks noGrp="1"/>
          </p:cNvSpPr>
          <p:nvPr>
            <p:ph type="sldNum" sz="quarter" idx="12"/>
          </p:nvPr>
        </p:nvSpPr>
        <p:spPr/>
        <p:txBody>
          <a:bodyPr/>
          <a:lstStyle/>
          <a:p>
            <a:fld id="{C5D83362-4C70-406D-8155-49D75310F06D}" type="slidenum">
              <a:rPr lang="en-US" smtClean="0"/>
              <a:t>46</a:t>
            </a:fld>
            <a:endParaRPr lang="en-US" dirty="0"/>
          </a:p>
        </p:txBody>
      </p:sp>
      <p:sp>
        <p:nvSpPr>
          <p:cNvPr id="2" name="TextBox 1"/>
          <p:cNvSpPr txBox="1"/>
          <p:nvPr/>
        </p:nvSpPr>
        <p:spPr>
          <a:xfrm>
            <a:off x="3245874" y="3200400"/>
            <a:ext cx="6034548" cy="769441"/>
          </a:xfrm>
          <a:prstGeom prst="rect">
            <a:avLst/>
          </a:prstGeom>
          <a:noFill/>
        </p:spPr>
        <p:txBody>
          <a:bodyPr wrap="square" rtlCol="0">
            <a:spAutoFit/>
          </a:bodyPr>
          <a:lstStyle/>
          <a:p>
            <a:pPr algn="ctr"/>
            <a:r>
              <a:rPr lang="en-US" sz="4400" dirty="0"/>
              <a:t>Actual model</a:t>
            </a:r>
          </a:p>
        </p:txBody>
      </p:sp>
    </p:spTree>
    <p:extLst>
      <p:ext uri="{BB962C8B-B14F-4D97-AF65-F5344CB8AC3E}">
        <p14:creationId xmlns:p14="http://schemas.microsoft.com/office/powerpoint/2010/main" val="34935536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CA" dirty="0"/>
              <a:t>Subsectors included in model</a:t>
            </a:r>
          </a:p>
          <a:p>
            <a:pPr lvl="1"/>
            <a:r>
              <a:rPr lang="en-CA" dirty="0"/>
              <a:t>Conventional oil</a:t>
            </a:r>
          </a:p>
          <a:p>
            <a:pPr lvl="1"/>
            <a:r>
              <a:rPr lang="en-CA" dirty="0"/>
              <a:t>Natural gas – well creation</a:t>
            </a:r>
          </a:p>
          <a:p>
            <a:pPr lvl="1"/>
            <a:r>
              <a:rPr lang="en-CA" dirty="0"/>
              <a:t>Bitumen – surface mines</a:t>
            </a:r>
          </a:p>
          <a:p>
            <a:pPr lvl="1"/>
            <a:r>
              <a:rPr lang="en-CA" dirty="0"/>
              <a:t>Bitumen – in situ</a:t>
            </a:r>
          </a:p>
          <a:p>
            <a:pPr lvl="1"/>
            <a:r>
              <a:rPr lang="en-CA" dirty="0"/>
              <a:t>Upgrading</a:t>
            </a:r>
          </a:p>
          <a:p>
            <a:pPr lvl="1"/>
            <a:r>
              <a:rPr lang="en-CA" dirty="0"/>
              <a:t>Refining</a:t>
            </a:r>
          </a:p>
          <a:p>
            <a:endParaRPr lang="en-CA" dirty="0"/>
          </a:p>
        </p:txBody>
      </p:sp>
      <p:sp>
        <p:nvSpPr>
          <p:cNvPr id="2" name="Title 1"/>
          <p:cNvSpPr>
            <a:spLocks noGrp="1"/>
          </p:cNvSpPr>
          <p:nvPr>
            <p:ph type="title"/>
          </p:nvPr>
        </p:nvSpPr>
        <p:spPr>
          <a:xfrm>
            <a:off x="609600" y="277814"/>
            <a:ext cx="10287000" cy="1139825"/>
          </a:xfrm>
        </p:spPr>
        <p:txBody>
          <a:bodyPr/>
          <a:lstStyle/>
          <a:p>
            <a:r>
              <a:rPr lang="en-CA" b="1" dirty="0"/>
              <a:t>WEAP-CANADA OIL AND GAS</a:t>
            </a:r>
          </a:p>
        </p:txBody>
      </p:sp>
      <p:sp>
        <p:nvSpPr>
          <p:cNvPr id="4" name="Slide Number Placeholder 3"/>
          <p:cNvSpPr>
            <a:spLocks noGrp="1"/>
          </p:cNvSpPr>
          <p:nvPr>
            <p:ph type="sldNum" sz="quarter" idx="11"/>
          </p:nvPr>
        </p:nvSpPr>
        <p:spPr/>
        <p:txBody>
          <a:bodyPr/>
          <a:lstStyle/>
          <a:p>
            <a:fld id="{C5D83362-4C70-406D-8155-49D75310F06D}" type="slidenum">
              <a:rPr lang="en-US" smtClean="0"/>
              <a:t>47</a:t>
            </a:fld>
            <a:endParaRPr lang="en-US" dirty="0"/>
          </a:p>
        </p:txBody>
      </p:sp>
    </p:spTree>
    <p:extLst>
      <p:ext uri="{BB962C8B-B14F-4D97-AF65-F5344CB8AC3E}">
        <p14:creationId xmlns:p14="http://schemas.microsoft.com/office/powerpoint/2010/main" val="1368334429"/>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515600" cy="1139825"/>
          </a:xfrm>
        </p:spPr>
        <p:txBody>
          <a:bodyPr/>
          <a:lstStyle/>
          <a:p>
            <a:r>
              <a:rPr lang="en-CA" b="1" dirty="0"/>
              <a:t>WEAP-CANADA OIL AND GAS</a:t>
            </a:r>
            <a:br>
              <a:rPr lang="en-CA" b="1" dirty="0"/>
            </a:br>
            <a:r>
              <a:rPr lang="en-CA" b="1" dirty="0"/>
              <a:t>FRAMEWORK</a:t>
            </a:r>
            <a:endParaRPr lang="en-CA" sz="3600" b="1" dirty="0"/>
          </a:p>
        </p:txBody>
      </p:sp>
      <p:sp>
        <p:nvSpPr>
          <p:cNvPr id="4" name="Slide Number Placeholder 3"/>
          <p:cNvSpPr>
            <a:spLocks noGrp="1"/>
          </p:cNvSpPr>
          <p:nvPr>
            <p:ph type="sldNum" sz="quarter" idx="11"/>
          </p:nvPr>
        </p:nvSpPr>
        <p:spPr>
          <a:xfrm>
            <a:off x="11201400" y="6400800"/>
            <a:ext cx="812800" cy="365125"/>
          </a:xfrm>
        </p:spPr>
        <p:txBody>
          <a:bodyPr/>
          <a:lstStyle/>
          <a:p>
            <a:fld id="{C5D83362-4C70-406D-8155-49D75310F06D}" type="slidenum">
              <a:rPr lang="en-US" smtClean="0"/>
              <a:t>48</a:t>
            </a:fld>
            <a:endParaRPr lang="en-US" dirty="0"/>
          </a:p>
        </p:txBody>
      </p:sp>
      <p:graphicFrame>
        <p:nvGraphicFramePr>
          <p:cNvPr id="10" name="Diagram 9"/>
          <p:cNvGraphicFramePr/>
          <p:nvPr/>
        </p:nvGraphicFramePr>
        <p:xfrm>
          <a:off x="1828800" y="1523999"/>
          <a:ext cx="8153400" cy="5241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9357307"/>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287000" cy="1139825"/>
          </a:xfrm>
        </p:spPr>
        <p:txBody>
          <a:bodyPr/>
          <a:lstStyle/>
          <a:p>
            <a:r>
              <a:rPr lang="en-CA" b="1" dirty="0"/>
              <a:t>WEAP-CANADA OIL AND GAS</a:t>
            </a:r>
            <a:br>
              <a:rPr lang="en-CA" b="1" dirty="0"/>
            </a:br>
            <a:r>
              <a:rPr lang="en-CA" b="1" dirty="0"/>
              <a:t>SCHEMATIC</a:t>
            </a:r>
          </a:p>
        </p:txBody>
      </p:sp>
      <p:sp>
        <p:nvSpPr>
          <p:cNvPr id="4" name="Slide Number Placeholder 3"/>
          <p:cNvSpPr>
            <a:spLocks noGrp="1"/>
          </p:cNvSpPr>
          <p:nvPr>
            <p:ph type="sldNum" sz="quarter" idx="11"/>
          </p:nvPr>
        </p:nvSpPr>
        <p:spPr/>
        <p:txBody>
          <a:bodyPr/>
          <a:lstStyle/>
          <a:p>
            <a:fld id="{C5D83362-4C70-406D-8155-49D75310F06D}" type="slidenum">
              <a:rPr lang="en-US" smtClean="0"/>
              <a:t>49</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1471223"/>
            <a:ext cx="10934700" cy="5386778"/>
          </a:xfrm>
          <a:prstGeom prst="rect">
            <a:avLst/>
          </a:prstGeom>
        </p:spPr>
      </p:pic>
      <p:sp>
        <p:nvSpPr>
          <p:cNvPr id="7" name="TextBox 6"/>
          <p:cNvSpPr txBox="1"/>
          <p:nvPr/>
        </p:nvSpPr>
        <p:spPr>
          <a:xfrm>
            <a:off x="8851900" y="1727957"/>
            <a:ext cx="2895600" cy="1477328"/>
          </a:xfrm>
          <a:prstGeom prst="rect">
            <a:avLst/>
          </a:prstGeom>
          <a:solidFill>
            <a:schemeClr val="bg1"/>
          </a:solidFill>
          <a:ln w="38100">
            <a:solidFill>
              <a:schemeClr val="tx1"/>
            </a:solidFill>
          </a:ln>
        </p:spPr>
        <p:txBody>
          <a:bodyPr wrap="square" rtlCol="0">
            <a:spAutoFit/>
          </a:bodyPr>
          <a:lstStyle/>
          <a:p>
            <a:pPr marL="285750" indent="-285750">
              <a:buFont typeface="Wingdings" panose="05000000000000000000" pitchFamily="2" charset="2"/>
              <a:buChar char="§"/>
            </a:pPr>
            <a:r>
              <a:rPr lang="en-US" dirty="0"/>
              <a:t>6 subsectors</a:t>
            </a:r>
          </a:p>
          <a:p>
            <a:pPr marL="285750" indent="-285750">
              <a:buFont typeface="Wingdings" panose="05000000000000000000" pitchFamily="2" charset="2"/>
              <a:buChar char="§"/>
            </a:pPr>
            <a:r>
              <a:rPr lang="en-US" dirty="0"/>
              <a:t>38 demand sites </a:t>
            </a:r>
          </a:p>
          <a:p>
            <a:pPr marL="285750" indent="-285750">
              <a:buFont typeface="Wingdings" panose="05000000000000000000" pitchFamily="2" charset="2"/>
              <a:buChar char="§"/>
            </a:pPr>
            <a:r>
              <a:rPr lang="en-US" dirty="0"/>
              <a:t>19 river basins</a:t>
            </a:r>
          </a:p>
          <a:p>
            <a:pPr marL="285750" indent="-285750">
              <a:buFont typeface="Wingdings" panose="05000000000000000000" pitchFamily="2" charset="2"/>
              <a:buChar char="§"/>
            </a:pPr>
            <a:r>
              <a:rPr lang="en-US" dirty="0"/>
              <a:t>Covers all provinces</a:t>
            </a:r>
          </a:p>
          <a:p>
            <a:pPr marL="285750" indent="-285750">
              <a:buFont typeface="Wingdings" panose="05000000000000000000" pitchFamily="2" charset="2"/>
              <a:buChar char="§"/>
            </a:pPr>
            <a:r>
              <a:rPr lang="en-US" dirty="0"/>
              <a:t>2005-2050</a:t>
            </a:r>
          </a:p>
        </p:txBody>
      </p:sp>
    </p:spTree>
    <p:extLst>
      <p:ext uri="{BB962C8B-B14F-4D97-AF65-F5344CB8AC3E}">
        <p14:creationId xmlns:p14="http://schemas.microsoft.com/office/powerpoint/2010/main" val="861493204"/>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11201400" cy="1139825"/>
          </a:xfrm>
        </p:spPr>
        <p:txBody>
          <a:bodyPr/>
          <a:lstStyle/>
          <a:p>
            <a:r>
              <a:rPr lang="en-US" altLang="en-US" b="1" dirty="0">
                <a:solidFill>
                  <a:srgbClr val="91913E"/>
                </a:solidFill>
                <a:latin typeface="Cambria" pitchFamily="18" charset="0"/>
              </a:rPr>
              <a:t>GENERALIZED MODELLING APPROACH</a:t>
            </a:r>
            <a:endParaRPr lang="en-CA" dirty="0"/>
          </a:p>
        </p:txBody>
      </p:sp>
      <p:sp>
        <p:nvSpPr>
          <p:cNvPr id="4" name="Slide Number Placeholder 3"/>
          <p:cNvSpPr>
            <a:spLocks noGrp="1"/>
          </p:cNvSpPr>
          <p:nvPr>
            <p:ph type="sldNum" sz="quarter" idx="11"/>
          </p:nvPr>
        </p:nvSpPr>
        <p:spPr>
          <a:xfrm>
            <a:off x="11303000" y="6569075"/>
            <a:ext cx="812800" cy="365125"/>
          </a:xfrm>
        </p:spPr>
        <p:txBody>
          <a:bodyPr/>
          <a:lstStyle/>
          <a:p>
            <a:fld id="{C5D83362-4C70-406D-8155-49D75310F06D}" type="slidenum">
              <a:rPr lang="en-US" smtClean="0"/>
              <a:t>5</a:t>
            </a:fld>
            <a:endParaRPr lang="en-US" dirty="0"/>
          </a:p>
        </p:txBody>
      </p:sp>
      <p:graphicFrame>
        <p:nvGraphicFramePr>
          <p:cNvPr id="40" name="Diagram 39">
            <a:extLst>
              <a:ext uri="{FF2B5EF4-FFF2-40B4-BE49-F238E27FC236}">
                <a16:creationId xmlns:a16="http://schemas.microsoft.com/office/drawing/2014/main" id="{F96693E6-741E-4AD3-BC5F-1C1B7D00D1FF}"/>
              </a:ext>
            </a:extLst>
          </p:cNvPr>
          <p:cNvGraphicFramePr/>
          <p:nvPr>
            <p:extLst>
              <p:ext uri="{D42A27DB-BD31-4B8C-83A1-F6EECF244321}">
                <p14:modId xmlns:p14="http://schemas.microsoft.com/office/powerpoint/2010/main" val="2787592498"/>
              </p:ext>
            </p:extLst>
          </p:nvPr>
        </p:nvGraphicFramePr>
        <p:xfrm>
          <a:off x="457200" y="1502736"/>
          <a:ext cx="11582400" cy="1011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 name="Rectangle 40">
            <a:extLst>
              <a:ext uri="{FF2B5EF4-FFF2-40B4-BE49-F238E27FC236}">
                <a16:creationId xmlns:a16="http://schemas.microsoft.com/office/drawing/2014/main" id="{43FB2E35-46FF-4BD7-876A-7133C24685A0}"/>
              </a:ext>
            </a:extLst>
          </p:cNvPr>
          <p:cNvSpPr/>
          <p:nvPr/>
        </p:nvSpPr>
        <p:spPr>
          <a:xfrm>
            <a:off x="609600" y="2806014"/>
            <a:ext cx="2520000" cy="854042"/>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200" b="1" i="0" dirty="0"/>
              <a:t>Technology characterization</a:t>
            </a:r>
          </a:p>
          <a:p>
            <a:pPr algn="ctr"/>
            <a:r>
              <a:rPr lang="en-CA" sz="1200" dirty="0"/>
              <a:t>e.g. Renewable-based power generation</a:t>
            </a:r>
            <a:endParaRPr lang="en-CA" sz="1200" i="0" dirty="0"/>
          </a:p>
        </p:txBody>
      </p:sp>
      <p:cxnSp>
        <p:nvCxnSpPr>
          <p:cNvPr id="42" name="Straight Arrow Connector 41">
            <a:extLst>
              <a:ext uri="{FF2B5EF4-FFF2-40B4-BE49-F238E27FC236}">
                <a16:creationId xmlns:a16="http://schemas.microsoft.com/office/drawing/2014/main" id="{311A2318-1BBC-4E22-98DF-81302F624580}"/>
              </a:ext>
            </a:extLst>
          </p:cNvPr>
          <p:cNvCxnSpPr>
            <a:cxnSpLocks/>
            <a:stCxn id="41" idx="2"/>
            <a:endCxn id="43" idx="0"/>
          </p:cNvCxnSpPr>
          <p:nvPr/>
        </p:nvCxnSpPr>
        <p:spPr>
          <a:xfrm>
            <a:off x="1869600" y="3660056"/>
            <a:ext cx="0" cy="235509"/>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CC0DA49C-F85E-4D38-B408-A3AE262F3FA3}"/>
              </a:ext>
            </a:extLst>
          </p:cNvPr>
          <p:cNvSpPr/>
          <p:nvPr/>
        </p:nvSpPr>
        <p:spPr>
          <a:xfrm>
            <a:off x="609600" y="3895565"/>
            <a:ext cx="2520000" cy="723032"/>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200" b="1" i="0" dirty="0"/>
              <a:t>Specification of unit operations for each alternative pathways </a:t>
            </a:r>
          </a:p>
        </p:txBody>
      </p:sp>
      <p:sp>
        <p:nvSpPr>
          <p:cNvPr id="44" name="Rectangle 43">
            <a:extLst>
              <a:ext uri="{FF2B5EF4-FFF2-40B4-BE49-F238E27FC236}">
                <a16:creationId xmlns:a16="http://schemas.microsoft.com/office/drawing/2014/main" id="{C53EB4FC-8822-4C87-9F9F-0C15B0F74E4E}"/>
              </a:ext>
            </a:extLst>
          </p:cNvPr>
          <p:cNvSpPr/>
          <p:nvPr/>
        </p:nvSpPr>
        <p:spPr>
          <a:xfrm>
            <a:off x="609600" y="4942584"/>
            <a:ext cx="2520000" cy="723031"/>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200" b="1" i="0" dirty="0"/>
              <a:t>Characterization process </a:t>
            </a:r>
            <a:r>
              <a:rPr lang="en-CA" sz="1200" b="1" dirty="0"/>
              <a:t>e</a:t>
            </a:r>
            <a:r>
              <a:rPr lang="en-CA" sz="1200" b="1" i="0" dirty="0"/>
              <a:t>quipment for unit </a:t>
            </a:r>
            <a:r>
              <a:rPr lang="en-CA" sz="1200" b="1" dirty="0"/>
              <a:t>o</a:t>
            </a:r>
            <a:r>
              <a:rPr lang="en-CA" sz="1200" b="1" i="0" dirty="0"/>
              <a:t>perations</a:t>
            </a:r>
          </a:p>
        </p:txBody>
      </p:sp>
      <p:sp>
        <p:nvSpPr>
          <p:cNvPr id="45" name="Rectangle 44">
            <a:extLst>
              <a:ext uri="{FF2B5EF4-FFF2-40B4-BE49-F238E27FC236}">
                <a16:creationId xmlns:a16="http://schemas.microsoft.com/office/drawing/2014/main" id="{2482B7C0-984D-4770-AE32-A079ECAAAD48}"/>
              </a:ext>
            </a:extLst>
          </p:cNvPr>
          <p:cNvSpPr/>
          <p:nvPr/>
        </p:nvSpPr>
        <p:spPr>
          <a:xfrm>
            <a:off x="609600" y="5906369"/>
            <a:ext cx="2520000" cy="723031"/>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200" b="1" i="0" dirty="0"/>
              <a:t>Determination of energy/resource </a:t>
            </a:r>
            <a:r>
              <a:rPr lang="en-CA" sz="1200" b="1" dirty="0"/>
              <a:t>i</a:t>
            </a:r>
            <a:r>
              <a:rPr lang="en-CA" sz="1200" b="1" i="0" dirty="0"/>
              <a:t>nputs for each process </a:t>
            </a:r>
            <a:r>
              <a:rPr lang="en-CA" sz="1200" b="1" dirty="0"/>
              <a:t>e</a:t>
            </a:r>
            <a:r>
              <a:rPr lang="en-CA" sz="1200" b="1" i="0" dirty="0"/>
              <a:t>quipment</a:t>
            </a:r>
          </a:p>
        </p:txBody>
      </p:sp>
      <p:cxnSp>
        <p:nvCxnSpPr>
          <p:cNvPr id="46" name="Straight Arrow Connector 45">
            <a:extLst>
              <a:ext uri="{FF2B5EF4-FFF2-40B4-BE49-F238E27FC236}">
                <a16:creationId xmlns:a16="http://schemas.microsoft.com/office/drawing/2014/main" id="{F5EDEDA5-9459-472E-ACF9-A32821EEBDC5}"/>
              </a:ext>
            </a:extLst>
          </p:cNvPr>
          <p:cNvCxnSpPr>
            <a:cxnSpLocks/>
            <a:stCxn id="43" idx="2"/>
            <a:endCxn id="44" idx="0"/>
          </p:cNvCxnSpPr>
          <p:nvPr/>
        </p:nvCxnSpPr>
        <p:spPr>
          <a:xfrm>
            <a:off x="1869600" y="4618597"/>
            <a:ext cx="0" cy="323987"/>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9BDBEC7-3FBD-45C4-AD56-5B9CD813DD35}"/>
              </a:ext>
            </a:extLst>
          </p:cNvPr>
          <p:cNvCxnSpPr>
            <a:cxnSpLocks/>
            <a:stCxn id="44" idx="2"/>
            <a:endCxn id="45" idx="0"/>
          </p:cNvCxnSpPr>
          <p:nvPr/>
        </p:nvCxnSpPr>
        <p:spPr>
          <a:xfrm>
            <a:off x="1869600" y="5665615"/>
            <a:ext cx="0" cy="240754"/>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7FE206DA-ABAF-4FB4-A0A0-FA7C8A152218}"/>
              </a:ext>
            </a:extLst>
          </p:cNvPr>
          <p:cNvSpPr/>
          <p:nvPr/>
        </p:nvSpPr>
        <p:spPr>
          <a:xfrm>
            <a:off x="3505200" y="2806014"/>
            <a:ext cx="2520000" cy="1708084"/>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t>Environmental Modelling</a:t>
            </a:r>
          </a:p>
          <a:p>
            <a:pPr algn="ctr"/>
            <a:r>
              <a:rPr lang="en-CA" sz="1400" dirty="0"/>
              <a:t>(Life Cycle Assessment) </a:t>
            </a:r>
          </a:p>
          <a:p>
            <a:pPr algn="ctr"/>
            <a:endParaRPr lang="en-CA" sz="1200" b="1" i="1" dirty="0"/>
          </a:p>
          <a:p>
            <a:pPr algn="ctr"/>
            <a:r>
              <a:rPr lang="en-CA" sz="1200" b="1" i="1" dirty="0"/>
              <a:t>g CO</a:t>
            </a:r>
            <a:r>
              <a:rPr lang="en-CA" sz="1200" b="1" i="1" baseline="-25000" dirty="0"/>
              <a:t>2</a:t>
            </a:r>
            <a:r>
              <a:rPr lang="en-CA" sz="1200" b="1" i="1" dirty="0"/>
              <a:t> eq per unit output</a:t>
            </a:r>
          </a:p>
          <a:p>
            <a:pPr algn="ctr"/>
            <a:r>
              <a:rPr lang="en-CA" sz="1200" b="1" i="1" dirty="0"/>
              <a:t>m</a:t>
            </a:r>
            <a:r>
              <a:rPr lang="en-CA" sz="1200" b="1" i="1" baseline="30000" dirty="0"/>
              <a:t>3</a:t>
            </a:r>
            <a:r>
              <a:rPr lang="en-CA" sz="1200" b="1" i="1" dirty="0"/>
              <a:t> water per unit output </a:t>
            </a:r>
          </a:p>
        </p:txBody>
      </p:sp>
      <p:sp>
        <p:nvSpPr>
          <p:cNvPr id="49" name="Rectangle 48">
            <a:extLst>
              <a:ext uri="{FF2B5EF4-FFF2-40B4-BE49-F238E27FC236}">
                <a16:creationId xmlns:a16="http://schemas.microsoft.com/office/drawing/2014/main" id="{4500EF71-0A23-426C-A085-4E4F59D5AE75}"/>
              </a:ext>
            </a:extLst>
          </p:cNvPr>
          <p:cNvSpPr/>
          <p:nvPr/>
        </p:nvSpPr>
        <p:spPr>
          <a:xfrm>
            <a:off x="3505200" y="4867596"/>
            <a:ext cx="2520000" cy="1709928"/>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t>Economic Modelling</a:t>
            </a:r>
          </a:p>
          <a:p>
            <a:pPr algn="ctr"/>
            <a:r>
              <a:rPr lang="en-CA" sz="1400" dirty="0"/>
              <a:t>(Techno-Economic Assessment)</a:t>
            </a:r>
          </a:p>
          <a:p>
            <a:pPr algn="ctr"/>
            <a:endParaRPr lang="en-CA" sz="1400" dirty="0"/>
          </a:p>
          <a:p>
            <a:pPr algn="ctr"/>
            <a:r>
              <a:rPr lang="en-CA" sz="1200" dirty="0"/>
              <a:t>Cost metrics</a:t>
            </a:r>
            <a:endParaRPr lang="en-CA" sz="1200" b="1" dirty="0"/>
          </a:p>
          <a:p>
            <a:pPr algn="ctr"/>
            <a:r>
              <a:rPr lang="en-CA" sz="1200" b="1" i="1" dirty="0"/>
              <a:t>$ per unit output</a:t>
            </a:r>
          </a:p>
        </p:txBody>
      </p:sp>
      <p:cxnSp>
        <p:nvCxnSpPr>
          <p:cNvPr id="51" name="Connector: Elbow 50">
            <a:extLst>
              <a:ext uri="{FF2B5EF4-FFF2-40B4-BE49-F238E27FC236}">
                <a16:creationId xmlns:a16="http://schemas.microsoft.com/office/drawing/2014/main" id="{C8023537-E31B-4E98-8708-0664342DE599}"/>
              </a:ext>
            </a:extLst>
          </p:cNvPr>
          <p:cNvCxnSpPr>
            <a:cxnSpLocks/>
            <a:stCxn id="41" idx="3"/>
            <a:endCxn id="48" idx="1"/>
          </p:cNvCxnSpPr>
          <p:nvPr/>
        </p:nvCxnSpPr>
        <p:spPr bwMode="auto">
          <a:xfrm>
            <a:off x="3129600" y="3233035"/>
            <a:ext cx="375600" cy="427021"/>
          </a:xfrm>
          <a:prstGeom prst="bentConnector3">
            <a:avLst/>
          </a:prstGeom>
          <a:solidFill>
            <a:schemeClr val="accent2"/>
          </a:solidFill>
          <a:ln w="28575" cap="flat" cmpd="sng" algn="ctr">
            <a:solidFill>
              <a:schemeClr val="tx1"/>
            </a:solidFill>
            <a:prstDash val="solid"/>
            <a:round/>
            <a:headEnd type="none" w="med" len="med"/>
            <a:tailEnd type="stealth"/>
          </a:ln>
          <a:effectLst/>
        </p:spPr>
      </p:cxnSp>
      <p:cxnSp>
        <p:nvCxnSpPr>
          <p:cNvPr id="52" name="Connector: Elbow 51">
            <a:extLst>
              <a:ext uri="{FF2B5EF4-FFF2-40B4-BE49-F238E27FC236}">
                <a16:creationId xmlns:a16="http://schemas.microsoft.com/office/drawing/2014/main" id="{48A5E189-1EF6-4E26-B9A8-D57C888D7DEF}"/>
              </a:ext>
            </a:extLst>
          </p:cNvPr>
          <p:cNvCxnSpPr>
            <a:cxnSpLocks/>
            <a:stCxn id="43" idx="3"/>
            <a:endCxn id="48" idx="1"/>
          </p:cNvCxnSpPr>
          <p:nvPr/>
        </p:nvCxnSpPr>
        <p:spPr bwMode="auto">
          <a:xfrm flipV="1">
            <a:off x="3129600" y="3660056"/>
            <a:ext cx="375600" cy="597025"/>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53" name="Connector: Elbow 52">
            <a:extLst>
              <a:ext uri="{FF2B5EF4-FFF2-40B4-BE49-F238E27FC236}">
                <a16:creationId xmlns:a16="http://schemas.microsoft.com/office/drawing/2014/main" id="{A7D88C6A-C8DD-4FAC-A6D0-304AEDE9643D}"/>
              </a:ext>
            </a:extLst>
          </p:cNvPr>
          <p:cNvCxnSpPr>
            <a:cxnSpLocks/>
            <a:stCxn id="44" idx="3"/>
            <a:endCxn id="48" idx="1"/>
          </p:cNvCxnSpPr>
          <p:nvPr/>
        </p:nvCxnSpPr>
        <p:spPr bwMode="auto">
          <a:xfrm flipV="1">
            <a:off x="3129600" y="3660056"/>
            <a:ext cx="375600" cy="1644044"/>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54" name="Connector: Elbow 53">
            <a:extLst>
              <a:ext uri="{FF2B5EF4-FFF2-40B4-BE49-F238E27FC236}">
                <a16:creationId xmlns:a16="http://schemas.microsoft.com/office/drawing/2014/main" id="{6A0A5691-49CF-4B3A-9345-0E93AD0D042C}"/>
              </a:ext>
            </a:extLst>
          </p:cNvPr>
          <p:cNvCxnSpPr>
            <a:cxnSpLocks/>
            <a:stCxn id="45" idx="3"/>
            <a:endCxn id="48" idx="1"/>
          </p:cNvCxnSpPr>
          <p:nvPr/>
        </p:nvCxnSpPr>
        <p:spPr bwMode="auto">
          <a:xfrm flipV="1">
            <a:off x="3129600" y="3660056"/>
            <a:ext cx="375600" cy="2607829"/>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sp>
        <p:nvSpPr>
          <p:cNvPr id="57" name="Rectangle 56">
            <a:extLst>
              <a:ext uri="{FF2B5EF4-FFF2-40B4-BE49-F238E27FC236}">
                <a16:creationId xmlns:a16="http://schemas.microsoft.com/office/drawing/2014/main" id="{0415526D-490B-443E-AFE7-E3DF7225095F}"/>
              </a:ext>
            </a:extLst>
          </p:cNvPr>
          <p:cNvSpPr/>
          <p:nvPr/>
        </p:nvSpPr>
        <p:spPr>
          <a:xfrm>
            <a:off x="6324600" y="2806014"/>
            <a:ext cx="2667000" cy="1709928"/>
          </a:xfrm>
          <a:prstGeom prst="rect">
            <a:avLst/>
          </a:prstGeom>
          <a:solidFill>
            <a:srgbClr val="0070C0"/>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solidFill>
                  <a:schemeClr val="bg1"/>
                </a:solidFill>
              </a:rPr>
              <a:t>Water modelling</a:t>
            </a:r>
          </a:p>
          <a:p>
            <a:pPr algn="ctr"/>
            <a:r>
              <a:rPr lang="en-CA" sz="1400" dirty="0">
                <a:solidFill>
                  <a:schemeClr val="bg1"/>
                </a:solidFill>
              </a:rPr>
              <a:t>(WEAP - Water Evaluation And Planning) </a:t>
            </a:r>
          </a:p>
          <a:p>
            <a:pPr algn="ctr"/>
            <a:endParaRPr lang="en-CA" sz="1400" b="1" dirty="0">
              <a:solidFill>
                <a:schemeClr val="bg1"/>
              </a:solidFill>
            </a:endParaRPr>
          </a:p>
          <a:p>
            <a:pPr algn="ctr"/>
            <a:r>
              <a:rPr lang="en-CA" sz="1400" b="1" dirty="0">
                <a:solidFill>
                  <a:schemeClr val="bg1"/>
                </a:solidFill>
              </a:rPr>
              <a:t>Canada-wide </a:t>
            </a:r>
          </a:p>
          <a:p>
            <a:pPr algn="ctr"/>
            <a:r>
              <a:rPr lang="en-CA" sz="1400" b="1" dirty="0">
                <a:solidFill>
                  <a:schemeClr val="bg1"/>
                </a:solidFill>
              </a:rPr>
              <a:t>Water demand</a:t>
            </a:r>
          </a:p>
          <a:p>
            <a:pPr algn="ctr"/>
            <a:r>
              <a:rPr lang="en-CA" sz="1400" b="1" dirty="0">
                <a:solidFill>
                  <a:schemeClr val="bg1"/>
                </a:solidFill>
              </a:rPr>
              <a:t>Water supply</a:t>
            </a:r>
          </a:p>
        </p:txBody>
      </p:sp>
      <p:sp>
        <p:nvSpPr>
          <p:cNvPr id="58" name="Rectangle 57">
            <a:extLst>
              <a:ext uri="{FF2B5EF4-FFF2-40B4-BE49-F238E27FC236}">
                <a16:creationId xmlns:a16="http://schemas.microsoft.com/office/drawing/2014/main" id="{E78ABD3C-DEA3-4344-AA76-F38AD87FCF0D}"/>
              </a:ext>
            </a:extLst>
          </p:cNvPr>
          <p:cNvSpPr/>
          <p:nvPr/>
        </p:nvSpPr>
        <p:spPr>
          <a:xfrm>
            <a:off x="6324600" y="4865654"/>
            <a:ext cx="2667000" cy="1709928"/>
          </a:xfrm>
          <a:prstGeom prst="rect">
            <a:avLst/>
          </a:prstGeom>
          <a:solidFill>
            <a:srgbClr val="0070C0"/>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solidFill>
                  <a:schemeClr val="bg1"/>
                </a:solidFill>
              </a:rPr>
              <a:t>Energy modelling </a:t>
            </a:r>
          </a:p>
          <a:p>
            <a:pPr algn="ctr"/>
            <a:r>
              <a:rPr lang="en-CA" sz="1400" dirty="0">
                <a:solidFill>
                  <a:schemeClr val="bg1"/>
                </a:solidFill>
              </a:rPr>
              <a:t>(LEAP -  Long-range Energy Alternatives Planning)</a:t>
            </a:r>
          </a:p>
          <a:p>
            <a:pPr algn="ctr"/>
            <a:endParaRPr lang="en-CA" sz="600" dirty="0">
              <a:solidFill>
                <a:schemeClr val="bg1"/>
              </a:solidFill>
            </a:endParaRPr>
          </a:p>
          <a:p>
            <a:pPr algn="ctr"/>
            <a:r>
              <a:rPr lang="en-CA" sz="1400" b="1" dirty="0">
                <a:solidFill>
                  <a:schemeClr val="bg1"/>
                </a:solidFill>
              </a:rPr>
              <a:t>Canada-wide </a:t>
            </a:r>
          </a:p>
          <a:p>
            <a:pPr algn="ctr"/>
            <a:r>
              <a:rPr lang="en-CA" sz="1400" b="1" dirty="0">
                <a:solidFill>
                  <a:schemeClr val="bg1"/>
                </a:solidFill>
              </a:rPr>
              <a:t>Energy demand</a:t>
            </a:r>
          </a:p>
          <a:p>
            <a:pPr algn="ctr"/>
            <a:r>
              <a:rPr lang="en-CA" sz="1400" b="1" dirty="0">
                <a:solidFill>
                  <a:schemeClr val="bg1"/>
                </a:solidFill>
              </a:rPr>
              <a:t>Energy supply</a:t>
            </a:r>
          </a:p>
        </p:txBody>
      </p:sp>
      <p:cxnSp>
        <p:nvCxnSpPr>
          <p:cNvPr id="59" name="Connector: Elbow 58">
            <a:extLst>
              <a:ext uri="{FF2B5EF4-FFF2-40B4-BE49-F238E27FC236}">
                <a16:creationId xmlns:a16="http://schemas.microsoft.com/office/drawing/2014/main" id="{20407F4F-339D-4AB8-A5C1-D2102225A1E8}"/>
              </a:ext>
            </a:extLst>
          </p:cNvPr>
          <p:cNvCxnSpPr>
            <a:cxnSpLocks/>
            <a:stCxn id="49" idx="3"/>
            <a:endCxn id="57" idx="1"/>
          </p:cNvCxnSpPr>
          <p:nvPr/>
        </p:nvCxnSpPr>
        <p:spPr bwMode="auto">
          <a:xfrm flipV="1">
            <a:off x="6025200" y="3660978"/>
            <a:ext cx="299400" cy="2061582"/>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60" name="Connector: Elbow 59">
            <a:extLst>
              <a:ext uri="{FF2B5EF4-FFF2-40B4-BE49-F238E27FC236}">
                <a16:creationId xmlns:a16="http://schemas.microsoft.com/office/drawing/2014/main" id="{BFF27654-CBF7-4A0A-909E-68FEA32E172C}"/>
              </a:ext>
            </a:extLst>
          </p:cNvPr>
          <p:cNvCxnSpPr>
            <a:cxnSpLocks/>
            <a:stCxn id="49" idx="3"/>
            <a:endCxn id="58" idx="1"/>
          </p:cNvCxnSpPr>
          <p:nvPr/>
        </p:nvCxnSpPr>
        <p:spPr bwMode="auto">
          <a:xfrm flipV="1">
            <a:off x="6025200" y="5720618"/>
            <a:ext cx="299400" cy="1942"/>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75" name="Connector: Elbow 74">
            <a:extLst>
              <a:ext uri="{FF2B5EF4-FFF2-40B4-BE49-F238E27FC236}">
                <a16:creationId xmlns:a16="http://schemas.microsoft.com/office/drawing/2014/main" id="{130515D2-FA23-4D23-9B52-1F9B8683375C}"/>
              </a:ext>
            </a:extLst>
          </p:cNvPr>
          <p:cNvCxnSpPr>
            <a:cxnSpLocks/>
            <a:stCxn id="45" idx="3"/>
            <a:endCxn id="49" idx="1"/>
          </p:cNvCxnSpPr>
          <p:nvPr/>
        </p:nvCxnSpPr>
        <p:spPr bwMode="auto">
          <a:xfrm flipV="1">
            <a:off x="3129600" y="5722560"/>
            <a:ext cx="375600" cy="545325"/>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78" name="Connector: Elbow 77">
            <a:extLst>
              <a:ext uri="{FF2B5EF4-FFF2-40B4-BE49-F238E27FC236}">
                <a16:creationId xmlns:a16="http://schemas.microsoft.com/office/drawing/2014/main" id="{F8DE7B67-362C-42EC-B06F-7C02D20FDC4F}"/>
              </a:ext>
            </a:extLst>
          </p:cNvPr>
          <p:cNvCxnSpPr>
            <a:cxnSpLocks/>
            <a:stCxn id="44" idx="3"/>
            <a:endCxn id="49" idx="1"/>
          </p:cNvCxnSpPr>
          <p:nvPr/>
        </p:nvCxnSpPr>
        <p:spPr bwMode="auto">
          <a:xfrm>
            <a:off x="3129600" y="5304100"/>
            <a:ext cx="375600" cy="418460"/>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81" name="Connector: Elbow 80">
            <a:extLst>
              <a:ext uri="{FF2B5EF4-FFF2-40B4-BE49-F238E27FC236}">
                <a16:creationId xmlns:a16="http://schemas.microsoft.com/office/drawing/2014/main" id="{541FF2C4-415E-41E5-8B72-C9063D163C4A}"/>
              </a:ext>
            </a:extLst>
          </p:cNvPr>
          <p:cNvCxnSpPr>
            <a:cxnSpLocks/>
            <a:stCxn id="43" idx="3"/>
            <a:endCxn id="49" idx="1"/>
          </p:cNvCxnSpPr>
          <p:nvPr/>
        </p:nvCxnSpPr>
        <p:spPr bwMode="auto">
          <a:xfrm>
            <a:off x="3129600" y="4257081"/>
            <a:ext cx="375600" cy="1465479"/>
          </a:xfrm>
          <a:prstGeom prst="bentConnector3">
            <a:avLst/>
          </a:prstGeom>
          <a:solidFill>
            <a:schemeClr val="accent2"/>
          </a:solidFill>
          <a:ln w="28575" cap="flat" cmpd="sng" algn="ctr">
            <a:solidFill>
              <a:schemeClr val="tx1"/>
            </a:solidFill>
            <a:prstDash val="solid"/>
            <a:round/>
            <a:headEnd type="none" w="med" len="med"/>
            <a:tailEnd type="stealth"/>
          </a:ln>
          <a:effectLst/>
        </p:spPr>
      </p:cxnSp>
      <p:cxnSp>
        <p:nvCxnSpPr>
          <p:cNvPr id="90" name="Connector: Elbow 89">
            <a:extLst>
              <a:ext uri="{FF2B5EF4-FFF2-40B4-BE49-F238E27FC236}">
                <a16:creationId xmlns:a16="http://schemas.microsoft.com/office/drawing/2014/main" id="{D485C793-9468-48CC-BC39-A4B9E8E85884}"/>
              </a:ext>
            </a:extLst>
          </p:cNvPr>
          <p:cNvCxnSpPr>
            <a:cxnSpLocks/>
            <a:stCxn id="48" idx="3"/>
            <a:endCxn id="58" idx="1"/>
          </p:cNvCxnSpPr>
          <p:nvPr/>
        </p:nvCxnSpPr>
        <p:spPr bwMode="auto">
          <a:xfrm>
            <a:off x="6025200" y="3660056"/>
            <a:ext cx="299400" cy="2060562"/>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93" name="Connector: Elbow 92">
            <a:extLst>
              <a:ext uri="{FF2B5EF4-FFF2-40B4-BE49-F238E27FC236}">
                <a16:creationId xmlns:a16="http://schemas.microsoft.com/office/drawing/2014/main" id="{27A3E988-E976-4EBC-BAD7-A2BB00D68795}"/>
              </a:ext>
            </a:extLst>
          </p:cNvPr>
          <p:cNvCxnSpPr>
            <a:cxnSpLocks/>
            <a:stCxn id="48" idx="3"/>
            <a:endCxn id="57" idx="1"/>
          </p:cNvCxnSpPr>
          <p:nvPr/>
        </p:nvCxnSpPr>
        <p:spPr bwMode="auto">
          <a:xfrm>
            <a:off x="6025200" y="3660056"/>
            <a:ext cx="299400" cy="922"/>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96" name="Straight Arrow Connector 95">
            <a:extLst>
              <a:ext uri="{FF2B5EF4-FFF2-40B4-BE49-F238E27FC236}">
                <a16:creationId xmlns:a16="http://schemas.microsoft.com/office/drawing/2014/main" id="{6386BF72-BBFB-4013-9445-C92E512FC97D}"/>
              </a:ext>
            </a:extLst>
          </p:cNvPr>
          <p:cNvCxnSpPr>
            <a:cxnSpLocks/>
            <a:stCxn id="57" idx="2"/>
            <a:endCxn id="58" idx="0"/>
          </p:cNvCxnSpPr>
          <p:nvPr/>
        </p:nvCxnSpPr>
        <p:spPr>
          <a:xfrm>
            <a:off x="7660800" y="4515942"/>
            <a:ext cx="0" cy="349712"/>
          </a:xfrm>
          <a:prstGeom prst="straightConnector1">
            <a:avLst/>
          </a:prstGeom>
          <a:ln w="4127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415526D-490B-443E-AFE7-E3DF7225095F}"/>
              </a:ext>
            </a:extLst>
          </p:cNvPr>
          <p:cNvSpPr/>
          <p:nvPr/>
        </p:nvSpPr>
        <p:spPr>
          <a:xfrm>
            <a:off x="9291000" y="2819400"/>
            <a:ext cx="2520000" cy="1709928"/>
          </a:xfrm>
          <a:prstGeom prst="rect">
            <a:avLst/>
          </a:prstGeom>
          <a:solidFill>
            <a:srgbClr val="7030A0"/>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solidFill>
                  <a:schemeClr val="bg1"/>
                </a:solidFill>
              </a:rPr>
              <a:t>Long-term annual results per scenario</a:t>
            </a:r>
          </a:p>
          <a:p>
            <a:pPr algn="ctr"/>
            <a:endParaRPr lang="en-CA" sz="1600" b="1" dirty="0">
              <a:solidFill>
                <a:schemeClr val="bg1"/>
              </a:solidFill>
            </a:endParaRPr>
          </a:p>
          <a:p>
            <a:pPr algn="ctr"/>
            <a:r>
              <a:rPr lang="en-CA" sz="1200" b="1" i="0" dirty="0">
                <a:solidFill>
                  <a:schemeClr val="bg1"/>
                </a:solidFill>
              </a:rPr>
              <a:t>Total wate</a:t>
            </a:r>
            <a:r>
              <a:rPr lang="en-CA" sz="1200" b="1" dirty="0">
                <a:solidFill>
                  <a:schemeClr val="bg1"/>
                </a:solidFill>
              </a:rPr>
              <a:t>r withdrawal</a:t>
            </a:r>
          </a:p>
          <a:p>
            <a:pPr algn="ctr"/>
            <a:r>
              <a:rPr lang="en-CA" sz="1200" b="1" i="0" dirty="0">
                <a:solidFill>
                  <a:schemeClr val="bg1"/>
                </a:solidFill>
              </a:rPr>
              <a:t>Total water consumption</a:t>
            </a:r>
          </a:p>
          <a:p>
            <a:pPr algn="ctr"/>
            <a:r>
              <a:rPr lang="en-CA" sz="1200" b="1" dirty="0">
                <a:solidFill>
                  <a:schemeClr val="bg1"/>
                </a:solidFill>
              </a:rPr>
              <a:t>Total water savings</a:t>
            </a:r>
            <a:endParaRPr lang="en-CA" sz="1200" b="1" i="0" dirty="0">
              <a:solidFill>
                <a:schemeClr val="bg1"/>
              </a:solidFill>
            </a:endParaRPr>
          </a:p>
        </p:txBody>
      </p:sp>
      <p:cxnSp>
        <p:nvCxnSpPr>
          <p:cNvPr id="56" name="Straight Arrow Connector 55">
            <a:extLst>
              <a:ext uri="{FF2B5EF4-FFF2-40B4-BE49-F238E27FC236}">
                <a16:creationId xmlns:a16="http://schemas.microsoft.com/office/drawing/2014/main" id="{6386BF72-BBFB-4013-9445-C92E512FC97D}"/>
              </a:ext>
            </a:extLst>
          </p:cNvPr>
          <p:cNvCxnSpPr>
            <a:cxnSpLocks/>
            <a:stCxn id="50" idx="2"/>
            <a:endCxn id="35" idx="0"/>
          </p:cNvCxnSpPr>
          <p:nvPr/>
        </p:nvCxnSpPr>
        <p:spPr>
          <a:xfrm>
            <a:off x="10551000" y="4529328"/>
            <a:ext cx="0" cy="271272"/>
          </a:xfrm>
          <a:prstGeom prst="straightConnector1">
            <a:avLst/>
          </a:prstGeom>
          <a:ln w="4127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2" name="Connector: Elbow 58">
            <a:extLst>
              <a:ext uri="{FF2B5EF4-FFF2-40B4-BE49-F238E27FC236}">
                <a16:creationId xmlns:a16="http://schemas.microsoft.com/office/drawing/2014/main" id="{20407F4F-339D-4AB8-A5C1-D2102225A1E8}"/>
              </a:ext>
            </a:extLst>
          </p:cNvPr>
          <p:cNvCxnSpPr>
            <a:cxnSpLocks/>
            <a:stCxn id="58" idx="3"/>
            <a:endCxn id="50" idx="1"/>
          </p:cNvCxnSpPr>
          <p:nvPr/>
        </p:nvCxnSpPr>
        <p:spPr bwMode="auto">
          <a:xfrm flipV="1">
            <a:off x="8991600" y="3674364"/>
            <a:ext cx="299400" cy="2046254"/>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63" name="Connector: Elbow 59">
            <a:extLst>
              <a:ext uri="{FF2B5EF4-FFF2-40B4-BE49-F238E27FC236}">
                <a16:creationId xmlns:a16="http://schemas.microsoft.com/office/drawing/2014/main" id="{BFF27654-CBF7-4A0A-909E-68FEA32E172C}"/>
              </a:ext>
            </a:extLst>
          </p:cNvPr>
          <p:cNvCxnSpPr>
            <a:cxnSpLocks/>
            <a:stCxn id="58" idx="3"/>
          </p:cNvCxnSpPr>
          <p:nvPr/>
        </p:nvCxnSpPr>
        <p:spPr bwMode="auto">
          <a:xfrm flipV="1">
            <a:off x="8991600" y="5718162"/>
            <a:ext cx="304800" cy="2456"/>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71" name="Connector: Elbow 59">
            <a:extLst>
              <a:ext uri="{FF2B5EF4-FFF2-40B4-BE49-F238E27FC236}">
                <a16:creationId xmlns:a16="http://schemas.microsoft.com/office/drawing/2014/main" id="{BFF27654-CBF7-4A0A-909E-68FEA32E172C}"/>
              </a:ext>
            </a:extLst>
          </p:cNvPr>
          <p:cNvCxnSpPr>
            <a:cxnSpLocks/>
          </p:cNvCxnSpPr>
          <p:nvPr/>
        </p:nvCxnSpPr>
        <p:spPr bwMode="auto">
          <a:xfrm flipV="1">
            <a:off x="8991600" y="3676652"/>
            <a:ext cx="304800" cy="2456"/>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sp>
        <p:nvSpPr>
          <p:cNvPr id="35" name="Rectangle 34">
            <a:extLst>
              <a:ext uri="{FF2B5EF4-FFF2-40B4-BE49-F238E27FC236}">
                <a16:creationId xmlns:a16="http://schemas.microsoft.com/office/drawing/2014/main" id="{0415526D-490B-443E-AFE7-E3DF7225095F}"/>
              </a:ext>
            </a:extLst>
          </p:cNvPr>
          <p:cNvSpPr/>
          <p:nvPr/>
        </p:nvSpPr>
        <p:spPr>
          <a:xfrm>
            <a:off x="9291000" y="4800600"/>
            <a:ext cx="2520000" cy="1828800"/>
          </a:xfrm>
          <a:prstGeom prst="rect">
            <a:avLst/>
          </a:prstGeom>
          <a:solidFill>
            <a:srgbClr val="7030A0"/>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solidFill>
                  <a:schemeClr val="bg1"/>
                </a:solidFill>
              </a:rPr>
              <a:t>Long-term annual results per scenario</a:t>
            </a:r>
          </a:p>
          <a:p>
            <a:pPr algn="ctr"/>
            <a:endParaRPr lang="en-CA" sz="600" b="1" i="0" dirty="0">
              <a:solidFill>
                <a:schemeClr val="bg1"/>
              </a:solidFill>
            </a:endParaRPr>
          </a:p>
          <a:p>
            <a:pPr algn="ctr"/>
            <a:r>
              <a:rPr lang="en-CA" sz="1400" b="1" i="0" dirty="0">
                <a:solidFill>
                  <a:schemeClr val="bg1"/>
                </a:solidFill>
              </a:rPr>
              <a:t> </a:t>
            </a:r>
            <a:r>
              <a:rPr lang="en-CA" sz="1200" b="1" dirty="0">
                <a:solidFill>
                  <a:schemeClr val="bg1"/>
                </a:solidFill>
              </a:rPr>
              <a:t>E</a:t>
            </a:r>
            <a:r>
              <a:rPr lang="en-CA" sz="1200" b="1" i="0" dirty="0">
                <a:solidFill>
                  <a:schemeClr val="bg1"/>
                </a:solidFill>
              </a:rPr>
              <a:t>nergy demand </a:t>
            </a:r>
          </a:p>
          <a:p>
            <a:pPr algn="ctr"/>
            <a:r>
              <a:rPr lang="en-CA" sz="1200" b="1" dirty="0">
                <a:solidFill>
                  <a:schemeClr val="bg1"/>
                </a:solidFill>
              </a:rPr>
              <a:t>Technology use</a:t>
            </a:r>
          </a:p>
          <a:p>
            <a:pPr algn="ctr"/>
            <a:r>
              <a:rPr lang="en-CA" sz="1200" b="1" i="0" dirty="0">
                <a:solidFill>
                  <a:schemeClr val="bg1"/>
                </a:solidFill>
              </a:rPr>
              <a:t>GHG emissions</a:t>
            </a:r>
          </a:p>
          <a:p>
            <a:pPr algn="ctr"/>
            <a:r>
              <a:rPr lang="en-CA" sz="1200" b="1" dirty="0">
                <a:solidFill>
                  <a:schemeClr val="bg1"/>
                </a:solidFill>
              </a:rPr>
              <a:t>System costs</a:t>
            </a:r>
          </a:p>
          <a:p>
            <a:pPr algn="ctr"/>
            <a:r>
              <a:rPr lang="en-CA" sz="1200" b="1" dirty="0">
                <a:solidFill>
                  <a:schemeClr val="bg1"/>
                </a:solidFill>
              </a:rPr>
              <a:t>$/tonne of CO</a:t>
            </a:r>
            <a:r>
              <a:rPr lang="en-CA" sz="1200" b="1" baseline="-25000" dirty="0">
                <a:solidFill>
                  <a:schemeClr val="bg1"/>
                </a:solidFill>
              </a:rPr>
              <a:t>2 </a:t>
            </a:r>
            <a:r>
              <a:rPr lang="en-CA" sz="1200" b="1" dirty="0">
                <a:solidFill>
                  <a:schemeClr val="bg1"/>
                </a:solidFill>
              </a:rPr>
              <a:t>abatement</a:t>
            </a:r>
          </a:p>
          <a:p>
            <a:pPr algn="ctr"/>
            <a:r>
              <a:rPr lang="en-CA" sz="1200" b="1" dirty="0">
                <a:solidFill>
                  <a:schemeClr val="bg1"/>
                </a:solidFill>
              </a:rPr>
              <a:t>$/liter of water saved</a:t>
            </a:r>
            <a:endParaRPr lang="en-CA" sz="1200" b="1" baseline="-25000" dirty="0">
              <a:solidFill>
                <a:schemeClr val="bg1"/>
              </a:solidFill>
            </a:endParaRPr>
          </a:p>
          <a:p>
            <a:pPr algn="ctr"/>
            <a:endParaRPr lang="en-CA" sz="1200" b="1" baseline="-25000" dirty="0">
              <a:solidFill>
                <a:schemeClr val="bg1"/>
              </a:solidFill>
            </a:endParaRPr>
          </a:p>
        </p:txBody>
      </p:sp>
    </p:spTree>
    <p:extLst>
      <p:ext uri="{BB962C8B-B14F-4D97-AF65-F5344CB8AC3E}">
        <p14:creationId xmlns:p14="http://schemas.microsoft.com/office/powerpoint/2010/main" val="2205599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10"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par>
                                <p:cTn id="34" presetID="10" presetClass="entr" presetSubtype="0" fill="hold"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par>
                                <p:cTn id="37" presetID="10" presetClass="entr" presetSubtype="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par>
                                <p:cTn id="40" presetID="10"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childTnLst>
                                </p:cTn>
                              </p:par>
                              <p:par>
                                <p:cTn id="46" presetID="10" presetClass="entr" presetSubtype="0" fill="hold" nodeType="with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fade">
                                      <p:cBhvr>
                                        <p:cTn id="48" dur="500"/>
                                        <p:tgtEl>
                                          <p:spTgt spid="75"/>
                                        </p:tgtEl>
                                      </p:cBhvr>
                                    </p:animEffect>
                                  </p:childTnLst>
                                </p:cTn>
                              </p:par>
                              <p:par>
                                <p:cTn id="49" presetID="10" presetClass="entr" presetSubtype="0" fill="hold" nodeType="with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fade">
                                      <p:cBhvr>
                                        <p:cTn id="51" dur="500"/>
                                        <p:tgtEl>
                                          <p:spTgt spid="78"/>
                                        </p:tgtEl>
                                      </p:cBhvr>
                                    </p:animEffect>
                                  </p:childTnLst>
                                </p:cTn>
                              </p:par>
                              <p:par>
                                <p:cTn id="52" presetID="10" presetClass="entr" presetSubtype="0" fill="hold" nodeType="with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fade">
                                      <p:cBhvr>
                                        <p:cTn id="54" dur="500"/>
                                        <p:tgtEl>
                                          <p:spTgt spid="8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childTnLst>
                                </p:cTn>
                              </p:par>
                              <p:par>
                                <p:cTn id="63" presetID="10" presetClass="entr" presetSubtype="0" fill="hold" nodeType="with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500"/>
                                        <p:tgtEl>
                                          <p:spTgt spid="59"/>
                                        </p:tgtEl>
                                      </p:cBhvr>
                                    </p:animEffect>
                                  </p:childTnLst>
                                </p:cTn>
                              </p:par>
                              <p:par>
                                <p:cTn id="66" presetID="10" presetClass="entr" presetSubtype="0" fill="hold" nodeType="with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500"/>
                                        <p:tgtEl>
                                          <p:spTgt spid="60"/>
                                        </p:tgtEl>
                                      </p:cBhvr>
                                    </p:animEffect>
                                  </p:childTnLst>
                                </p:cTn>
                              </p:par>
                              <p:par>
                                <p:cTn id="69" presetID="10" presetClass="entr" presetSubtype="0" fill="hold" nodeType="withEffect">
                                  <p:stCondLst>
                                    <p:cond delay="0"/>
                                  </p:stCondLst>
                                  <p:childTnLst>
                                    <p:set>
                                      <p:cBhvr>
                                        <p:cTn id="70" dur="1" fill="hold">
                                          <p:stCondLst>
                                            <p:cond delay="0"/>
                                          </p:stCondLst>
                                        </p:cTn>
                                        <p:tgtEl>
                                          <p:spTgt spid="90"/>
                                        </p:tgtEl>
                                        <p:attrNameLst>
                                          <p:attrName>style.visibility</p:attrName>
                                        </p:attrNameLst>
                                      </p:cBhvr>
                                      <p:to>
                                        <p:strVal val="visible"/>
                                      </p:to>
                                    </p:set>
                                    <p:animEffect transition="in" filter="fade">
                                      <p:cBhvr>
                                        <p:cTn id="71" dur="500"/>
                                        <p:tgtEl>
                                          <p:spTgt spid="90"/>
                                        </p:tgtEl>
                                      </p:cBhvr>
                                    </p:animEffect>
                                  </p:childTnLst>
                                </p:cTn>
                              </p:par>
                              <p:par>
                                <p:cTn id="72" presetID="10" presetClass="entr" presetSubtype="0" fill="hold" nodeType="with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500"/>
                                        <p:tgtEl>
                                          <p:spTgt spid="93"/>
                                        </p:tgtEl>
                                      </p:cBhvr>
                                    </p:animEffect>
                                  </p:childTnLst>
                                </p:cTn>
                              </p:par>
                              <p:par>
                                <p:cTn id="75" presetID="10" presetClass="entr" presetSubtype="0" fill="hold" nodeType="withEffect">
                                  <p:stCondLst>
                                    <p:cond delay="0"/>
                                  </p:stCondLst>
                                  <p:childTnLst>
                                    <p:set>
                                      <p:cBhvr>
                                        <p:cTn id="76" dur="1" fill="hold">
                                          <p:stCondLst>
                                            <p:cond delay="0"/>
                                          </p:stCondLst>
                                        </p:cTn>
                                        <p:tgtEl>
                                          <p:spTgt spid="96"/>
                                        </p:tgtEl>
                                        <p:attrNameLst>
                                          <p:attrName>style.visibility</p:attrName>
                                        </p:attrNameLst>
                                      </p:cBhvr>
                                      <p:to>
                                        <p:strVal val="visible"/>
                                      </p:to>
                                    </p:set>
                                    <p:animEffect transition="in" filter="fade">
                                      <p:cBhvr>
                                        <p:cTn id="77" dur="500"/>
                                        <p:tgtEl>
                                          <p:spTgt spid="9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500"/>
                                        <p:tgtEl>
                                          <p:spTgt spid="50"/>
                                        </p:tgtEl>
                                      </p:cBhvr>
                                    </p:animEffect>
                                  </p:childTnLst>
                                </p:cTn>
                              </p:par>
                              <p:par>
                                <p:cTn id="83" presetID="10" presetClass="entr" presetSubtype="0" fill="hold" nodeType="with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500"/>
                                        <p:tgtEl>
                                          <p:spTgt spid="56"/>
                                        </p:tgtEl>
                                      </p:cBhvr>
                                    </p:animEffect>
                                  </p:childTnLst>
                                </p:cTn>
                              </p:par>
                              <p:par>
                                <p:cTn id="86" presetID="10" presetClass="entr" presetSubtype="0" fill="hold" nodeType="with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500"/>
                                        <p:tgtEl>
                                          <p:spTgt spid="62"/>
                                        </p:tgtEl>
                                      </p:cBhvr>
                                    </p:animEffect>
                                  </p:childTnLst>
                                </p:cTn>
                              </p:par>
                              <p:par>
                                <p:cTn id="89" presetID="10" presetClass="entr" presetSubtype="0" fill="hold" nodeType="with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fade">
                                      <p:cBhvr>
                                        <p:cTn id="91" dur="500"/>
                                        <p:tgtEl>
                                          <p:spTgt spid="63"/>
                                        </p:tgtEl>
                                      </p:cBhvr>
                                    </p:animEffect>
                                  </p:childTnLst>
                                </p:cTn>
                              </p:par>
                              <p:par>
                                <p:cTn id="92" presetID="10" presetClass="entr" presetSubtype="0" fill="hold" nodeType="with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fade">
                                      <p:cBhvr>
                                        <p:cTn id="94" dur="500"/>
                                        <p:tgtEl>
                                          <p:spTgt spid="7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4" grpId="0" animBg="1"/>
      <p:bldP spid="45" grpId="0" animBg="1"/>
      <p:bldP spid="48" grpId="0" animBg="1"/>
      <p:bldP spid="49" grpId="0" animBg="1"/>
      <p:bldP spid="57" grpId="0" animBg="1"/>
      <p:bldP spid="58" grpId="0" animBg="1"/>
      <p:bldP spid="50" grpId="0" animBg="1"/>
      <p:bldP spid="3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0"/>
            <a:ext cx="11785599" cy="6858000"/>
          </a:xfrm>
          <a:prstGeom prst="rect">
            <a:avLst/>
          </a:prstGeom>
        </p:spPr>
      </p:pic>
      <p:sp>
        <p:nvSpPr>
          <p:cNvPr id="4" name="Slide Number Placeholder 3"/>
          <p:cNvSpPr>
            <a:spLocks noGrp="1"/>
          </p:cNvSpPr>
          <p:nvPr>
            <p:ph type="sldNum" sz="quarter" idx="11"/>
          </p:nvPr>
        </p:nvSpPr>
        <p:spPr/>
        <p:txBody>
          <a:bodyPr/>
          <a:lstStyle/>
          <a:p>
            <a:fld id="{C5D83362-4C70-406D-8155-49D75310F06D}" type="slidenum">
              <a:rPr lang="en-US" smtClean="0"/>
              <a:t>50</a:t>
            </a:fld>
            <a:endParaRPr lang="en-US" dirty="0"/>
          </a:p>
        </p:txBody>
      </p:sp>
      <p:sp>
        <p:nvSpPr>
          <p:cNvPr id="9" name="Rectangle 8"/>
          <p:cNvSpPr/>
          <p:nvPr/>
        </p:nvSpPr>
        <p:spPr bwMode="auto">
          <a:xfrm>
            <a:off x="758991" y="477520"/>
            <a:ext cx="1030195" cy="20320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10" name="Rectangle 9"/>
          <p:cNvSpPr/>
          <p:nvPr/>
        </p:nvSpPr>
        <p:spPr bwMode="auto">
          <a:xfrm>
            <a:off x="3525521" y="661712"/>
            <a:ext cx="5105400" cy="5168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dirty="0">
                <a:ln>
                  <a:noFill/>
                </a:ln>
                <a:solidFill>
                  <a:schemeClr val="tx1"/>
                </a:solidFill>
                <a:effectLst/>
                <a:latin typeface="Verdana" pitchFamily="34" charset="0"/>
              </a:rPr>
              <a:t>Alberta: many </a:t>
            </a:r>
            <a:r>
              <a:rPr kumimoji="0" lang="en-US" b="1" i="1" u="none" strike="noStrike" cap="none" normalizeH="0" dirty="0" err="1">
                <a:ln>
                  <a:noFill/>
                </a:ln>
                <a:solidFill>
                  <a:schemeClr val="tx1"/>
                </a:solidFill>
                <a:effectLst/>
                <a:latin typeface="Verdana" pitchFamily="34" charset="0"/>
              </a:rPr>
              <a:t>o&amp;g</a:t>
            </a:r>
            <a:r>
              <a:rPr kumimoji="0" lang="en-US" b="1" i="1" u="none" strike="noStrike" cap="none" normalizeH="0" dirty="0">
                <a:ln>
                  <a:noFill/>
                </a:ln>
                <a:solidFill>
                  <a:schemeClr val="tx1"/>
                </a:solidFill>
                <a:effectLst/>
                <a:latin typeface="Verdana" pitchFamily="34" charset="0"/>
              </a:rPr>
              <a:t> sites, all subsectors</a:t>
            </a:r>
            <a:endParaRPr kumimoji="0" lang="en-US" b="1" i="1" u="none" strike="noStrike" cap="none" normalizeH="0" baseline="0" dirty="0">
              <a:ln>
                <a:noFill/>
              </a:ln>
              <a:solidFill>
                <a:schemeClr val="tx1"/>
              </a:solidFill>
              <a:effectLst/>
              <a:latin typeface="Verdana" pitchFamily="34" charset="0"/>
            </a:endParaRPr>
          </a:p>
        </p:txBody>
      </p:sp>
      <p:cxnSp>
        <p:nvCxnSpPr>
          <p:cNvPr id="11" name="Straight Arrow Connector 10"/>
          <p:cNvCxnSpPr>
            <a:stCxn id="10" idx="1"/>
          </p:cNvCxnSpPr>
          <p:nvPr/>
        </p:nvCxnSpPr>
        <p:spPr bwMode="auto">
          <a:xfrm flipH="1" flipV="1">
            <a:off x="1789189" y="890312"/>
            <a:ext cx="1736332" cy="29824"/>
          </a:xfrm>
          <a:prstGeom prst="straightConnector1">
            <a:avLst/>
          </a:prstGeom>
          <a:solidFill>
            <a:schemeClr val="accent2"/>
          </a:solidFill>
          <a:ln w="76200" cap="flat" cmpd="sng" algn="ctr">
            <a:solidFill>
              <a:schemeClr val="tx1"/>
            </a:solidFill>
            <a:prstDash val="solid"/>
            <a:round/>
            <a:headEnd type="none" w="med" len="med"/>
            <a:tailEnd type="triangle"/>
          </a:ln>
          <a:effectLst/>
        </p:spPr>
      </p:cxnSp>
      <p:sp>
        <p:nvSpPr>
          <p:cNvPr id="12" name="Rectangle 11"/>
          <p:cNvSpPr/>
          <p:nvPr/>
        </p:nvSpPr>
        <p:spPr bwMode="auto">
          <a:xfrm>
            <a:off x="758991" y="2534920"/>
            <a:ext cx="1030195" cy="56388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cxnSp>
        <p:nvCxnSpPr>
          <p:cNvPr id="14" name="Straight Arrow Connector 13"/>
          <p:cNvCxnSpPr>
            <a:stCxn id="13" idx="1"/>
          </p:cNvCxnSpPr>
          <p:nvPr/>
        </p:nvCxnSpPr>
        <p:spPr bwMode="auto">
          <a:xfrm flipH="1">
            <a:off x="1828803" y="2604156"/>
            <a:ext cx="1686558" cy="179684"/>
          </a:xfrm>
          <a:prstGeom prst="straightConnector1">
            <a:avLst/>
          </a:prstGeom>
          <a:solidFill>
            <a:schemeClr val="accent2"/>
          </a:solidFill>
          <a:ln w="76200" cap="flat" cmpd="sng" algn="ctr">
            <a:solidFill>
              <a:schemeClr val="tx1"/>
            </a:solidFill>
            <a:prstDash val="solid"/>
            <a:round/>
            <a:headEnd type="none" w="med" len="med"/>
            <a:tailEnd type="triangle"/>
          </a:ln>
          <a:effectLst/>
        </p:spPr>
      </p:cxnSp>
      <p:sp>
        <p:nvSpPr>
          <p:cNvPr id="15" name="Rectangle 14"/>
          <p:cNvSpPr/>
          <p:nvPr/>
        </p:nvSpPr>
        <p:spPr bwMode="auto">
          <a:xfrm>
            <a:off x="758991" y="3083560"/>
            <a:ext cx="1030195" cy="21844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16" name="Rectangle 15"/>
          <p:cNvSpPr/>
          <p:nvPr/>
        </p:nvSpPr>
        <p:spPr bwMode="auto">
          <a:xfrm>
            <a:off x="3515360" y="2911854"/>
            <a:ext cx="5105400" cy="5168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dirty="0">
                <a:ln>
                  <a:noFill/>
                </a:ln>
                <a:solidFill>
                  <a:schemeClr val="tx1"/>
                </a:solidFill>
                <a:effectLst/>
                <a:latin typeface="Verdana" pitchFamily="34" charset="0"/>
              </a:rPr>
              <a:t>Manitoba: some conventional oil</a:t>
            </a:r>
            <a:endParaRPr kumimoji="0" lang="en-US" b="1" i="1" u="none" strike="noStrike" cap="none" normalizeH="0" baseline="0" dirty="0">
              <a:ln>
                <a:noFill/>
              </a:ln>
              <a:solidFill>
                <a:schemeClr val="tx1"/>
              </a:solidFill>
              <a:effectLst/>
              <a:latin typeface="Verdana" pitchFamily="34" charset="0"/>
            </a:endParaRPr>
          </a:p>
        </p:txBody>
      </p:sp>
      <p:cxnSp>
        <p:nvCxnSpPr>
          <p:cNvPr id="17" name="Straight Arrow Connector 16"/>
          <p:cNvCxnSpPr>
            <a:stCxn id="16" idx="1"/>
          </p:cNvCxnSpPr>
          <p:nvPr/>
        </p:nvCxnSpPr>
        <p:spPr bwMode="auto">
          <a:xfrm flipH="1">
            <a:off x="1808480" y="3170278"/>
            <a:ext cx="1706880" cy="40282"/>
          </a:xfrm>
          <a:prstGeom prst="straightConnector1">
            <a:avLst/>
          </a:prstGeom>
          <a:solidFill>
            <a:schemeClr val="accent2"/>
          </a:solidFill>
          <a:ln w="76200" cap="flat" cmpd="sng" algn="ctr">
            <a:solidFill>
              <a:schemeClr val="tx1"/>
            </a:solidFill>
            <a:prstDash val="solid"/>
            <a:round/>
            <a:headEnd type="none" w="med" len="med"/>
            <a:tailEnd type="triangle"/>
          </a:ln>
          <a:effectLst/>
        </p:spPr>
      </p:cxnSp>
      <p:sp>
        <p:nvSpPr>
          <p:cNvPr id="19" name="Rectangle 18"/>
          <p:cNvSpPr/>
          <p:nvPr/>
        </p:nvSpPr>
        <p:spPr bwMode="auto">
          <a:xfrm>
            <a:off x="758991" y="3327400"/>
            <a:ext cx="1030195" cy="35052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20" name="Rectangle 19"/>
          <p:cNvSpPr/>
          <p:nvPr/>
        </p:nvSpPr>
        <p:spPr bwMode="auto">
          <a:xfrm>
            <a:off x="3538219" y="3474422"/>
            <a:ext cx="5105400" cy="5168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dirty="0">
                <a:ln>
                  <a:noFill/>
                </a:ln>
                <a:solidFill>
                  <a:schemeClr val="tx1"/>
                </a:solidFill>
                <a:effectLst/>
                <a:latin typeface="Verdana" pitchFamily="34" charset="0"/>
              </a:rPr>
              <a:t>Atlantic: refining, offshore oil</a:t>
            </a:r>
            <a:endParaRPr kumimoji="0" lang="en-US" b="1" i="1" u="none" strike="noStrike" cap="none" normalizeH="0" baseline="0" dirty="0">
              <a:ln>
                <a:noFill/>
              </a:ln>
              <a:solidFill>
                <a:schemeClr val="tx1"/>
              </a:solidFill>
              <a:effectLst/>
              <a:latin typeface="Verdana" pitchFamily="34" charset="0"/>
            </a:endParaRPr>
          </a:p>
        </p:txBody>
      </p:sp>
      <p:cxnSp>
        <p:nvCxnSpPr>
          <p:cNvPr id="21" name="Straight Arrow Connector 20"/>
          <p:cNvCxnSpPr>
            <a:stCxn id="20" idx="1"/>
          </p:cNvCxnSpPr>
          <p:nvPr/>
        </p:nvCxnSpPr>
        <p:spPr bwMode="auto">
          <a:xfrm flipH="1" flipV="1">
            <a:off x="1828800" y="3495040"/>
            <a:ext cx="1709419" cy="237806"/>
          </a:xfrm>
          <a:prstGeom prst="straightConnector1">
            <a:avLst/>
          </a:prstGeom>
          <a:solidFill>
            <a:schemeClr val="accent2"/>
          </a:solidFill>
          <a:ln w="76200" cap="flat" cmpd="sng" algn="ctr">
            <a:solidFill>
              <a:schemeClr val="tx1"/>
            </a:solidFill>
            <a:prstDash val="solid"/>
            <a:round/>
            <a:headEnd type="none" w="med" len="med"/>
            <a:tailEnd type="triangle"/>
          </a:ln>
          <a:effectLst/>
        </p:spPr>
      </p:cxnSp>
      <p:sp>
        <p:nvSpPr>
          <p:cNvPr id="22" name="Rectangle 21"/>
          <p:cNvSpPr/>
          <p:nvPr/>
        </p:nvSpPr>
        <p:spPr bwMode="auto">
          <a:xfrm>
            <a:off x="758991" y="3681772"/>
            <a:ext cx="1030195" cy="55626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23" name="Rectangle 22"/>
          <p:cNvSpPr/>
          <p:nvPr/>
        </p:nvSpPr>
        <p:spPr bwMode="auto">
          <a:xfrm>
            <a:off x="3535680" y="4102734"/>
            <a:ext cx="5608320" cy="610829"/>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dirty="0">
                <a:ln>
                  <a:noFill/>
                </a:ln>
                <a:solidFill>
                  <a:schemeClr val="tx1"/>
                </a:solidFill>
                <a:effectLst/>
                <a:latin typeface="Verdana" pitchFamily="34" charset="0"/>
              </a:rPr>
              <a:t>Eastern Canada: mostly refining, some oil</a:t>
            </a:r>
            <a:endParaRPr kumimoji="0" lang="en-US" b="1" i="1" u="none" strike="noStrike" cap="none" normalizeH="0" baseline="0" dirty="0">
              <a:ln>
                <a:noFill/>
              </a:ln>
              <a:solidFill>
                <a:schemeClr val="tx1"/>
              </a:solidFill>
              <a:effectLst/>
              <a:latin typeface="Verdana" pitchFamily="34" charset="0"/>
            </a:endParaRPr>
          </a:p>
        </p:txBody>
      </p:sp>
      <p:cxnSp>
        <p:nvCxnSpPr>
          <p:cNvPr id="24" name="Straight Arrow Connector 23"/>
          <p:cNvCxnSpPr>
            <a:stCxn id="23" idx="1"/>
          </p:cNvCxnSpPr>
          <p:nvPr/>
        </p:nvCxnSpPr>
        <p:spPr bwMode="auto">
          <a:xfrm flipH="1" flipV="1">
            <a:off x="1828800" y="3952241"/>
            <a:ext cx="1706880" cy="455908"/>
          </a:xfrm>
          <a:prstGeom prst="straightConnector1">
            <a:avLst/>
          </a:prstGeom>
          <a:solidFill>
            <a:schemeClr val="accent2"/>
          </a:solidFill>
          <a:ln w="76200" cap="flat" cmpd="sng" algn="ctr">
            <a:solidFill>
              <a:schemeClr val="tx1"/>
            </a:solidFill>
            <a:prstDash val="solid"/>
            <a:round/>
            <a:headEnd type="none" w="med" len="med"/>
            <a:tailEnd type="triangle"/>
          </a:ln>
          <a:effectLst/>
        </p:spPr>
      </p:cxnSp>
      <p:sp>
        <p:nvSpPr>
          <p:cNvPr id="27" name="Rectangle 26"/>
          <p:cNvSpPr/>
          <p:nvPr/>
        </p:nvSpPr>
        <p:spPr bwMode="auto">
          <a:xfrm>
            <a:off x="762000" y="4225248"/>
            <a:ext cx="1030195" cy="657986"/>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28" name="Rectangle 27"/>
          <p:cNvSpPr/>
          <p:nvPr/>
        </p:nvSpPr>
        <p:spPr bwMode="auto">
          <a:xfrm>
            <a:off x="3543298" y="4874704"/>
            <a:ext cx="5295901" cy="5168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dirty="0">
                <a:ln>
                  <a:noFill/>
                </a:ln>
                <a:solidFill>
                  <a:schemeClr val="tx1"/>
                </a:solidFill>
                <a:effectLst/>
                <a:latin typeface="Verdana" pitchFamily="34" charset="0"/>
              </a:rPr>
              <a:t>Saskatchewan: oil, natural gas, refining</a:t>
            </a:r>
            <a:endParaRPr kumimoji="0" lang="en-US" b="1" i="1" u="none" strike="noStrike" cap="none" normalizeH="0" baseline="0" dirty="0">
              <a:ln>
                <a:noFill/>
              </a:ln>
              <a:solidFill>
                <a:schemeClr val="tx1"/>
              </a:solidFill>
              <a:effectLst/>
              <a:latin typeface="Verdana" pitchFamily="34" charset="0"/>
            </a:endParaRPr>
          </a:p>
        </p:txBody>
      </p:sp>
      <p:cxnSp>
        <p:nvCxnSpPr>
          <p:cNvPr id="29" name="Straight Arrow Connector 28"/>
          <p:cNvCxnSpPr>
            <a:stCxn id="28" idx="1"/>
          </p:cNvCxnSpPr>
          <p:nvPr/>
        </p:nvCxnSpPr>
        <p:spPr bwMode="auto">
          <a:xfrm flipH="1" flipV="1">
            <a:off x="1795208" y="4495800"/>
            <a:ext cx="1748090" cy="637328"/>
          </a:xfrm>
          <a:prstGeom prst="straightConnector1">
            <a:avLst/>
          </a:prstGeom>
          <a:solidFill>
            <a:schemeClr val="accent2"/>
          </a:solidFill>
          <a:ln w="76200" cap="flat" cmpd="sng" algn="ctr">
            <a:solidFill>
              <a:schemeClr val="tx1"/>
            </a:solidFill>
            <a:prstDash val="solid"/>
            <a:round/>
            <a:headEnd type="none" w="med" len="med"/>
            <a:tailEnd type="triangle"/>
          </a:ln>
          <a:effectLst/>
        </p:spPr>
      </p:cxnSp>
      <p:sp>
        <p:nvSpPr>
          <p:cNvPr id="40" name="Rectangle 39"/>
          <p:cNvSpPr/>
          <p:nvPr/>
        </p:nvSpPr>
        <p:spPr bwMode="auto">
          <a:xfrm>
            <a:off x="1074532" y="18871"/>
            <a:ext cx="5402467" cy="41213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WEAP-Canada Oil and Gas demand sites</a:t>
            </a:r>
            <a:endParaRPr kumimoji="0" lang="en-US" b="1" i="1" u="none" strike="noStrike" cap="none" normalizeH="0" baseline="0" dirty="0">
              <a:ln>
                <a:noFill/>
              </a:ln>
              <a:solidFill>
                <a:schemeClr val="tx1"/>
              </a:solidFill>
              <a:effectLst/>
              <a:latin typeface="Verdana" pitchFamily="34" charset="0"/>
            </a:endParaRPr>
          </a:p>
        </p:txBody>
      </p:sp>
      <p:sp>
        <p:nvSpPr>
          <p:cNvPr id="25" name="TextBox 24"/>
          <p:cNvSpPr txBox="1"/>
          <p:nvPr/>
        </p:nvSpPr>
        <p:spPr>
          <a:xfrm>
            <a:off x="8851900" y="1727957"/>
            <a:ext cx="2895600" cy="1477328"/>
          </a:xfrm>
          <a:prstGeom prst="rect">
            <a:avLst/>
          </a:prstGeom>
          <a:solidFill>
            <a:schemeClr val="bg1"/>
          </a:solidFill>
          <a:ln w="38100">
            <a:solidFill>
              <a:schemeClr val="tx1"/>
            </a:solidFill>
          </a:ln>
        </p:spPr>
        <p:txBody>
          <a:bodyPr wrap="square" rtlCol="0">
            <a:spAutoFit/>
          </a:bodyPr>
          <a:lstStyle/>
          <a:p>
            <a:pPr marL="285750" indent="-285750">
              <a:buFont typeface="Wingdings" panose="05000000000000000000" pitchFamily="2" charset="2"/>
              <a:buChar char="§"/>
            </a:pPr>
            <a:r>
              <a:rPr lang="en-US" dirty="0"/>
              <a:t>6 subsectors</a:t>
            </a:r>
          </a:p>
          <a:p>
            <a:pPr marL="285750" indent="-285750">
              <a:buFont typeface="Wingdings" panose="05000000000000000000" pitchFamily="2" charset="2"/>
              <a:buChar char="§"/>
            </a:pPr>
            <a:r>
              <a:rPr lang="en-US" dirty="0"/>
              <a:t>38 demand sites </a:t>
            </a:r>
          </a:p>
          <a:p>
            <a:pPr marL="285750" indent="-285750">
              <a:buFont typeface="Wingdings" panose="05000000000000000000" pitchFamily="2" charset="2"/>
              <a:buChar char="§"/>
            </a:pPr>
            <a:r>
              <a:rPr lang="en-US" dirty="0"/>
              <a:t>19 river basins</a:t>
            </a:r>
          </a:p>
          <a:p>
            <a:pPr marL="285750" indent="-285750">
              <a:buFont typeface="Wingdings" panose="05000000000000000000" pitchFamily="2" charset="2"/>
              <a:buChar char="§"/>
            </a:pPr>
            <a:r>
              <a:rPr lang="en-US" dirty="0"/>
              <a:t>Covers all provinces</a:t>
            </a:r>
          </a:p>
          <a:p>
            <a:pPr marL="285750" indent="-285750">
              <a:buFont typeface="Wingdings" panose="05000000000000000000" pitchFamily="2" charset="2"/>
              <a:buChar char="§"/>
            </a:pPr>
            <a:r>
              <a:rPr lang="en-US" dirty="0"/>
              <a:t>2005-2050</a:t>
            </a:r>
          </a:p>
        </p:txBody>
      </p:sp>
      <p:sp>
        <p:nvSpPr>
          <p:cNvPr id="13" name="Rectangle 12"/>
          <p:cNvSpPr/>
          <p:nvPr/>
        </p:nvSpPr>
        <p:spPr bwMode="auto">
          <a:xfrm>
            <a:off x="3515361" y="2345732"/>
            <a:ext cx="5128258" cy="5168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dirty="0">
                <a:ln>
                  <a:noFill/>
                </a:ln>
                <a:solidFill>
                  <a:schemeClr val="tx1"/>
                </a:solidFill>
                <a:effectLst/>
                <a:latin typeface="Verdana" pitchFamily="34" charset="0"/>
              </a:rPr>
              <a:t>BC: natural gas, oil, and refining</a:t>
            </a:r>
            <a:endParaRPr kumimoji="0" lang="en-US" b="1" i="1"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33595853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5" grpId="0" animBg="1"/>
      <p:bldP spid="16" grpId="0" animBg="1"/>
      <p:bldP spid="19" grpId="0" animBg="1"/>
      <p:bldP spid="20" grpId="0" animBg="1"/>
      <p:bldP spid="22" grpId="0" animBg="1"/>
      <p:bldP spid="23" grpId="0" animBg="1"/>
      <p:bldP spid="27" grpId="0" animBg="1"/>
      <p:bldP spid="28"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0"/>
            <a:ext cx="11785599" cy="6858000"/>
          </a:xfrm>
          <a:prstGeom prst="rect">
            <a:avLst/>
          </a:prstGeom>
        </p:spPr>
      </p:pic>
      <p:sp>
        <p:nvSpPr>
          <p:cNvPr id="4" name="Slide Number Placeholder 3"/>
          <p:cNvSpPr>
            <a:spLocks noGrp="1"/>
          </p:cNvSpPr>
          <p:nvPr>
            <p:ph type="sldNum" sz="quarter" idx="11"/>
          </p:nvPr>
        </p:nvSpPr>
        <p:spPr/>
        <p:txBody>
          <a:bodyPr/>
          <a:lstStyle/>
          <a:p>
            <a:fld id="{C5D83362-4C70-406D-8155-49D75310F06D}" type="slidenum">
              <a:rPr lang="en-US" smtClean="0"/>
              <a:t>51</a:t>
            </a:fld>
            <a:endParaRPr lang="en-US" dirty="0"/>
          </a:p>
        </p:txBody>
      </p:sp>
      <p:sp>
        <p:nvSpPr>
          <p:cNvPr id="6" name="Rectangle 5"/>
          <p:cNvSpPr/>
          <p:nvPr/>
        </p:nvSpPr>
        <p:spPr bwMode="auto">
          <a:xfrm>
            <a:off x="750013" y="616450"/>
            <a:ext cx="1171253" cy="2229492"/>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5" name="Rectangle 4"/>
          <p:cNvSpPr/>
          <p:nvPr/>
        </p:nvSpPr>
        <p:spPr bwMode="auto">
          <a:xfrm>
            <a:off x="891071" y="822960"/>
            <a:ext cx="1030195" cy="915405"/>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7" name="Rectangle 6"/>
          <p:cNvSpPr/>
          <p:nvPr/>
        </p:nvSpPr>
        <p:spPr bwMode="auto">
          <a:xfrm>
            <a:off x="3657601" y="1007152"/>
            <a:ext cx="4800599" cy="24218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dirty="0">
                <a:ln>
                  <a:noFill/>
                </a:ln>
                <a:solidFill>
                  <a:schemeClr val="tx1"/>
                </a:solidFill>
                <a:effectLst/>
                <a:latin typeface="Verdana" pitchFamily="34" charset="0"/>
              </a:rPr>
              <a:t>Withdrawal intensity by mining site</a:t>
            </a:r>
          </a:p>
          <a:p>
            <a:pPr marL="285750" marR="0" indent="-285750" defTabSz="914400" rtl="0" eaLnBrk="0" fontAlgn="base" latinLnBrk="0" hangingPunct="0">
              <a:lnSpc>
                <a:spcPct val="100000"/>
              </a:lnSpc>
              <a:spcBef>
                <a:spcPct val="0"/>
              </a:spcBef>
              <a:spcAft>
                <a:spcPct val="0"/>
              </a:spcAft>
              <a:buClrTx/>
              <a:buSzTx/>
              <a:buFontTx/>
              <a:buChar char="-"/>
              <a:tabLst/>
            </a:pPr>
            <a:r>
              <a:rPr lang="en-US" b="1" i="1" baseline="0" dirty="0">
                <a:solidFill>
                  <a:schemeClr val="tx1"/>
                </a:solidFill>
                <a:latin typeface="Verdana" pitchFamily="34" charset="0"/>
              </a:rPr>
              <a:t>CNRL Horizon</a:t>
            </a:r>
            <a:endParaRPr lang="en-US" b="1" i="1" dirty="0">
              <a:solidFill>
                <a:schemeClr val="tx1"/>
              </a:solidFill>
              <a:latin typeface="Verdana" pitchFamily="34" charset="0"/>
            </a:endParaRPr>
          </a:p>
          <a:p>
            <a:pPr marL="285750" marR="0" indent="-285750" defTabSz="914400" rtl="0" eaLnBrk="0" fontAlgn="base" latinLnBrk="0" hangingPunct="0">
              <a:lnSpc>
                <a:spcPct val="100000"/>
              </a:lnSpc>
              <a:spcBef>
                <a:spcPct val="0"/>
              </a:spcBef>
              <a:spcAft>
                <a:spcPct val="0"/>
              </a:spcAft>
              <a:buClrTx/>
              <a:buSzTx/>
              <a:buFontTx/>
              <a:buChar char="-"/>
              <a:tabLst/>
            </a:pPr>
            <a:r>
              <a:rPr lang="en-US" b="1" i="1" baseline="0" dirty="0" err="1">
                <a:solidFill>
                  <a:schemeClr val="tx1"/>
                </a:solidFill>
                <a:latin typeface="Verdana" pitchFamily="34" charset="0"/>
              </a:rPr>
              <a:t>Albian</a:t>
            </a:r>
            <a:r>
              <a:rPr lang="en-US" b="1" i="1" baseline="0" dirty="0">
                <a:solidFill>
                  <a:schemeClr val="tx1"/>
                </a:solidFill>
                <a:latin typeface="Verdana" pitchFamily="34" charset="0"/>
              </a:rPr>
              <a:t> Sands</a:t>
            </a:r>
          </a:p>
          <a:p>
            <a:pPr marL="285750" marR="0" indent="-285750" defTabSz="914400" rtl="0" eaLnBrk="0" fontAlgn="base" latinLnBrk="0" hangingPunct="0">
              <a:lnSpc>
                <a:spcPct val="100000"/>
              </a:lnSpc>
              <a:spcBef>
                <a:spcPct val="0"/>
              </a:spcBef>
              <a:spcAft>
                <a:spcPct val="0"/>
              </a:spcAft>
              <a:buClrTx/>
              <a:buSzTx/>
              <a:buFontTx/>
              <a:buChar char="-"/>
              <a:tabLst/>
            </a:pPr>
            <a:r>
              <a:rPr lang="en-US" b="1" i="1" dirty="0">
                <a:solidFill>
                  <a:schemeClr val="tx1"/>
                </a:solidFill>
                <a:latin typeface="Verdana" pitchFamily="34" charset="0"/>
              </a:rPr>
              <a:t>Suncor Fort Hills</a:t>
            </a:r>
          </a:p>
          <a:p>
            <a:pPr marL="285750" marR="0" indent="-285750" defTabSz="914400" rtl="0" eaLnBrk="0" fontAlgn="base" latinLnBrk="0" hangingPunct="0">
              <a:lnSpc>
                <a:spcPct val="100000"/>
              </a:lnSpc>
              <a:spcBef>
                <a:spcPct val="0"/>
              </a:spcBef>
              <a:spcAft>
                <a:spcPct val="0"/>
              </a:spcAft>
              <a:buClrTx/>
              <a:buSzTx/>
              <a:buFontTx/>
              <a:buChar char="-"/>
              <a:tabLst/>
            </a:pPr>
            <a:r>
              <a:rPr lang="en-US" b="1" i="1" dirty="0">
                <a:solidFill>
                  <a:schemeClr val="tx1"/>
                </a:solidFill>
                <a:latin typeface="Verdana" pitchFamily="34" charset="0"/>
              </a:rPr>
              <a:t>Imperial Oil </a:t>
            </a:r>
            <a:r>
              <a:rPr lang="en-US" b="1" i="1" dirty="0" err="1">
                <a:solidFill>
                  <a:schemeClr val="tx1"/>
                </a:solidFill>
                <a:latin typeface="Verdana" pitchFamily="34" charset="0"/>
              </a:rPr>
              <a:t>Kearl</a:t>
            </a:r>
            <a:endParaRPr lang="en-US" b="1" i="1" dirty="0">
              <a:solidFill>
                <a:schemeClr val="tx1"/>
              </a:solidFill>
              <a:latin typeface="Verdana" pitchFamily="34" charset="0"/>
            </a:endParaRPr>
          </a:p>
          <a:p>
            <a:pPr marL="285750" marR="0" indent="-285750" defTabSz="914400" rtl="0" eaLnBrk="0" fontAlgn="base" latinLnBrk="0" hangingPunct="0">
              <a:lnSpc>
                <a:spcPct val="100000"/>
              </a:lnSpc>
              <a:spcBef>
                <a:spcPct val="0"/>
              </a:spcBef>
              <a:spcAft>
                <a:spcPct val="0"/>
              </a:spcAft>
              <a:buClrTx/>
              <a:buSzTx/>
              <a:buFontTx/>
              <a:buChar char="-"/>
              <a:tabLst/>
            </a:pPr>
            <a:r>
              <a:rPr lang="en-US" b="1" i="1" baseline="0" dirty="0">
                <a:solidFill>
                  <a:schemeClr val="tx1"/>
                </a:solidFill>
                <a:latin typeface="Verdana" pitchFamily="34" charset="0"/>
              </a:rPr>
              <a:t>Suncor</a:t>
            </a:r>
            <a:r>
              <a:rPr lang="en-US" b="1" i="1" dirty="0">
                <a:solidFill>
                  <a:schemeClr val="tx1"/>
                </a:solidFill>
                <a:latin typeface="Verdana" pitchFamily="34" charset="0"/>
              </a:rPr>
              <a:t> Base</a:t>
            </a:r>
          </a:p>
          <a:p>
            <a:pPr marL="285750" marR="0" indent="-285750" defTabSz="914400" rtl="0" eaLnBrk="0" fontAlgn="base" latinLnBrk="0" hangingPunct="0">
              <a:lnSpc>
                <a:spcPct val="100000"/>
              </a:lnSpc>
              <a:spcBef>
                <a:spcPct val="0"/>
              </a:spcBef>
              <a:spcAft>
                <a:spcPct val="0"/>
              </a:spcAft>
              <a:buClrTx/>
              <a:buSzTx/>
              <a:buFontTx/>
              <a:buChar char="-"/>
              <a:tabLst/>
            </a:pPr>
            <a:r>
              <a:rPr lang="en-US" b="1" i="1" baseline="0" dirty="0" err="1">
                <a:solidFill>
                  <a:schemeClr val="tx1"/>
                </a:solidFill>
                <a:latin typeface="Verdana" pitchFamily="34" charset="0"/>
              </a:rPr>
              <a:t>Syncrude</a:t>
            </a:r>
            <a:r>
              <a:rPr lang="en-US" b="1" i="1" dirty="0">
                <a:solidFill>
                  <a:schemeClr val="tx1"/>
                </a:solidFill>
                <a:latin typeface="Verdana" pitchFamily="34" charset="0"/>
              </a:rPr>
              <a:t> Base</a:t>
            </a:r>
          </a:p>
        </p:txBody>
      </p:sp>
      <p:cxnSp>
        <p:nvCxnSpPr>
          <p:cNvPr id="8" name="Straight Arrow Connector 7"/>
          <p:cNvCxnSpPr>
            <a:stCxn id="7" idx="1"/>
          </p:cNvCxnSpPr>
          <p:nvPr/>
        </p:nvCxnSpPr>
        <p:spPr bwMode="auto">
          <a:xfrm flipH="1" flipV="1">
            <a:off x="1921269" y="1235752"/>
            <a:ext cx="1736332" cy="982324"/>
          </a:xfrm>
          <a:prstGeom prst="straightConnector1">
            <a:avLst/>
          </a:prstGeom>
          <a:solidFill>
            <a:schemeClr val="accent2"/>
          </a:solidFill>
          <a:ln w="76200" cap="flat" cmpd="sng" algn="ctr">
            <a:solidFill>
              <a:schemeClr val="tx1"/>
            </a:solidFill>
            <a:prstDash val="solid"/>
            <a:round/>
            <a:headEnd type="none" w="med" len="med"/>
            <a:tailEnd type="triangle"/>
          </a:ln>
          <a:effectLst/>
        </p:spPr>
      </p:cxnSp>
      <p:sp>
        <p:nvSpPr>
          <p:cNvPr id="14" name="Rectangle 13"/>
          <p:cNvSpPr/>
          <p:nvPr/>
        </p:nvSpPr>
        <p:spPr bwMode="auto">
          <a:xfrm>
            <a:off x="891068" y="1738365"/>
            <a:ext cx="1030195" cy="904351"/>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15" name="Rectangle 14"/>
          <p:cNvSpPr/>
          <p:nvPr/>
        </p:nvSpPr>
        <p:spPr bwMode="auto">
          <a:xfrm>
            <a:off x="3124200" y="3771286"/>
            <a:ext cx="5105400" cy="5168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dirty="0">
                <a:ln>
                  <a:noFill/>
                </a:ln>
                <a:solidFill>
                  <a:schemeClr val="tx1"/>
                </a:solidFill>
                <a:effectLst/>
                <a:latin typeface="Verdana" pitchFamily="34" charset="0"/>
              </a:rPr>
              <a:t>Production share (% of total) by site</a:t>
            </a:r>
            <a:endParaRPr kumimoji="0" lang="en-US" b="1" i="1" u="none" strike="noStrike" cap="none" normalizeH="0" baseline="0" dirty="0">
              <a:ln>
                <a:noFill/>
              </a:ln>
              <a:solidFill>
                <a:schemeClr val="tx1"/>
              </a:solidFill>
              <a:effectLst/>
              <a:latin typeface="Verdana" pitchFamily="34" charset="0"/>
            </a:endParaRPr>
          </a:p>
        </p:txBody>
      </p:sp>
      <p:cxnSp>
        <p:nvCxnSpPr>
          <p:cNvPr id="16" name="Straight Arrow Connector 15"/>
          <p:cNvCxnSpPr>
            <a:stCxn id="15" idx="1"/>
            <a:endCxn id="14" idx="3"/>
          </p:cNvCxnSpPr>
          <p:nvPr/>
        </p:nvCxnSpPr>
        <p:spPr bwMode="auto">
          <a:xfrm flipH="1" flipV="1">
            <a:off x="1921263" y="2190541"/>
            <a:ext cx="1202937" cy="1839169"/>
          </a:xfrm>
          <a:prstGeom prst="straightConnector1">
            <a:avLst/>
          </a:prstGeom>
          <a:solidFill>
            <a:schemeClr val="accent2"/>
          </a:solidFill>
          <a:ln w="76200" cap="flat" cmpd="sng" algn="ctr">
            <a:solidFill>
              <a:schemeClr val="tx1"/>
            </a:solidFill>
            <a:prstDash val="solid"/>
            <a:round/>
            <a:headEnd type="none" w="med" len="med"/>
            <a:tailEnd type="triangle"/>
          </a:ln>
          <a:effectLst/>
        </p:spPr>
      </p:cxnSp>
      <p:sp>
        <p:nvSpPr>
          <p:cNvPr id="20" name="Rectangle 19"/>
          <p:cNvSpPr/>
          <p:nvPr/>
        </p:nvSpPr>
        <p:spPr bwMode="auto">
          <a:xfrm>
            <a:off x="1854312" y="152401"/>
            <a:ext cx="5003688" cy="41213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dirty="0">
                <a:ln>
                  <a:noFill/>
                </a:ln>
                <a:solidFill>
                  <a:schemeClr val="tx1"/>
                </a:solidFill>
                <a:effectLst/>
                <a:latin typeface="Verdana" pitchFamily="34" charset="0"/>
              </a:rPr>
              <a:t>Key assumptions for bitumen mining</a:t>
            </a:r>
            <a:endParaRPr kumimoji="0" lang="en-US" b="1" i="1"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41158948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14" grpId="0" animBg="1"/>
      <p:bldP spid="15" grpId="0" animBg="1"/>
      <p:bldP spid="2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5043" y="-4400"/>
            <a:ext cx="11793757" cy="6859051"/>
          </a:xfrm>
          <a:prstGeom prst="rect">
            <a:avLst/>
          </a:prstGeom>
        </p:spPr>
      </p:pic>
      <p:sp>
        <p:nvSpPr>
          <p:cNvPr id="4" name="Slide Number Placeholder 3"/>
          <p:cNvSpPr>
            <a:spLocks noGrp="1"/>
          </p:cNvSpPr>
          <p:nvPr>
            <p:ph type="sldNum" sz="quarter" idx="11"/>
          </p:nvPr>
        </p:nvSpPr>
        <p:spPr/>
        <p:txBody>
          <a:bodyPr/>
          <a:lstStyle/>
          <a:p>
            <a:fld id="{C5D83362-4C70-406D-8155-49D75310F06D}" type="slidenum">
              <a:rPr lang="en-US" smtClean="0"/>
              <a:t>52</a:t>
            </a:fld>
            <a:endParaRPr lang="en-US" dirty="0"/>
          </a:p>
        </p:txBody>
      </p:sp>
      <p:sp>
        <p:nvSpPr>
          <p:cNvPr id="6" name="Rectangle 5"/>
          <p:cNvSpPr/>
          <p:nvPr/>
        </p:nvSpPr>
        <p:spPr bwMode="auto">
          <a:xfrm>
            <a:off x="678095" y="369872"/>
            <a:ext cx="1119884" cy="1016802"/>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9" name="Rectangle 8"/>
          <p:cNvSpPr/>
          <p:nvPr/>
        </p:nvSpPr>
        <p:spPr bwMode="auto">
          <a:xfrm>
            <a:off x="3657600" y="6264275"/>
            <a:ext cx="1447799" cy="3048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dirty="0" err="1">
                <a:ln>
                  <a:noFill/>
                </a:ln>
                <a:solidFill>
                  <a:schemeClr val="tx1"/>
                </a:solidFill>
                <a:effectLst/>
                <a:latin typeface="Verdana" pitchFamily="34" charset="0"/>
              </a:rPr>
              <a:t>Albian</a:t>
            </a:r>
            <a:r>
              <a:rPr kumimoji="0" lang="en-US" sz="1400" b="1" i="1" u="none" strike="noStrike" cap="none" normalizeH="0" dirty="0">
                <a:ln>
                  <a:noFill/>
                </a:ln>
                <a:solidFill>
                  <a:schemeClr val="tx1"/>
                </a:solidFill>
                <a:effectLst/>
                <a:latin typeface="Verdana" pitchFamily="34" charset="0"/>
              </a:rPr>
              <a:t> Sands</a:t>
            </a:r>
          </a:p>
        </p:txBody>
      </p:sp>
      <p:sp>
        <p:nvSpPr>
          <p:cNvPr id="10" name="Rectangle 9"/>
          <p:cNvSpPr/>
          <p:nvPr/>
        </p:nvSpPr>
        <p:spPr bwMode="auto">
          <a:xfrm>
            <a:off x="6872702" y="6279832"/>
            <a:ext cx="1447799" cy="3048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dirty="0">
                <a:ln>
                  <a:noFill/>
                </a:ln>
                <a:solidFill>
                  <a:schemeClr val="tx1"/>
                </a:solidFill>
                <a:effectLst/>
                <a:latin typeface="Verdana" pitchFamily="34" charset="0"/>
              </a:rPr>
              <a:t>Suncor base</a:t>
            </a:r>
          </a:p>
        </p:txBody>
      </p:sp>
      <p:sp>
        <p:nvSpPr>
          <p:cNvPr id="11" name="Rectangle 10"/>
          <p:cNvSpPr/>
          <p:nvPr/>
        </p:nvSpPr>
        <p:spPr bwMode="auto">
          <a:xfrm>
            <a:off x="8991599" y="6279832"/>
            <a:ext cx="1600202" cy="3048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dirty="0" err="1">
                <a:ln>
                  <a:noFill/>
                </a:ln>
                <a:solidFill>
                  <a:schemeClr val="tx1"/>
                </a:solidFill>
                <a:effectLst/>
                <a:latin typeface="Verdana" pitchFamily="34" charset="0"/>
              </a:rPr>
              <a:t>Syncrude</a:t>
            </a:r>
            <a:r>
              <a:rPr kumimoji="0" lang="en-US" sz="1400" b="1" i="1" u="none" strike="noStrike" cap="none" normalizeH="0" dirty="0">
                <a:ln>
                  <a:noFill/>
                </a:ln>
                <a:solidFill>
                  <a:schemeClr val="tx1"/>
                </a:solidFill>
                <a:effectLst/>
                <a:latin typeface="Verdana" pitchFamily="34" charset="0"/>
              </a:rPr>
              <a:t> base</a:t>
            </a:r>
          </a:p>
        </p:txBody>
      </p:sp>
      <p:sp>
        <p:nvSpPr>
          <p:cNvPr id="15" name="Rectangle 14">
            <a:extLst>
              <a:ext uri="{FF2B5EF4-FFF2-40B4-BE49-F238E27FC236}">
                <a16:creationId xmlns:a16="http://schemas.microsoft.com/office/drawing/2014/main" id="{E44B6468-2DE7-4C6D-B64C-B8547613B545}"/>
              </a:ext>
            </a:extLst>
          </p:cNvPr>
          <p:cNvSpPr/>
          <p:nvPr/>
        </p:nvSpPr>
        <p:spPr bwMode="auto">
          <a:xfrm>
            <a:off x="533400" y="4495800"/>
            <a:ext cx="2860040" cy="148221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dirty="0">
                <a:ln>
                  <a:noFill/>
                </a:ln>
                <a:solidFill>
                  <a:schemeClr val="tx1"/>
                </a:solidFill>
                <a:effectLst/>
                <a:latin typeface="Verdana" pitchFamily="34" charset="0"/>
              </a:rPr>
              <a:t>In base year (2005) </a:t>
            </a:r>
          </a:p>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dirty="0">
                <a:ln>
                  <a:noFill/>
                </a:ln>
                <a:solidFill>
                  <a:schemeClr val="tx1"/>
                </a:solidFill>
                <a:effectLst/>
                <a:latin typeface="Verdana" pitchFamily="34" charset="0"/>
              </a:rPr>
              <a:t>only three mines are </a:t>
            </a:r>
          </a:p>
          <a:p>
            <a:pPr marL="0" marR="0" indent="0" algn="ctr"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operating (Suncor,</a:t>
            </a:r>
          </a:p>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err="1">
                <a:ln>
                  <a:noFill/>
                </a:ln>
                <a:solidFill>
                  <a:schemeClr val="tx1"/>
                </a:solidFill>
                <a:effectLst/>
                <a:latin typeface="Verdana" pitchFamily="34" charset="0"/>
              </a:rPr>
              <a:t>Syncrude</a:t>
            </a:r>
            <a:r>
              <a:rPr kumimoji="0" lang="en-US" b="1" i="1" u="none" strike="noStrike" cap="none" normalizeH="0" baseline="0" dirty="0">
                <a:ln>
                  <a:noFill/>
                </a:ln>
                <a:solidFill>
                  <a:schemeClr val="tx1"/>
                </a:solidFill>
                <a:effectLst/>
                <a:latin typeface="Verdana" pitchFamily="34" charset="0"/>
              </a:rPr>
              <a:t>,</a:t>
            </a:r>
            <a:r>
              <a:rPr kumimoji="0" lang="en-US" b="1" i="1" u="none" strike="noStrike" cap="none" normalizeH="0" dirty="0">
                <a:ln>
                  <a:noFill/>
                </a:ln>
                <a:solidFill>
                  <a:schemeClr val="tx1"/>
                </a:solidFill>
                <a:effectLst/>
                <a:latin typeface="Verdana" pitchFamily="34" charset="0"/>
              </a:rPr>
              <a:t> and </a:t>
            </a:r>
            <a:r>
              <a:rPr kumimoji="0" lang="en-US" b="1" i="1" u="none" strike="noStrike" cap="none" normalizeH="0" dirty="0" err="1">
                <a:ln>
                  <a:noFill/>
                </a:ln>
                <a:solidFill>
                  <a:schemeClr val="tx1"/>
                </a:solidFill>
                <a:effectLst/>
                <a:latin typeface="Verdana" pitchFamily="34" charset="0"/>
              </a:rPr>
              <a:t>Albian</a:t>
            </a:r>
            <a:endParaRPr lang="en-US" b="1" i="1"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Sands</a:t>
            </a:r>
            <a:r>
              <a:rPr kumimoji="0" lang="en-US" b="1" i="1" u="none" strike="noStrike" cap="none" normalizeH="0" dirty="0">
                <a:ln>
                  <a:noFill/>
                </a:ln>
                <a:solidFill>
                  <a:schemeClr val="tx1"/>
                </a:solidFill>
                <a:effectLst/>
                <a:latin typeface="Verdana" pitchFamily="34" charset="0"/>
              </a:rPr>
              <a:t>)</a:t>
            </a:r>
            <a:endParaRPr kumimoji="0" lang="en-US" b="1" i="1" u="none" strike="noStrike" cap="none" normalizeH="0" baseline="0" dirty="0">
              <a:ln>
                <a:noFill/>
              </a:ln>
              <a:solidFill>
                <a:schemeClr val="tx1"/>
              </a:solidFill>
              <a:effectLst/>
              <a:latin typeface="Verdana" pitchFamily="34" charset="0"/>
            </a:endParaRPr>
          </a:p>
        </p:txBody>
      </p:sp>
      <p:sp>
        <p:nvSpPr>
          <p:cNvPr id="16" name="Rectangle 15"/>
          <p:cNvSpPr/>
          <p:nvPr/>
        </p:nvSpPr>
        <p:spPr bwMode="auto">
          <a:xfrm>
            <a:off x="3393440" y="83702"/>
            <a:ext cx="3748502" cy="24218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dirty="0">
                <a:ln>
                  <a:noFill/>
                </a:ln>
                <a:solidFill>
                  <a:schemeClr val="tx1"/>
                </a:solidFill>
                <a:effectLst/>
                <a:latin typeface="Verdana" pitchFamily="34" charset="0"/>
              </a:rPr>
              <a:t>Activity by mining site</a:t>
            </a:r>
          </a:p>
          <a:p>
            <a:pPr marL="285750" marR="0" indent="-285750" defTabSz="914400" rtl="0" eaLnBrk="0" fontAlgn="base" latinLnBrk="0" hangingPunct="0">
              <a:lnSpc>
                <a:spcPct val="100000"/>
              </a:lnSpc>
              <a:spcBef>
                <a:spcPct val="0"/>
              </a:spcBef>
              <a:spcAft>
                <a:spcPct val="0"/>
              </a:spcAft>
              <a:buClrTx/>
              <a:buSzTx/>
              <a:buFontTx/>
              <a:buChar char="-"/>
              <a:tabLst/>
            </a:pPr>
            <a:r>
              <a:rPr lang="en-US" b="1" i="1" baseline="0" dirty="0">
                <a:solidFill>
                  <a:schemeClr val="tx1"/>
                </a:solidFill>
                <a:latin typeface="Verdana" pitchFamily="34" charset="0"/>
              </a:rPr>
              <a:t>CNRL Horizon</a:t>
            </a:r>
            <a:endParaRPr lang="en-US" b="1" i="1" dirty="0">
              <a:solidFill>
                <a:schemeClr val="tx1"/>
              </a:solidFill>
              <a:latin typeface="Verdana" pitchFamily="34" charset="0"/>
            </a:endParaRPr>
          </a:p>
          <a:p>
            <a:pPr marL="285750" marR="0" indent="-285750" defTabSz="914400" rtl="0" eaLnBrk="0" fontAlgn="base" latinLnBrk="0" hangingPunct="0">
              <a:lnSpc>
                <a:spcPct val="100000"/>
              </a:lnSpc>
              <a:spcBef>
                <a:spcPct val="0"/>
              </a:spcBef>
              <a:spcAft>
                <a:spcPct val="0"/>
              </a:spcAft>
              <a:buClrTx/>
              <a:buSzTx/>
              <a:buFontTx/>
              <a:buChar char="-"/>
              <a:tabLst/>
            </a:pPr>
            <a:r>
              <a:rPr lang="en-US" b="1" i="1" baseline="0" dirty="0" err="1">
                <a:solidFill>
                  <a:schemeClr val="tx1"/>
                </a:solidFill>
                <a:latin typeface="Verdana" pitchFamily="34" charset="0"/>
              </a:rPr>
              <a:t>Albian</a:t>
            </a:r>
            <a:r>
              <a:rPr lang="en-US" b="1" i="1" baseline="0" dirty="0">
                <a:solidFill>
                  <a:schemeClr val="tx1"/>
                </a:solidFill>
                <a:latin typeface="Verdana" pitchFamily="34" charset="0"/>
              </a:rPr>
              <a:t> Sands</a:t>
            </a:r>
          </a:p>
          <a:p>
            <a:pPr marL="285750" marR="0" indent="-285750" defTabSz="914400" rtl="0" eaLnBrk="0" fontAlgn="base" latinLnBrk="0" hangingPunct="0">
              <a:lnSpc>
                <a:spcPct val="100000"/>
              </a:lnSpc>
              <a:spcBef>
                <a:spcPct val="0"/>
              </a:spcBef>
              <a:spcAft>
                <a:spcPct val="0"/>
              </a:spcAft>
              <a:buClrTx/>
              <a:buSzTx/>
              <a:buFontTx/>
              <a:buChar char="-"/>
              <a:tabLst/>
            </a:pPr>
            <a:r>
              <a:rPr lang="en-US" b="1" i="1" dirty="0">
                <a:solidFill>
                  <a:schemeClr val="tx1"/>
                </a:solidFill>
                <a:latin typeface="Verdana" pitchFamily="34" charset="0"/>
              </a:rPr>
              <a:t>Suncor Fort Hills</a:t>
            </a:r>
          </a:p>
          <a:p>
            <a:pPr marL="285750" marR="0" indent="-285750" defTabSz="914400" rtl="0" eaLnBrk="0" fontAlgn="base" latinLnBrk="0" hangingPunct="0">
              <a:lnSpc>
                <a:spcPct val="100000"/>
              </a:lnSpc>
              <a:spcBef>
                <a:spcPct val="0"/>
              </a:spcBef>
              <a:spcAft>
                <a:spcPct val="0"/>
              </a:spcAft>
              <a:buClrTx/>
              <a:buSzTx/>
              <a:buFontTx/>
              <a:buChar char="-"/>
              <a:tabLst/>
            </a:pPr>
            <a:r>
              <a:rPr lang="en-US" b="1" i="1" dirty="0">
                <a:solidFill>
                  <a:schemeClr val="tx1"/>
                </a:solidFill>
                <a:latin typeface="Verdana" pitchFamily="34" charset="0"/>
              </a:rPr>
              <a:t>Imperial Oil </a:t>
            </a:r>
            <a:r>
              <a:rPr lang="en-US" b="1" i="1" dirty="0" err="1">
                <a:solidFill>
                  <a:schemeClr val="tx1"/>
                </a:solidFill>
                <a:latin typeface="Verdana" pitchFamily="34" charset="0"/>
              </a:rPr>
              <a:t>Kearl</a:t>
            </a:r>
            <a:endParaRPr lang="en-US" b="1" i="1" dirty="0">
              <a:solidFill>
                <a:schemeClr val="tx1"/>
              </a:solidFill>
              <a:latin typeface="Verdana" pitchFamily="34" charset="0"/>
            </a:endParaRPr>
          </a:p>
          <a:p>
            <a:pPr marL="285750" marR="0" indent="-285750" defTabSz="914400" rtl="0" eaLnBrk="0" fontAlgn="base" latinLnBrk="0" hangingPunct="0">
              <a:lnSpc>
                <a:spcPct val="100000"/>
              </a:lnSpc>
              <a:spcBef>
                <a:spcPct val="0"/>
              </a:spcBef>
              <a:spcAft>
                <a:spcPct val="0"/>
              </a:spcAft>
              <a:buClrTx/>
              <a:buSzTx/>
              <a:buFontTx/>
              <a:buChar char="-"/>
              <a:tabLst/>
            </a:pPr>
            <a:r>
              <a:rPr lang="en-US" b="1" i="1" baseline="0" dirty="0">
                <a:solidFill>
                  <a:schemeClr val="tx1"/>
                </a:solidFill>
                <a:latin typeface="Verdana" pitchFamily="34" charset="0"/>
              </a:rPr>
              <a:t>Suncor</a:t>
            </a:r>
            <a:r>
              <a:rPr lang="en-US" b="1" i="1" dirty="0">
                <a:solidFill>
                  <a:schemeClr val="tx1"/>
                </a:solidFill>
                <a:latin typeface="Verdana" pitchFamily="34" charset="0"/>
              </a:rPr>
              <a:t> Base</a:t>
            </a:r>
          </a:p>
          <a:p>
            <a:pPr marL="285750" marR="0" indent="-285750" defTabSz="914400" rtl="0" eaLnBrk="0" fontAlgn="base" latinLnBrk="0" hangingPunct="0">
              <a:lnSpc>
                <a:spcPct val="100000"/>
              </a:lnSpc>
              <a:spcBef>
                <a:spcPct val="0"/>
              </a:spcBef>
              <a:spcAft>
                <a:spcPct val="0"/>
              </a:spcAft>
              <a:buClrTx/>
              <a:buSzTx/>
              <a:buFontTx/>
              <a:buChar char="-"/>
              <a:tabLst/>
            </a:pPr>
            <a:r>
              <a:rPr lang="en-US" b="1" i="1" baseline="0" dirty="0" err="1">
                <a:solidFill>
                  <a:schemeClr val="tx1"/>
                </a:solidFill>
                <a:latin typeface="Verdana" pitchFamily="34" charset="0"/>
              </a:rPr>
              <a:t>Syncrude</a:t>
            </a:r>
            <a:r>
              <a:rPr lang="en-US" b="1" i="1" dirty="0">
                <a:solidFill>
                  <a:schemeClr val="tx1"/>
                </a:solidFill>
                <a:latin typeface="Verdana" pitchFamily="34" charset="0"/>
              </a:rPr>
              <a:t> Base</a:t>
            </a:r>
          </a:p>
        </p:txBody>
      </p:sp>
      <p:cxnSp>
        <p:nvCxnSpPr>
          <p:cNvPr id="17" name="Straight Arrow Connector 16"/>
          <p:cNvCxnSpPr>
            <a:stCxn id="16" idx="1"/>
            <a:endCxn id="6" idx="3"/>
          </p:cNvCxnSpPr>
          <p:nvPr/>
        </p:nvCxnSpPr>
        <p:spPr bwMode="auto">
          <a:xfrm flipH="1" flipV="1">
            <a:off x="1797979" y="878273"/>
            <a:ext cx="1595461" cy="416353"/>
          </a:xfrm>
          <a:prstGeom prst="straightConnector1">
            <a:avLst/>
          </a:prstGeom>
          <a:solidFill>
            <a:schemeClr val="accent2"/>
          </a:solidFill>
          <a:ln w="762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343207832"/>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50" y="0"/>
            <a:ext cx="11798300" cy="6858000"/>
          </a:xfrm>
          <a:prstGeom prst="rect">
            <a:avLst/>
          </a:prstGeom>
        </p:spPr>
      </p:pic>
      <p:sp>
        <p:nvSpPr>
          <p:cNvPr id="4" name="Slide Number Placeholder 3"/>
          <p:cNvSpPr>
            <a:spLocks noGrp="1"/>
          </p:cNvSpPr>
          <p:nvPr>
            <p:ph type="sldNum" sz="quarter" idx="11"/>
          </p:nvPr>
        </p:nvSpPr>
        <p:spPr/>
        <p:txBody>
          <a:bodyPr/>
          <a:lstStyle/>
          <a:p>
            <a:fld id="{C5D83362-4C70-406D-8155-49D75310F06D}" type="slidenum">
              <a:rPr lang="en-US" smtClean="0"/>
              <a:t>53</a:t>
            </a:fld>
            <a:endParaRPr lang="en-US" dirty="0"/>
          </a:p>
        </p:txBody>
      </p:sp>
      <p:sp>
        <p:nvSpPr>
          <p:cNvPr id="6" name="Rectangle 5"/>
          <p:cNvSpPr/>
          <p:nvPr/>
        </p:nvSpPr>
        <p:spPr bwMode="auto">
          <a:xfrm>
            <a:off x="678094" y="246580"/>
            <a:ext cx="1160979" cy="3883631"/>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5" name="Rectangle 4"/>
          <p:cNvSpPr/>
          <p:nvPr/>
        </p:nvSpPr>
        <p:spPr bwMode="auto">
          <a:xfrm>
            <a:off x="1003215" y="827071"/>
            <a:ext cx="520785" cy="773129"/>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7" name="Rectangle 6"/>
          <p:cNvSpPr/>
          <p:nvPr/>
        </p:nvSpPr>
        <p:spPr bwMode="auto">
          <a:xfrm>
            <a:off x="4784098" y="381000"/>
            <a:ext cx="4664702" cy="21336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Conventional oil </a:t>
            </a:r>
            <a:r>
              <a:rPr kumimoji="0" lang="en-US" b="1" i="1" u="none" strike="noStrike" cap="none" normalizeH="0" dirty="0">
                <a:ln>
                  <a:noFill/>
                </a:ln>
                <a:solidFill>
                  <a:schemeClr val="tx1"/>
                </a:solidFill>
                <a:effectLst/>
                <a:latin typeface="Verdana" pitchFamily="34" charset="0"/>
              </a:rPr>
              <a:t>demand node</a:t>
            </a:r>
          </a:p>
          <a:p>
            <a:pPr marL="0" marR="0" indent="0" algn="ctr"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subdivided by river basin</a:t>
            </a:r>
          </a:p>
          <a:p>
            <a:pPr marL="0" marR="0" indent="0" defTabSz="914400" rtl="0" eaLnBrk="0" fontAlgn="base" latinLnBrk="0" hangingPunct="0">
              <a:lnSpc>
                <a:spcPct val="100000"/>
              </a:lnSpc>
              <a:spcBef>
                <a:spcPct val="0"/>
              </a:spcBef>
              <a:spcAft>
                <a:spcPct val="0"/>
              </a:spcAft>
              <a:buClrTx/>
              <a:buSzTx/>
              <a:buFontTx/>
              <a:buNone/>
              <a:tabLst/>
            </a:pPr>
            <a:r>
              <a:rPr lang="en-US" b="1" i="1" dirty="0" err="1">
                <a:solidFill>
                  <a:schemeClr val="tx1"/>
                </a:solidFill>
                <a:latin typeface="Verdana" pitchFamily="34" charset="0"/>
              </a:rPr>
              <a:t>Oldman</a:t>
            </a:r>
            <a:r>
              <a:rPr lang="en-US" b="1" i="1" dirty="0">
                <a:solidFill>
                  <a:schemeClr val="tx1"/>
                </a:solidFill>
                <a:latin typeface="Verdana" pitchFamily="34" charset="0"/>
              </a:rPr>
              <a:t>: &lt;1%</a:t>
            </a:r>
          </a:p>
          <a:p>
            <a:pPr marL="0" marR="0" indent="0"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Bow: 26%</a:t>
            </a:r>
          </a:p>
          <a:p>
            <a:pPr marL="0" marR="0" indent="0"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South Saskatchewan: 17%</a:t>
            </a:r>
          </a:p>
          <a:p>
            <a:pPr marL="0" marR="0" indent="0"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North Saskatchewan: 39%</a:t>
            </a:r>
          </a:p>
          <a:p>
            <a:pPr marL="0" marR="0" indent="0"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Peace: 18%</a:t>
            </a:r>
          </a:p>
        </p:txBody>
      </p:sp>
      <p:sp>
        <p:nvSpPr>
          <p:cNvPr id="10" name="Rectangle 9"/>
          <p:cNvSpPr/>
          <p:nvPr/>
        </p:nvSpPr>
        <p:spPr bwMode="auto">
          <a:xfrm>
            <a:off x="1981200" y="3224801"/>
            <a:ext cx="7762742" cy="181082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dirty="0">
                <a:ln>
                  <a:noFill/>
                </a:ln>
                <a:solidFill>
                  <a:schemeClr val="tx1"/>
                </a:solidFill>
                <a:effectLst/>
                <a:latin typeface="Verdana" pitchFamily="34" charset="0"/>
              </a:rPr>
              <a:t>Key assumptions for conventional </a:t>
            </a:r>
            <a:r>
              <a:rPr lang="en-US" b="1" i="1" dirty="0">
                <a:solidFill>
                  <a:schemeClr val="tx1"/>
                </a:solidFill>
                <a:latin typeface="Verdana" pitchFamily="34" charset="0"/>
              </a:rPr>
              <a:t>oil subsector</a:t>
            </a:r>
          </a:p>
          <a:p>
            <a:pPr marL="0" marR="0" indent="0"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Withdrawal intensity (2005): 0.613 m</a:t>
            </a:r>
            <a:r>
              <a:rPr lang="en-US" b="1" i="1" baseline="30000" dirty="0">
                <a:solidFill>
                  <a:schemeClr val="tx1"/>
                </a:solidFill>
                <a:latin typeface="Verdana" pitchFamily="34" charset="0"/>
              </a:rPr>
              <a:t>3</a:t>
            </a:r>
            <a:r>
              <a:rPr lang="en-US" b="1" i="1" dirty="0">
                <a:solidFill>
                  <a:schemeClr val="tx1"/>
                </a:solidFill>
                <a:latin typeface="Verdana" pitchFamily="34" charset="0"/>
              </a:rPr>
              <a:t> water / m</a:t>
            </a:r>
            <a:r>
              <a:rPr lang="en-US" b="1" i="1" baseline="30000" dirty="0">
                <a:solidFill>
                  <a:schemeClr val="tx1"/>
                </a:solidFill>
                <a:latin typeface="Verdana" pitchFamily="34" charset="0"/>
              </a:rPr>
              <a:t>3</a:t>
            </a:r>
            <a:r>
              <a:rPr lang="en-US" b="1" i="1" dirty="0">
                <a:solidFill>
                  <a:schemeClr val="tx1"/>
                </a:solidFill>
                <a:latin typeface="Verdana" pitchFamily="34" charset="0"/>
              </a:rPr>
              <a:t> oil </a:t>
            </a:r>
          </a:p>
          <a:p>
            <a:pPr marL="0" marR="0" indent="0"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				(calculated from CAPP data)</a:t>
            </a:r>
          </a:p>
          <a:p>
            <a:pPr marL="0" marR="0" indent="0"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a:ln>
                  <a:noFill/>
                </a:ln>
                <a:solidFill>
                  <a:schemeClr val="tx1"/>
                </a:solidFill>
                <a:effectLst/>
                <a:latin typeface="Verdana" pitchFamily="34" charset="0"/>
              </a:rPr>
              <a:t>Consumption:</a:t>
            </a:r>
            <a:r>
              <a:rPr kumimoji="0" lang="en-US" b="1" i="1" u="none" strike="noStrike" cap="none" normalizeH="0" dirty="0">
                <a:ln>
                  <a:noFill/>
                </a:ln>
                <a:solidFill>
                  <a:schemeClr val="tx1"/>
                </a:solidFill>
                <a:effectLst/>
                <a:latin typeface="Verdana" pitchFamily="34" charset="0"/>
              </a:rPr>
              <a:t> 92% (literature)</a:t>
            </a:r>
            <a:endParaRPr lang="en-US" b="1" i="1" dirty="0">
              <a:solidFill>
                <a:schemeClr val="tx1"/>
              </a:solidFill>
              <a:latin typeface="Verdana" pitchFamily="34" charset="0"/>
            </a:endParaRPr>
          </a:p>
          <a:p>
            <a:pPr marL="0" marR="0" indent="0"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dirty="0">
                <a:ln>
                  <a:noFill/>
                </a:ln>
                <a:solidFill>
                  <a:schemeClr val="tx1"/>
                </a:solidFill>
                <a:effectLst/>
                <a:latin typeface="Verdana" pitchFamily="34" charset="0"/>
              </a:rPr>
              <a:t>Production volume: CER data</a:t>
            </a:r>
          </a:p>
        </p:txBody>
      </p:sp>
      <p:pic>
        <p:nvPicPr>
          <p:cNvPr id="11" name="Picture 10"/>
          <p:cNvPicPr>
            <a:picLocks noChangeAspect="1"/>
          </p:cNvPicPr>
          <p:nvPr/>
        </p:nvPicPr>
        <p:blipFill>
          <a:blip r:embed="rId4"/>
          <a:stretch>
            <a:fillRect/>
          </a:stretch>
        </p:blipFill>
        <p:spPr>
          <a:xfrm>
            <a:off x="2402393" y="381000"/>
            <a:ext cx="2309911" cy="1689801"/>
          </a:xfrm>
          <a:prstGeom prst="rect">
            <a:avLst/>
          </a:prstGeom>
        </p:spPr>
      </p:pic>
      <p:cxnSp>
        <p:nvCxnSpPr>
          <p:cNvPr id="8" name="Straight Arrow Connector 7"/>
          <p:cNvCxnSpPr>
            <a:stCxn id="5" idx="3"/>
            <a:endCxn id="11" idx="1"/>
          </p:cNvCxnSpPr>
          <p:nvPr/>
        </p:nvCxnSpPr>
        <p:spPr bwMode="auto">
          <a:xfrm>
            <a:off x="1524000" y="1213636"/>
            <a:ext cx="878393" cy="12265"/>
          </a:xfrm>
          <a:prstGeom prst="straightConnector1">
            <a:avLst/>
          </a:prstGeom>
          <a:solidFill>
            <a:schemeClr val="accent2"/>
          </a:solidFill>
          <a:ln w="762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1975443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28600" y="0"/>
            <a:ext cx="11785600" cy="6858000"/>
          </a:xfrm>
          <a:prstGeom prst="rect">
            <a:avLst/>
          </a:prstGeom>
        </p:spPr>
      </p:pic>
      <p:sp>
        <p:nvSpPr>
          <p:cNvPr id="4" name="Slide Number Placeholder 3"/>
          <p:cNvSpPr>
            <a:spLocks noGrp="1"/>
          </p:cNvSpPr>
          <p:nvPr>
            <p:ph type="sldNum" sz="quarter" idx="11"/>
          </p:nvPr>
        </p:nvSpPr>
        <p:spPr/>
        <p:txBody>
          <a:bodyPr/>
          <a:lstStyle/>
          <a:p>
            <a:fld id="{C5D83362-4C70-406D-8155-49D75310F06D}" type="slidenum">
              <a:rPr lang="en-US" smtClean="0"/>
              <a:t>54</a:t>
            </a:fld>
            <a:endParaRPr lang="en-US" dirty="0"/>
          </a:p>
        </p:txBody>
      </p:sp>
      <p:sp>
        <p:nvSpPr>
          <p:cNvPr id="6" name="Rectangle 5"/>
          <p:cNvSpPr/>
          <p:nvPr/>
        </p:nvSpPr>
        <p:spPr bwMode="auto">
          <a:xfrm>
            <a:off x="678094" y="833177"/>
            <a:ext cx="1445346" cy="1564583"/>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5" name="Rectangle 4"/>
          <p:cNvSpPr/>
          <p:nvPr/>
        </p:nvSpPr>
        <p:spPr bwMode="auto">
          <a:xfrm>
            <a:off x="660400" y="289502"/>
            <a:ext cx="5715000" cy="48260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dirty="0">
                <a:ln>
                  <a:noFill/>
                </a:ln>
                <a:solidFill>
                  <a:schemeClr val="tx1"/>
                </a:solidFill>
                <a:effectLst/>
                <a:latin typeface="Verdana" pitchFamily="34" charset="0"/>
              </a:rPr>
              <a:t>Key assumptions for natural gas subsector</a:t>
            </a:r>
            <a:endParaRPr kumimoji="0" lang="en-US" b="1" i="1" u="none" strike="noStrike" cap="none" normalizeH="0" baseline="0" dirty="0">
              <a:ln>
                <a:noFill/>
              </a:ln>
              <a:solidFill>
                <a:schemeClr val="tx1"/>
              </a:solidFill>
              <a:effectLst/>
              <a:latin typeface="Verdana" pitchFamily="34" charset="0"/>
            </a:endParaRPr>
          </a:p>
        </p:txBody>
      </p:sp>
      <p:sp>
        <p:nvSpPr>
          <p:cNvPr id="10" name="Rectangle 9"/>
          <p:cNvSpPr/>
          <p:nvPr/>
        </p:nvSpPr>
        <p:spPr bwMode="auto">
          <a:xfrm>
            <a:off x="907871" y="1063022"/>
            <a:ext cx="900609" cy="1009618"/>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11" name="Rectangle 10"/>
          <p:cNvSpPr/>
          <p:nvPr/>
        </p:nvSpPr>
        <p:spPr bwMode="auto">
          <a:xfrm>
            <a:off x="4959256" y="1183640"/>
            <a:ext cx="7212424" cy="67510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dirty="0">
                <a:ln>
                  <a:noFill/>
                </a:ln>
                <a:solidFill>
                  <a:schemeClr val="tx1"/>
                </a:solidFill>
                <a:effectLst/>
                <a:latin typeface="Verdana" pitchFamily="34" charset="0"/>
              </a:rPr>
              <a:t>Subsector has two technologies, drilling and fracturing</a:t>
            </a:r>
          </a:p>
          <a:p>
            <a:pPr marL="0" marR="0" indent="0" algn="ctr"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Activity and footprint data needed for each</a:t>
            </a:r>
            <a:endParaRPr kumimoji="0" lang="en-US" b="1" i="1" u="none" strike="noStrike" cap="none" normalizeH="0" baseline="0" dirty="0">
              <a:ln>
                <a:noFill/>
              </a:ln>
              <a:solidFill>
                <a:schemeClr val="tx1"/>
              </a:solidFill>
              <a:effectLst/>
              <a:latin typeface="Verdana" pitchFamily="34" charset="0"/>
            </a:endParaRPr>
          </a:p>
        </p:txBody>
      </p:sp>
      <p:cxnSp>
        <p:nvCxnSpPr>
          <p:cNvPr id="12" name="Straight Arrow Connector 11"/>
          <p:cNvCxnSpPr/>
          <p:nvPr/>
        </p:nvCxnSpPr>
        <p:spPr bwMode="auto">
          <a:xfrm flipH="1" flipV="1">
            <a:off x="1835056" y="1521191"/>
            <a:ext cx="3117944" cy="2809"/>
          </a:xfrm>
          <a:prstGeom prst="straightConnector1">
            <a:avLst/>
          </a:prstGeom>
          <a:solidFill>
            <a:schemeClr val="accent2"/>
          </a:solidFill>
          <a:ln w="76200" cap="flat" cmpd="sng" algn="ctr">
            <a:solidFill>
              <a:schemeClr val="tx1"/>
            </a:solidFill>
            <a:prstDash val="solid"/>
            <a:round/>
            <a:headEnd type="none" w="med" len="med"/>
            <a:tailEnd type="triangle"/>
          </a:ln>
          <a:effectLst/>
        </p:spPr>
      </p:cxnSp>
      <p:sp>
        <p:nvSpPr>
          <p:cNvPr id="9" name="Rectangle 8"/>
          <p:cNvSpPr/>
          <p:nvPr/>
        </p:nvSpPr>
        <p:spPr bwMode="auto">
          <a:xfrm>
            <a:off x="660400" y="3429000"/>
            <a:ext cx="4903377" cy="1676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dirty="0">
                <a:ln>
                  <a:noFill/>
                </a:ln>
                <a:solidFill>
                  <a:schemeClr val="tx1"/>
                </a:solidFill>
                <a:effectLst/>
                <a:latin typeface="Verdana" pitchFamily="34" charset="0"/>
              </a:rPr>
              <a:t>Drilling data</a:t>
            </a:r>
          </a:p>
          <a:p>
            <a:pPr marL="0" marR="0" indent="0"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Withdrawal intensity: 500 m</a:t>
            </a:r>
            <a:r>
              <a:rPr lang="en-US" b="1" i="1" baseline="30000" dirty="0">
                <a:solidFill>
                  <a:schemeClr val="tx1"/>
                </a:solidFill>
                <a:latin typeface="Verdana" pitchFamily="34" charset="0"/>
              </a:rPr>
              <a:t>3</a:t>
            </a:r>
            <a:r>
              <a:rPr lang="en-US" b="1" i="1" dirty="0">
                <a:solidFill>
                  <a:schemeClr val="tx1"/>
                </a:solidFill>
                <a:latin typeface="Verdana" pitchFamily="34" charset="0"/>
              </a:rPr>
              <a:t>/well</a:t>
            </a:r>
          </a:p>
          <a:p>
            <a:pPr marL="0" marR="0" indent="0"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a:ln>
                  <a:noFill/>
                </a:ln>
                <a:solidFill>
                  <a:schemeClr val="tx1"/>
                </a:solidFill>
                <a:effectLst/>
                <a:latin typeface="Verdana" pitchFamily="34" charset="0"/>
              </a:rPr>
              <a:t>	(CAPP</a:t>
            </a:r>
            <a:r>
              <a:rPr kumimoji="0" lang="en-US" b="1" i="1" u="none" strike="noStrike" cap="none" normalizeH="0" dirty="0">
                <a:ln>
                  <a:noFill/>
                </a:ln>
                <a:solidFill>
                  <a:schemeClr val="tx1"/>
                </a:solidFill>
                <a:effectLst/>
                <a:latin typeface="Verdana" pitchFamily="34" charset="0"/>
              </a:rPr>
              <a:t> data)</a:t>
            </a:r>
          </a:p>
          <a:p>
            <a:pPr marL="0" marR="0" indent="0"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a:ln>
                  <a:noFill/>
                </a:ln>
                <a:solidFill>
                  <a:schemeClr val="tx1"/>
                </a:solidFill>
                <a:effectLst/>
                <a:latin typeface="Verdana" pitchFamily="34" charset="0"/>
              </a:rPr>
              <a:t>Consumption:</a:t>
            </a:r>
            <a:r>
              <a:rPr kumimoji="0" lang="en-US" b="1" i="1" u="none" strike="noStrike" cap="none" normalizeH="0" dirty="0">
                <a:ln>
                  <a:noFill/>
                </a:ln>
                <a:solidFill>
                  <a:schemeClr val="tx1"/>
                </a:solidFill>
                <a:effectLst/>
                <a:latin typeface="Verdana" pitchFamily="34" charset="0"/>
              </a:rPr>
              <a:t> 100% (inferred)</a:t>
            </a:r>
          </a:p>
          <a:p>
            <a:pPr marL="0" marR="0" indent="0"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Drilling activity: CER data</a:t>
            </a:r>
            <a:endParaRPr kumimoji="0" lang="en-US" b="1" i="1" u="none" strike="noStrike" cap="none" normalizeH="0" baseline="0" dirty="0">
              <a:ln>
                <a:noFill/>
              </a:ln>
              <a:solidFill>
                <a:schemeClr val="tx1"/>
              </a:solidFill>
              <a:effectLst/>
              <a:latin typeface="Verdana" pitchFamily="34" charset="0"/>
            </a:endParaRPr>
          </a:p>
        </p:txBody>
      </p:sp>
      <p:sp>
        <p:nvSpPr>
          <p:cNvPr id="15" name="Rectangle 14"/>
          <p:cNvSpPr/>
          <p:nvPr/>
        </p:nvSpPr>
        <p:spPr bwMode="auto">
          <a:xfrm>
            <a:off x="5715000" y="3429000"/>
            <a:ext cx="6172200" cy="1676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dirty="0">
                <a:ln>
                  <a:noFill/>
                </a:ln>
                <a:solidFill>
                  <a:schemeClr val="tx1"/>
                </a:solidFill>
                <a:effectLst/>
                <a:latin typeface="Verdana" pitchFamily="34" charset="0"/>
              </a:rPr>
              <a:t>Fracturing data</a:t>
            </a:r>
          </a:p>
          <a:p>
            <a:pPr marL="0" marR="0" indent="0"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Withdrawal intensity: 12,000-53,000 m</a:t>
            </a:r>
            <a:r>
              <a:rPr lang="en-US" b="1" i="1" baseline="30000" dirty="0">
                <a:solidFill>
                  <a:schemeClr val="tx1"/>
                </a:solidFill>
                <a:latin typeface="Verdana" pitchFamily="34" charset="0"/>
              </a:rPr>
              <a:t>3</a:t>
            </a:r>
            <a:r>
              <a:rPr lang="en-US" b="1" i="1" dirty="0">
                <a:solidFill>
                  <a:schemeClr val="tx1"/>
                </a:solidFill>
                <a:latin typeface="Verdana" pitchFamily="34" charset="0"/>
              </a:rPr>
              <a:t>/well</a:t>
            </a:r>
          </a:p>
          <a:p>
            <a:pPr marL="0" marR="0" indent="0"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a:ln>
                  <a:noFill/>
                </a:ln>
                <a:solidFill>
                  <a:schemeClr val="tx1"/>
                </a:solidFill>
                <a:effectLst/>
                <a:latin typeface="Verdana" pitchFamily="34" charset="0"/>
              </a:rPr>
              <a:t>	(Calculated with AER and CER data</a:t>
            </a:r>
            <a:r>
              <a:rPr kumimoji="0" lang="en-US" b="1" i="1" u="none" strike="noStrike" cap="none" normalizeH="0" dirty="0">
                <a:ln>
                  <a:noFill/>
                </a:ln>
                <a:solidFill>
                  <a:schemeClr val="tx1"/>
                </a:solidFill>
                <a:effectLst/>
                <a:latin typeface="Verdana" pitchFamily="34" charset="0"/>
              </a:rPr>
              <a:t>)</a:t>
            </a:r>
          </a:p>
          <a:p>
            <a:pPr marL="0" marR="0" indent="0"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a:ln>
                  <a:noFill/>
                </a:ln>
                <a:solidFill>
                  <a:schemeClr val="tx1"/>
                </a:solidFill>
                <a:effectLst/>
                <a:latin typeface="Verdana" pitchFamily="34" charset="0"/>
              </a:rPr>
              <a:t>Consumption:</a:t>
            </a:r>
            <a:r>
              <a:rPr kumimoji="0" lang="en-US" b="1" i="1" u="none" strike="noStrike" cap="none" normalizeH="0" dirty="0">
                <a:ln>
                  <a:noFill/>
                </a:ln>
                <a:solidFill>
                  <a:schemeClr val="tx1"/>
                </a:solidFill>
                <a:effectLst/>
                <a:latin typeface="Verdana" pitchFamily="34" charset="0"/>
              </a:rPr>
              <a:t> 100% (inferred)</a:t>
            </a:r>
          </a:p>
          <a:p>
            <a:pPr marL="0" marR="0" indent="0"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Fracturing activity: CER data</a:t>
            </a:r>
            <a:endParaRPr kumimoji="0" lang="en-US" b="1" i="1"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26923339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10" grpId="0" animBg="1"/>
      <p:bldP spid="11" grpId="0" animBg="1"/>
      <p:bldP spid="9" grpId="0" animBg="1"/>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9548" y="1295400"/>
            <a:ext cx="11887200" cy="1600200"/>
          </a:xfrm>
          <a:solidFill>
            <a:schemeClr val="bg1"/>
          </a:solidFill>
        </p:spPr>
        <p:txBody>
          <a:bodyPr/>
          <a:lstStyle/>
          <a:p>
            <a:pPr algn="ctr"/>
            <a:r>
              <a:rPr lang="en-CA" sz="6600" b="1" dirty="0"/>
              <a:t>WEAP-CANADA OIL AND GAS</a:t>
            </a:r>
            <a:endParaRPr lang="en-CA" sz="6600" dirty="0"/>
          </a:p>
        </p:txBody>
      </p:sp>
      <p:sp>
        <p:nvSpPr>
          <p:cNvPr id="4" name="Slide Number Placeholder 3"/>
          <p:cNvSpPr>
            <a:spLocks noGrp="1"/>
          </p:cNvSpPr>
          <p:nvPr>
            <p:ph type="sldNum" sz="quarter" idx="12"/>
          </p:nvPr>
        </p:nvSpPr>
        <p:spPr/>
        <p:txBody>
          <a:bodyPr/>
          <a:lstStyle/>
          <a:p>
            <a:fld id="{C5D83362-4C70-406D-8155-49D75310F06D}" type="slidenum">
              <a:rPr lang="en-US" smtClean="0"/>
              <a:t>55</a:t>
            </a:fld>
            <a:endParaRPr lang="en-US" dirty="0"/>
          </a:p>
        </p:txBody>
      </p:sp>
      <p:sp>
        <p:nvSpPr>
          <p:cNvPr id="2" name="TextBox 1"/>
          <p:cNvSpPr txBox="1"/>
          <p:nvPr/>
        </p:nvSpPr>
        <p:spPr>
          <a:xfrm>
            <a:off x="3306096" y="3200400"/>
            <a:ext cx="5914104" cy="1446550"/>
          </a:xfrm>
          <a:prstGeom prst="rect">
            <a:avLst/>
          </a:prstGeom>
          <a:noFill/>
        </p:spPr>
        <p:txBody>
          <a:bodyPr wrap="square" rtlCol="0">
            <a:spAutoFit/>
          </a:bodyPr>
          <a:lstStyle/>
          <a:p>
            <a:pPr algn="ctr"/>
            <a:r>
              <a:rPr lang="en-US" sz="4400" dirty="0"/>
              <a:t>Preliminary results and scenarios</a:t>
            </a:r>
          </a:p>
        </p:txBody>
      </p:sp>
    </p:spTree>
    <p:extLst>
      <p:ext uri="{BB962C8B-B14F-4D97-AF65-F5344CB8AC3E}">
        <p14:creationId xmlns:p14="http://schemas.microsoft.com/office/powerpoint/2010/main" val="31331412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WEAP-CANADA OIL AND GAS</a:t>
            </a:r>
            <a:br>
              <a:rPr lang="en-US" b="1" dirty="0"/>
            </a:br>
            <a:r>
              <a:rPr lang="en-US" b="1" dirty="0"/>
              <a:t>RESULTS</a:t>
            </a: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83362-4C70-406D-8155-49D75310F06D}"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graphicFrame>
        <p:nvGraphicFramePr>
          <p:cNvPr id="9" name="Chart 8">
            <a:extLst>
              <a:ext uri="{FF2B5EF4-FFF2-40B4-BE49-F238E27FC236}">
                <a16:creationId xmlns:a16="http://schemas.microsoft.com/office/drawing/2014/main" id="{F7BB9024-4F00-4B16-8AF1-25CB558C24FD}"/>
              </a:ext>
            </a:extLst>
          </p:cNvPr>
          <p:cNvGraphicFramePr>
            <a:graphicFrameLocks/>
          </p:cNvGraphicFramePr>
          <p:nvPr/>
        </p:nvGraphicFramePr>
        <p:xfrm>
          <a:off x="609600" y="1417639"/>
          <a:ext cx="10668000" cy="414496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54758E63-DD87-4F28-83BC-574BD99830C3}"/>
              </a:ext>
            </a:extLst>
          </p:cNvPr>
          <p:cNvSpPr/>
          <p:nvPr/>
        </p:nvSpPr>
        <p:spPr bwMode="auto">
          <a:xfrm>
            <a:off x="2971800" y="5709139"/>
            <a:ext cx="7696200" cy="99597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i="1" dirty="0">
                <a:solidFill>
                  <a:schemeClr val="tx1"/>
                </a:solidFill>
                <a:latin typeface="Verdana" pitchFamily="34" charset="0"/>
              </a:rPr>
              <a:t>CER reference projections for activity levels</a:t>
            </a:r>
          </a:p>
          <a:p>
            <a:pPr algn="ctr" eaLnBrk="0" fontAlgn="base" hangingPunct="0">
              <a:spcBef>
                <a:spcPct val="0"/>
              </a:spcBef>
              <a:spcAft>
                <a:spcPct val="0"/>
              </a:spcAft>
            </a:pPr>
            <a:r>
              <a:rPr lang="en-US" b="1" i="1" dirty="0">
                <a:solidFill>
                  <a:schemeClr val="tx1"/>
                </a:solidFill>
                <a:latin typeface="Verdana" pitchFamily="34" charset="0"/>
              </a:rPr>
              <a:t>No assumed footprint (water intensity) improvements</a:t>
            </a:r>
          </a:p>
        </p:txBody>
      </p:sp>
    </p:spTree>
    <p:extLst>
      <p:ext uri="{BB962C8B-B14F-4D97-AF65-F5344CB8AC3E}">
        <p14:creationId xmlns:p14="http://schemas.microsoft.com/office/powerpoint/2010/main" val="828751324"/>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WEAP-CANADA OIL AND GAS</a:t>
            </a:r>
            <a:br>
              <a:rPr lang="en-US" b="1" dirty="0"/>
            </a:br>
            <a:r>
              <a:rPr lang="en-US" b="1" dirty="0"/>
              <a:t>RESULTS</a:t>
            </a: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83362-4C70-406D-8155-49D75310F06D}"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graphicFrame>
        <p:nvGraphicFramePr>
          <p:cNvPr id="10" name="Chart 9">
            <a:extLst>
              <a:ext uri="{FF2B5EF4-FFF2-40B4-BE49-F238E27FC236}">
                <a16:creationId xmlns:a16="http://schemas.microsoft.com/office/drawing/2014/main" id="{A965A8CB-0D20-490B-BFAA-BF5D941A7C74}"/>
              </a:ext>
            </a:extLst>
          </p:cNvPr>
          <p:cNvGraphicFramePr>
            <a:graphicFrameLocks/>
          </p:cNvGraphicFramePr>
          <p:nvPr/>
        </p:nvGraphicFramePr>
        <p:xfrm>
          <a:off x="609600" y="1417638"/>
          <a:ext cx="10744200" cy="399256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A3C84E47-FAB2-4726-9DBC-2DD31BC2BC70}"/>
              </a:ext>
            </a:extLst>
          </p:cNvPr>
          <p:cNvSpPr/>
          <p:nvPr/>
        </p:nvSpPr>
        <p:spPr bwMode="auto">
          <a:xfrm>
            <a:off x="2971800" y="5709139"/>
            <a:ext cx="7696200" cy="99597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i="1" dirty="0">
                <a:solidFill>
                  <a:schemeClr val="tx1"/>
                </a:solidFill>
                <a:latin typeface="Verdana" pitchFamily="34" charset="0"/>
              </a:rPr>
              <a:t>CER reference projections for activity levels</a:t>
            </a:r>
          </a:p>
          <a:p>
            <a:pPr algn="ctr" eaLnBrk="0" fontAlgn="base" hangingPunct="0">
              <a:spcBef>
                <a:spcPct val="0"/>
              </a:spcBef>
              <a:spcAft>
                <a:spcPct val="0"/>
              </a:spcAft>
            </a:pPr>
            <a:r>
              <a:rPr lang="en-US" b="1" i="1" dirty="0">
                <a:solidFill>
                  <a:schemeClr val="tx1"/>
                </a:solidFill>
                <a:latin typeface="Verdana" pitchFamily="34" charset="0"/>
              </a:rPr>
              <a:t>No assumed footprint (water intensity) improvements</a:t>
            </a:r>
          </a:p>
        </p:txBody>
      </p:sp>
    </p:spTree>
    <p:extLst>
      <p:ext uri="{BB962C8B-B14F-4D97-AF65-F5344CB8AC3E}">
        <p14:creationId xmlns:p14="http://schemas.microsoft.com/office/powerpoint/2010/main" val="448107877"/>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WEAP-CANADA OIL AND GAS</a:t>
            </a:r>
            <a:br>
              <a:rPr lang="en-US" b="1" dirty="0"/>
            </a:br>
            <a:r>
              <a:rPr lang="en-US" b="1" dirty="0"/>
              <a:t>SCENARIO BACKGROUND</a:t>
            </a: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83362-4C70-406D-8155-49D75310F06D}"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graphicFrame>
        <p:nvGraphicFramePr>
          <p:cNvPr id="32" name="Chart 31"/>
          <p:cNvGraphicFramePr>
            <a:graphicFrameLocks/>
          </p:cNvGraphicFramePr>
          <p:nvPr/>
        </p:nvGraphicFramePr>
        <p:xfrm>
          <a:off x="228600" y="1647824"/>
          <a:ext cx="3886200" cy="36861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p:cNvGraphicFramePr>
            <a:graphicFrameLocks/>
          </p:cNvGraphicFramePr>
          <p:nvPr/>
        </p:nvGraphicFramePr>
        <p:xfrm>
          <a:off x="4114800" y="1647824"/>
          <a:ext cx="3886200" cy="36861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Chart 33"/>
          <p:cNvGraphicFramePr>
            <a:graphicFrameLocks/>
          </p:cNvGraphicFramePr>
          <p:nvPr/>
        </p:nvGraphicFramePr>
        <p:xfrm>
          <a:off x="8001000" y="1647824"/>
          <a:ext cx="3886200" cy="3686176"/>
        </p:xfrm>
        <a:graphic>
          <a:graphicData uri="http://schemas.openxmlformats.org/drawingml/2006/chart">
            <c:chart xmlns:c="http://schemas.openxmlformats.org/drawingml/2006/chart" xmlns:r="http://schemas.openxmlformats.org/officeDocument/2006/relationships" r:id="rId5"/>
          </a:graphicData>
        </a:graphic>
      </p:graphicFrame>
      <p:pic>
        <p:nvPicPr>
          <p:cNvPr id="35" name="Picture 34"/>
          <p:cNvPicPr>
            <a:picLocks noChangeAspect="1"/>
          </p:cNvPicPr>
          <p:nvPr/>
        </p:nvPicPr>
        <p:blipFill>
          <a:blip r:embed="rId6"/>
          <a:stretch>
            <a:fillRect/>
          </a:stretch>
        </p:blipFill>
        <p:spPr>
          <a:xfrm>
            <a:off x="3124200" y="5358007"/>
            <a:ext cx="6629400" cy="412355"/>
          </a:xfrm>
          <a:prstGeom prst="rect">
            <a:avLst/>
          </a:prstGeom>
        </p:spPr>
      </p:pic>
      <p:sp>
        <p:nvSpPr>
          <p:cNvPr id="8" name="Rectangle 7">
            <a:extLst>
              <a:ext uri="{FF2B5EF4-FFF2-40B4-BE49-F238E27FC236}">
                <a16:creationId xmlns:a16="http://schemas.microsoft.com/office/drawing/2014/main" id="{A3C84E47-FAB2-4726-9DBC-2DD31BC2BC70}"/>
              </a:ext>
            </a:extLst>
          </p:cNvPr>
          <p:cNvSpPr/>
          <p:nvPr/>
        </p:nvSpPr>
        <p:spPr bwMode="auto">
          <a:xfrm>
            <a:off x="3124200" y="6089695"/>
            <a:ext cx="6188110" cy="653959"/>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i="1" dirty="0">
                <a:solidFill>
                  <a:schemeClr val="tx1"/>
                </a:solidFill>
                <a:latin typeface="Verdana" pitchFamily="34" charset="0"/>
              </a:rPr>
              <a:t>CER projection to 2040, extrapolated to 2050</a:t>
            </a:r>
          </a:p>
        </p:txBody>
      </p:sp>
    </p:spTree>
    <p:extLst>
      <p:ext uri="{BB962C8B-B14F-4D97-AF65-F5344CB8AC3E}">
        <p14:creationId xmlns:p14="http://schemas.microsoft.com/office/powerpoint/2010/main" val="1915553116"/>
      </p:ext>
    </p:extLst>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nvGraphicFramePr>
        <p:xfrm>
          <a:off x="609600" y="1417638"/>
          <a:ext cx="11506200" cy="54403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33400" y="304800"/>
            <a:ext cx="11582400" cy="1139825"/>
          </a:xfrm>
        </p:spPr>
        <p:txBody>
          <a:bodyPr/>
          <a:lstStyle/>
          <a:p>
            <a:r>
              <a:rPr lang="en-US" b="1" dirty="0"/>
              <a:t>WEAP-CANADA OIL AND GAS</a:t>
            </a:r>
            <a:br>
              <a:rPr lang="en-US" b="1" dirty="0"/>
            </a:br>
            <a:r>
              <a:rPr lang="en-US" b="1" dirty="0"/>
              <a:t>SCENARIO RESULTS</a:t>
            </a: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83362-4C70-406D-8155-49D75310F06D}"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8" name="TextBox 7"/>
          <p:cNvSpPr txBox="1"/>
          <p:nvPr/>
        </p:nvSpPr>
        <p:spPr>
          <a:xfrm>
            <a:off x="9149672" y="2155115"/>
            <a:ext cx="1066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+36%</a:t>
            </a:r>
          </a:p>
        </p:txBody>
      </p:sp>
      <p:sp>
        <p:nvSpPr>
          <p:cNvPr id="9" name="TextBox 8"/>
          <p:cNvSpPr txBox="1"/>
          <p:nvPr/>
        </p:nvSpPr>
        <p:spPr>
          <a:xfrm>
            <a:off x="9165378" y="3229253"/>
            <a:ext cx="1066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+18%</a:t>
            </a:r>
          </a:p>
        </p:txBody>
      </p:sp>
      <p:sp>
        <p:nvSpPr>
          <p:cNvPr id="10" name="TextBox 9"/>
          <p:cNvSpPr txBox="1"/>
          <p:nvPr/>
        </p:nvSpPr>
        <p:spPr>
          <a:xfrm>
            <a:off x="9188824" y="4965479"/>
            <a:ext cx="1066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-11%</a:t>
            </a:r>
          </a:p>
        </p:txBody>
      </p:sp>
      <p:sp>
        <p:nvSpPr>
          <p:cNvPr id="11" name="TextBox 10"/>
          <p:cNvSpPr txBox="1"/>
          <p:nvPr/>
        </p:nvSpPr>
        <p:spPr>
          <a:xfrm>
            <a:off x="1905000" y="4574762"/>
            <a:ext cx="1447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2018: 0%</a:t>
            </a:r>
          </a:p>
        </p:txBody>
      </p:sp>
      <p:sp>
        <p:nvSpPr>
          <p:cNvPr id="12" name="Rectangle 11">
            <a:extLst>
              <a:ext uri="{FF2B5EF4-FFF2-40B4-BE49-F238E27FC236}">
                <a16:creationId xmlns:a16="http://schemas.microsoft.com/office/drawing/2014/main" id="{A4F0D614-8C88-49BA-AD93-788FC096EC83}"/>
              </a:ext>
            </a:extLst>
          </p:cNvPr>
          <p:cNvSpPr/>
          <p:nvPr/>
        </p:nvSpPr>
        <p:spPr bwMode="auto">
          <a:xfrm>
            <a:off x="3200400" y="5388609"/>
            <a:ext cx="8159974" cy="94329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i="1" dirty="0">
                <a:solidFill>
                  <a:schemeClr val="tx1"/>
                </a:solidFill>
                <a:latin typeface="Verdana" pitchFamily="34" charset="0"/>
              </a:rPr>
              <a:t>CER reference, low, or high price projections for activity levels</a:t>
            </a:r>
          </a:p>
          <a:p>
            <a:pPr algn="ctr" eaLnBrk="0" fontAlgn="base" hangingPunct="0">
              <a:spcBef>
                <a:spcPct val="0"/>
              </a:spcBef>
              <a:spcAft>
                <a:spcPct val="0"/>
              </a:spcAft>
            </a:pPr>
            <a:r>
              <a:rPr lang="en-US" b="1" i="1" dirty="0">
                <a:solidFill>
                  <a:schemeClr val="tx1"/>
                </a:solidFill>
                <a:latin typeface="Verdana" pitchFamily="34" charset="0"/>
              </a:rPr>
              <a:t>No assumed footprint (water intensity) improvements</a:t>
            </a:r>
          </a:p>
        </p:txBody>
      </p:sp>
    </p:spTree>
    <p:extLst>
      <p:ext uri="{BB962C8B-B14F-4D97-AF65-F5344CB8AC3E}">
        <p14:creationId xmlns:p14="http://schemas.microsoft.com/office/powerpoint/2010/main" val="2395911668"/>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11201400" cy="1139825"/>
          </a:xfrm>
        </p:spPr>
        <p:txBody>
          <a:bodyPr/>
          <a:lstStyle/>
          <a:p>
            <a:r>
              <a:rPr lang="en-US" altLang="en-US" b="1" dirty="0">
                <a:solidFill>
                  <a:srgbClr val="91913E"/>
                </a:solidFill>
                <a:latin typeface="Cambria" pitchFamily="18" charset="0"/>
              </a:rPr>
              <a:t>GENERALIZED MODELLING APPROACH</a:t>
            </a:r>
            <a:endParaRPr lang="en-CA" dirty="0"/>
          </a:p>
        </p:txBody>
      </p:sp>
      <p:sp>
        <p:nvSpPr>
          <p:cNvPr id="4" name="Slide Number Placeholder 3"/>
          <p:cNvSpPr>
            <a:spLocks noGrp="1"/>
          </p:cNvSpPr>
          <p:nvPr>
            <p:ph type="sldNum" sz="quarter" idx="11"/>
          </p:nvPr>
        </p:nvSpPr>
        <p:spPr>
          <a:xfrm>
            <a:off x="11303000" y="6569075"/>
            <a:ext cx="812800" cy="365125"/>
          </a:xfrm>
        </p:spPr>
        <p:txBody>
          <a:bodyPr/>
          <a:lstStyle/>
          <a:p>
            <a:fld id="{C5D83362-4C70-406D-8155-49D75310F06D}" type="slidenum">
              <a:rPr lang="en-US" smtClean="0"/>
              <a:t>6</a:t>
            </a:fld>
            <a:endParaRPr lang="en-US" dirty="0"/>
          </a:p>
        </p:txBody>
      </p:sp>
      <p:graphicFrame>
        <p:nvGraphicFramePr>
          <p:cNvPr id="40" name="Diagram 39">
            <a:extLst>
              <a:ext uri="{FF2B5EF4-FFF2-40B4-BE49-F238E27FC236}">
                <a16:creationId xmlns:a16="http://schemas.microsoft.com/office/drawing/2014/main" id="{F96693E6-741E-4AD3-BC5F-1C1B7D00D1FF}"/>
              </a:ext>
            </a:extLst>
          </p:cNvPr>
          <p:cNvGraphicFramePr/>
          <p:nvPr/>
        </p:nvGraphicFramePr>
        <p:xfrm>
          <a:off x="457200" y="1502736"/>
          <a:ext cx="11582400" cy="1011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 name="Rectangle 40">
            <a:extLst>
              <a:ext uri="{FF2B5EF4-FFF2-40B4-BE49-F238E27FC236}">
                <a16:creationId xmlns:a16="http://schemas.microsoft.com/office/drawing/2014/main" id="{43FB2E35-46FF-4BD7-876A-7133C24685A0}"/>
              </a:ext>
            </a:extLst>
          </p:cNvPr>
          <p:cNvSpPr/>
          <p:nvPr/>
        </p:nvSpPr>
        <p:spPr>
          <a:xfrm>
            <a:off x="609600" y="2806014"/>
            <a:ext cx="2520000" cy="854042"/>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200" b="1" i="0" dirty="0"/>
              <a:t>Technology characterization</a:t>
            </a:r>
          </a:p>
          <a:p>
            <a:pPr algn="ctr"/>
            <a:r>
              <a:rPr lang="en-CA" sz="1200" dirty="0"/>
              <a:t>e.g. Renewable-based power generation</a:t>
            </a:r>
            <a:endParaRPr lang="en-CA" sz="1200" i="0" dirty="0"/>
          </a:p>
        </p:txBody>
      </p:sp>
      <p:cxnSp>
        <p:nvCxnSpPr>
          <p:cNvPr id="42" name="Straight Arrow Connector 41">
            <a:extLst>
              <a:ext uri="{FF2B5EF4-FFF2-40B4-BE49-F238E27FC236}">
                <a16:creationId xmlns:a16="http://schemas.microsoft.com/office/drawing/2014/main" id="{311A2318-1BBC-4E22-98DF-81302F624580}"/>
              </a:ext>
            </a:extLst>
          </p:cNvPr>
          <p:cNvCxnSpPr>
            <a:cxnSpLocks/>
            <a:stCxn id="41" idx="2"/>
            <a:endCxn id="43" idx="0"/>
          </p:cNvCxnSpPr>
          <p:nvPr/>
        </p:nvCxnSpPr>
        <p:spPr>
          <a:xfrm>
            <a:off x="1869600" y="3660056"/>
            <a:ext cx="0" cy="235509"/>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CC0DA49C-F85E-4D38-B408-A3AE262F3FA3}"/>
              </a:ext>
            </a:extLst>
          </p:cNvPr>
          <p:cNvSpPr/>
          <p:nvPr/>
        </p:nvSpPr>
        <p:spPr>
          <a:xfrm>
            <a:off x="609600" y="3895565"/>
            <a:ext cx="2520000" cy="723032"/>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200" b="1" i="0" dirty="0"/>
              <a:t>Specification of unit operations for each alternative pathways </a:t>
            </a:r>
          </a:p>
        </p:txBody>
      </p:sp>
      <p:sp>
        <p:nvSpPr>
          <p:cNvPr id="44" name="Rectangle 43">
            <a:extLst>
              <a:ext uri="{FF2B5EF4-FFF2-40B4-BE49-F238E27FC236}">
                <a16:creationId xmlns:a16="http://schemas.microsoft.com/office/drawing/2014/main" id="{C53EB4FC-8822-4C87-9F9F-0C15B0F74E4E}"/>
              </a:ext>
            </a:extLst>
          </p:cNvPr>
          <p:cNvSpPr/>
          <p:nvPr/>
        </p:nvSpPr>
        <p:spPr>
          <a:xfrm>
            <a:off x="609600" y="4942584"/>
            <a:ext cx="2520000" cy="723031"/>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200" b="1" i="0" dirty="0"/>
              <a:t>Characterization process </a:t>
            </a:r>
            <a:r>
              <a:rPr lang="en-CA" sz="1200" b="1" dirty="0"/>
              <a:t>e</a:t>
            </a:r>
            <a:r>
              <a:rPr lang="en-CA" sz="1200" b="1" i="0" dirty="0"/>
              <a:t>quipment for unit </a:t>
            </a:r>
            <a:r>
              <a:rPr lang="en-CA" sz="1200" b="1" dirty="0"/>
              <a:t>o</a:t>
            </a:r>
            <a:r>
              <a:rPr lang="en-CA" sz="1200" b="1" i="0" dirty="0"/>
              <a:t>perations</a:t>
            </a:r>
          </a:p>
        </p:txBody>
      </p:sp>
      <p:sp>
        <p:nvSpPr>
          <p:cNvPr id="45" name="Rectangle 44">
            <a:extLst>
              <a:ext uri="{FF2B5EF4-FFF2-40B4-BE49-F238E27FC236}">
                <a16:creationId xmlns:a16="http://schemas.microsoft.com/office/drawing/2014/main" id="{2482B7C0-984D-4770-AE32-A079ECAAAD48}"/>
              </a:ext>
            </a:extLst>
          </p:cNvPr>
          <p:cNvSpPr/>
          <p:nvPr/>
        </p:nvSpPr>
        <p:spPr>
          <a:xfrm>
            <a:off x="609600" y="5906369"/>
            <a:ext cx="2520000" cy="723031"/>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200" b="1" i="0" dirty="0"/>
              <a:t>Determination of energy/resource </a:t>
            </a:r>
            <a:r>
              <a:rPr lang="en-CA" sz="1200" b="1" dirty="0"/>
              <a:t>i</a:t>
            </a:r>
            <a:r>
              <a:rPr lang="en-CA" sz="1200" b="1" i="0" dirty="0"/>
              <a:t>nputs for each process </a:t>
            </a:r>
            <a:r>
              <a:rPr lang="en-CA" sz="1200" b="1" dirty="0"/>
              <a:t>e</a:t>
            </a:r>
            <a:r>
              <a:rPr lang="en-CA" sz="1200" b="1" i="0" dirty="0"/>
              <a:t>quipment</a:t>
            </a:r>
          </a:p>
        </p:txBody>
      </p:sp>
      <p:cxnSp>
        <p:nvCxnSpPr>
          <p:cNvPr id="46" name="Straight Arrow Connector 45">
            <a:extLst>
              <a:ext uri="{FF2B5EF4-FFF2-40B4-BE49-F238E27FC236}">
                <a16:creationId xmlns:a16="http://schemas.microsoft.com/office/drawing/2014/main" id="{F5EDEDA5-9459-472E-ACF9-A32821EEBDC5}"/>
              </a:ext>
            </a:extLst>
          </p:cNvPr>
          <p:cNvCxnSpPr>
            <a:cxnSpLocks/>
            <a:stCxn id="43" idx="2"/>
            <a:endCxn id="44" idx="0"/>
          </p:cNvCxnSpPr>
          <p:nvPr/>
        </p:nvCxnSpPr>
        <p:spPr>
          <a:xfrm>
            <a:off x="1869600" y="4618597"/>
            <a:ext cx="0" cy="323987"/>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9BDBEC7-3FBD-45C4-AD56-5B9CD813DD35}"/>
              </a:ext>
            </a:extLst>
          </p:cNvPr>
          <p:cNvCxnSpPr>
            <a:cxnSpLocks/>
            <a:stCxn id="44" idx="2"/>
            <a:endCxn id="45" idx="0"/>
          </p:cNvCxnSpPr>
          <p:nvPr/>
        </p:nvCxnSpPr>
        <p:spPr>
          <a:xfrm>
            <a:off x="1869600" y="5665615"/>
            <a:ext cx="0" cy="240754"/>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7FE206DA-ABAF-4FB4-A0A0-FA7C8A152218}"/>
              </a:ext>
            </a:extLst>
          </p:cNvPr>
          <p:cNvSpPr/>
          <p:nvPr/>
        </p:nvSpPr>
        <p:spPr>
          <a:xfrm>
            <a:off x="3505200" y="2806014"/>
            <a:ext cx="2520000" cy="1708084"/>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t>Environmental Modelling</a:t>
            </a:r>
          </a:p>
          <a:p>
            <a:pPr algn="ctr"/>
            <a:r>
              <a:rPr lang="en-CA" sz="1400" dirty="0"/>
              <a:t>(Life Cycle Assessment) </a:t>
            </a:r>
          </a:p>
          <a:p>
            <a:pPr algn="ctr"/>
            <a:endParaRPr lang="en-CA" sz="1200" b="1" i="1" dirty="0"/>
          </a:p>
          <a:p>
            <a:pPr algn="ctr"/>
            <a:r>
              <a:rPr lang="en-CA" sz="1200" b="1" i="1" dirty="0"/>
              <a:t>g CO</a:t>
            </a:r>
            <a:r>
              <a:rPr lang="en-CA" sz="1200" b="1" i="1" baseline="-25000" dirty="0"/>
              <a:t>2</a:t>
            </a:r>
            <a:r>
              <a:rPr lang="en-CA" sz="1200" b="1" i="1" dirty="0"/>
              <a:t> eq per unit output</a:t>
            </a:r>
          </a:p>
          <a:p>
            <a:pPr algn="ctr"/>
            <a:r>
              <a:rPr lang="en-CA" sz="1200" b="1" i="1" dirty="0"/>
              <a:t>m</a:t>
            </a:r>
            <a:r>
              <a:rPr lang="en-CA" sz="1200" b="1" i="1" baseline="30000" dirty="0"/>
              <a:t>3</a:t>
            </a:r>
            <a:r>
              <a:rPr lang="en-CA" sz="1200" b="1" i="1" dirty="0"/>
              <a:t> water per unit output </a:t>
            </a:r>
          </a:p>
        </p:txBody>
      </p:sp>
      <p:sp>
        <p:nvSpPr>
          <p:cNvPr id="49" name="Rectangle 48">
            <a:extLst>
              <a:ext uri="{FF2B5EF4-FFF2-40B4-BE49-F238E27FC236}">
                <a16:creationId xmlns:a16="http://schemas.microsoft.com/office/drawing/2014/main" id="{4500EF71-0A23-426C-A085-4E4F59D5AE75}"/>
              </a:ext>
            </a:extLst>
          </p:cNvPr>
          <p:cNvSpPr/>
          <p:nvPr/>
        </p:nvSpPr>
        <p:spPr>
          <a:xfrm>
            <a:off x="3505200" y="4867596"/>
            <a:ext cx="2520000" cy="1709928"/>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t>Economic Modelling</a:t>
            </a:r>
          </a:p>
          <a:p>
            <a:pPr algn="ctr"/>
            <a:r>
              <a:rPr lang="en-CA" sz="1400" dirty="0"/>
              <a:t>(Techno-Economic Assessment)</a:t>
            </a:r>
          </a:p>
          <a:p>
            <a:pPr algn="ctr"/>
            <a:endParaRPr lang="en-CA" sz="1400" dirty="0"/>
          </a:p>
          <a:p>
            <a:pPr algn="ctr"/>
            <a:r>
              <a:rPr lang="en-CA" sz="1200" dirty="0"/>
              <a:t>Cost metrics</a:t>
            </a:r>
            <a:endParaRPr lang="en-CA" sz="1200" b="1" dirty="0"/>
          </a:p>
          <a:p>
            <a:pPr algn="ctr"/>
            <a:r>
              <a:rPr lang="en-CA" sz="1200" b="1" i="1" dirty="0"/>
              <a:t>$ per unit output</a:t>
            </a:r>
          </a:p>
        </p:txBody>
      </p:sp>
      <p:cxnSp>
        <p:nvCxnSpPr>
          <p:cNvPr id="51" name="Connector: Elbow 50">
            <a:extLst>
              <a:ext uri="{FF2B5EF4-FFF2-40B4-BE49-F238E27FC236}">
                <a16:creationId xmlns:a16="http://schemas.microsoft.com/office/drawing/2014/main" id="{C8023537-E31B-4E98-8708-0664342DE599}"/>
              </a:ext>
            </a:extLst>
          </p:cNvPr>
          <p:cNvCxnSpPr>
            <a:cxnSpLocks/>
            <a:stCxn id="41" idx="3"/>
            <a:endCxn id="48" idx="1"/>
          </p:cNvCxnSpPr>
          <p:nvPr/>
        </p:nvCxnSpPr>
        <p:spPr bwMode="auto">
          <a:xfrm>
            <a:off x="3129600" y="3233035"/>
            <a:ext cx="375600" cy="427021"/>
          </a:xfrm>
          <a:prstGeom prst="bentConnector3">
            <a:avLst/>
          </a:prstGeom>
          <a:solidFill>
            <a:schemeClr val="accent2"/>
          </a:solidFill>
          <a:ln w="28575" cap="flat" cmpd="sng" algn="ctr">
            <a:solidFill>
              <a:schemeClr val="tx1"/>
            </a:solidFill>
            <a:prstDash val="solid"/>
            <a:round/>
            <a:headEnd type="none" w="med" len="med"/>
            <a:tailEnd type="stealth"/>
          </a:ln>
          <a:effectLst/>
        </p:spPr>
      </p:cxnSp>
      <p:cxnSp>
        <p:nvCxnSpPr>
          <p:cNvPr id="52" name="Connector: Elbow 51">
            <a:extLst>
              <a:ext uri="{FF2B5EF4-FFF2-40B4-BE49-F238E27FC236}">
                <a16:creationId xmlns:a16="http://schemas.microsoft.com/office/drawing/2014/main" id="{48A5E189-1EF6-4E26-B9A8-D57C888D7DEF}"/>
              </a:ext>
            </a:extLst>
          </p:cNvPr>
          <p:cNvCxnSpPr>
            <a:cxnSpLocks/>
            <a:stCxn id="43" idx="3"/>
            <a:endCxn id="48" idx="1"/>
          </p:cNvCxnSpPr>
          <p:nvPr/>
        </p:nvCxnSpPr>
        <p:spPr bwMode="auto">
          <a:xfrm flipV="1">
            <a:off x="3129600" y="3660056"/>
            <a:ext cx="375600" cy="597025"/>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53" name="Connector: Elbow 52">
            <a:extLst>
              <a:ext uri="{FF2B5EF4-FFF2-40B4-BE49-F238E27FC236}">
                <a16:creationId xmlns:a16="http://schemas.microsoft.com/office/drawing/2014/main" id="{A7D88C6A-C8DD-4FAC-A6D0-304AEDE9643D}"/>
              </a:ext>
            </a:extLst>
          </p:cNvPr>
          <p:cNvCxnSpPr>
            <a:cxnSpLocks/>
            <a:stCxn id="44" idx="3"/>
            <a:endCxn id="48" idx="1"/>
          </p:cNvCxnSpPr>
          <p:nvPr/>
        </p:nvCxnSpPr>
        <p:spPr bwMode="auto">
          <a:xfrm flipV="1">
            <a:off x="3129600" y="3660056"/>
            <a:ext cx="375600" cy="1644044"/>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54" name="Connector: Elbow 53">
            <a:extLst>
              <a:ext uri="{FF2B5EF4-FFF2-40B4-BE49-F238E27FC236}">
                <a16:creationId xmlns:a16="http://schemas.microsoft.com/office/drawing/2014/main" id="{6A0A5691-49CF-4B3A-9345-0E93AD0D042C}"/>
              </a:ext>
            </a:extLst>
          </p:cNvPr>
          <p:cNvCxnSpPr>
            <a:cxnSpLocks/>
            <a:stCxn id="45" idx="3"/>
            <a:endCxn id="48" idx="1"/>
          </p:cNvCxnSpPr>
          <p:nvPr/>
        </p:nvCxnSpPr>
        <p:spPr bwMode="auto">
          <a:xfrm flipV="1">
            <a:off x="3129600" y="3660056"/>
            <a:ext cx="375600" cy="2607829"/>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sp>
        <p:nvSpPr>
          <p:cNvPr id="57" name="Rectangle 56">
            <a:extLst>
              <a:ext uri="{FF2B5EF4-FFF2-40B4-BE49-F238E27FC236}">
                <a16:creationId xmlns:a16="http://schemas.microsoft.com/office/drawing/2014/main" id="{0415526D-490B-443E-AFE7-E3DF7225095F}"/>
              </a:ext>
            </a:extLst>
          </p:cNvPr>
          <p:cNvSpPr/>
          <p:nvPr/>
        </p:nvSpPr>
        <p:spPr>
          <a:xfrm>
            <a:off x="6324600" y="2806014"/>
            <a:ext cx="2667000" cy="1709928"/>
          </a:xfrm>
          <a:prstGeom prst="rect">
            <a:avLst/>
          </a:prstGeom>
          <a:solidFill>
            <a:srgbClr val="0070C0"/>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solidFill>
                  <a:schemeClr val="bg1"/>
                </a:solidFill>
              </a:rPr>
              <a:t>Water modelling</a:t>
            </a:r>
          </a:p>
          <a:p>
            <a:pPr algn="ctr"/>
            <a:r>
              <a:rPr lang="en-CA" sz="1400" dirty="0">
                <a:solidFill>
                  <a:schemeClr val="bg1"/>
                </a:solidFill>
              </a:rPr>
              <a:t>(WEAP - Water Evaluation And Planning) </a:t>
            </a:r>
          </a:p>
          <a:p>
            <a:pPr algn="ctr"/>
            <a:endParaRPr lang="en-CA" sz="1400" b="1" dirty="0">
              <a:solidFill>
                <a:schemeClr val="bg1"/>
              </a:solidFill>
            </a:endParaRPr>
          </a:p>
          <a:p>
            <a:pPr algn="ctr"/>
            <a:r>
              <a:rPr lang="en-CA" sz="1400" b="1" dirty="0">
                <a:solidFill>
                  <a:schemeClr val="bg1"/>
                </a:solidFill>
              </a:rPr>
              <a:t>Canada-wide </a:t>
            </a:r>
          </a:p>
          <a:p>
            <a:pPr algn="ctr"/>
            <a:r>
              <a:rPr lang="en-CA" sz="1400" b="1" dirty="0">
                <a:solidFill>
                  <a:schemeClr val="bg1"/>
                </a:solidFill>
              </a:rPr>
              <a:t>Water demand</a:t>
            </a:r>
          </a:p>
          <a:p>
            <a:pPr algn="ctr"/>
            <a:r>
              <a:rPr lang="en-CA" sz="1400" b="1" dirty="0">
                <a:solidFill>
                  <a:schemeClr val="bg1"/>
                </a:solidFill>
              </a:rPr>
              <a:t>Water supply</a:t>
            </a:r>
          </a:p>
        </p:txBody>
      </p:sp>
      <p:sp>
        <p:nvSpPr>
          <p:cNvPr id="58" name="Rectangle 57">
            <a:extLst>
              <a:ext uri="{FF2B5EF4-FFF2-40B4-BE49-F238E27FC236}">
                <a16:creationId xmlns:a16="http://schemas.microsoft.com/office/drawing/2014/main" id="{E78ABD3C-DEA3-4344-AA76-F38AD87FCF0D}"/>
              </a:ext>
            </a:extLst>
          </p:cNvPr>
          <p:cNvSpPr/>
          <p:nvPr/>
        </p:nvSpPr>
        <p:spPr>
          <a:xfrm>
            <a:off x="6324600" y="4865654"/>
            <a:ext cx="2667000" cy="1709928"/>
          </a:xfrm>
          <a:prstGeom prst="rect">
            <a:avLst/>
          </a:prstGeom>
          <a:solidFill>
            <a:srgbClr val="0070C0"/>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solidFill>
                  <a:schemeClr val="bg1"/>
                </a:solidFill>
              </a:rPr>
              <a:t>Energy modelling </a:t>
            </a:r>
          </a:p>
          <a:p>
            <a:pPr algn="ctr"/>
            <a:r>
              <a:rPr lang="en-CA" sz="1400" dirty="0">
                <a:solidFill>
                  <a:schemeClr val="bg1"/>
                </a:solidFill>
              </a:rPr>
              <a:t>(LEAP -  Long-range Energy Alternatives Planning)</a:t>
            </a:r>
          </a:p>
          <a:p>
            <a:pPr algn="ctr"/>
            <a:endParaRPr lang="en-CA" sz="600" dirty="0">
              <a:solidFill>
                <a:schemeClr val="bg1"/>
              </a:solidFill>
            </a:endParaRPr>
          </a:p>
          <a:p>
            <a:pPr algn="ctr"/>
            <a:r>
              <a:rPr lang="en-CA" sz="1400" b="1" dirty="0">
                <a:solidFill>
                  <a:schemeClr val="bg1"/>
                </a:solidFill>
              </a:rPr>
              <a:t>Canada-wide </a:t>
            </a:r>
          </a:p>
          <a:p>
            <a:pPr algn="ctr"/>
            <a:r>
              <a:rPr lang="en-CA" sz="1400" b="1" dirty="0">
                <a:solidFill>
                  <a:schemeClr val="bg1"/>
                </a:solidFill>
              </a:rPr>
              <a:t>Energy demand</a:t>
            </a:r>
          </a:p>
          <a:p>
            <a:pPr algn="ctr"/>
            <a:r>
              <a:rPr lang="en-CA" sz="1400" b="1" dirty="0">
                <a:solidFill>
                  <a:schemeClr val="bg1"/>
                </a:solidFill>
              </a:rPr>
              <a:t>Energy supply</a:t>
            </a:r>
          </a:p>
        </p:txBody>
      </p:sp>
      <p:cxnSp>
        <p:nvCxnSpPr>
          <p:cNvPr id="59" name="Connector: Elbow 58">
            <a:extLst>
              <a:ext uri="{FF2B5EF4-FFF2-40B4-BE49-F238E27FC236}">
                <a16:creationId xmlns:a16="http://schemas.microsoft.com/office/drawing/2014/main" id="{20407F4F-339D-4AB8-A5C1-D2102225A1E8}"/>
              </a:ext>
            </a:extLst>
          </p:cNvPr>
          <p:cNvCxnSpPr>
            <a:cxnSpLocks/>
            <a:stCxn id="49" idx="3"/>
            <a:endCxn id="57" idx="1"/>
          </p:cNvCxnSpPr>
          <p:nvPr/>
        </p:nvCxnSpPr>
        <p:spPr bwMode="auto">
          <a:xfrm flipV="1">
            <a:off x="6025200" y="3660978"/>
            <a:ext cx="299400" cy="2061582"/>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60" name="Connector: Elbow 59">
            <a:extLst>
              <a:ext uri="{FF2B5EF4-FFF2-40B4-BE49-F238E27FC236}">
                <a16:creationId xmlns:a16="http://schemas.microsoft.com/office/drawing/2014/main" id="{BFF27654-CBF7-4A0A-909E-68FEA32E172C}"/>
              </a:ext>
            </a:extLst>
          </p:cNvPr>
          <p:cNvCxnSpPr>
            <a:cxnSpLocks/>
            <a:stCxn id="49" idx="3"/>
            <a:endCxn id="58" idx="1"/>
          </p:cNvCxnSpPr>
          <p:nvPr/>
        </p:nvCxnSpPr>
        <p:spPr bwMode="auto">
          <a:xfrm flipV="1">
            <a:off x="6025200" y="5720618"/>
            <a:ext cx="299400" cy="1942"/>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75" name="Connector: Elbow 74">
            <a:extLst>
              <a:ext uri="{FF2B5EF4-FFF2-40B4-BE49-F238E27FC236}">
                <a16:creationId xmlns:a16="http://schemas.microsoft.com/office/drawing/2014/main" id="{130515D2-FA23-4D23-9B52-1F9B8683375C}"/>
              </a:ext>
            </a:extLst>
          </p:cNvPr>
          <p:cNvCxnSpPr>
            <a:cxnSpLocks/>
            <a:stCxn id="45" idx="3"/>
            <a:endCxn id="49" idx="1"/>
          </p:cNvCxnSpPr>
          <p:nvPr/>
        </p:nvCxnSpPr>
        <p:spPr bwMode="auto">
          <a:xfrm flipV="1">
            <a:off x="3129600" y="5722560"/>
            <a:ext cx="375600" cy="545325"/>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78" name="Connector: Elbow 77">
            <a:extLst>
              <a:ext uri="{FF2B5EF4-FFF2-40B4-BE49-F238E27FC236}">
                <a16:creationId xmlns:a16="http://schemas.microsoft.com/office/drawing/2014/main" id="{F8DE7B67-362C-42EC-B06F-7C02D20FDC4F}"/>
              </a:ext>
            </a:extLst>
          </p:cNvPr>
          <p:cNvCxnSpPr>
            <a:cxnSpLocks/>
            <a:stCxn id="44" idx="3"/>
            <a:endCxn id="49" idx="1"/>
          </p:cNvCxnSpPr>
          <p:nvPr/>
        </p:nvCxnSpPr>
        <p:spPr bwMode="auto">
          <a:xfrm>
            <a:off x="3129600" y="5304100"/>
            <a:ext cx="375600" cy="418460"/>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81" name="Connector: Elbow 80">
            <a:extLst>
              <a:ext uri="{FF2B5EF4-FFF2-40B4-BE49-F238E27FC236}">
                <a16:creationId xmlns:a16="http://schemas.microsoft.com/office/drawing/2014/main" id="{541FF2C4-415E-41E5-8B72-C9063D163C4A}"/>
              </a:ext>
            </a:extLst>
          </p:cNvPr>
          <p:cNvCxnSpPr>
            <a:cxnSpLocks/>
            <a:stCxn id="43" idx="3"/>
            <a:endCxn id="49" idx="1"/>
          </p:cNvCxnSpPr>
          <p:nvPr/>
        </p:nvCxnSpPr>
        <p:spPr bwMode="auto">
          <a:xfrm>
            <a:off x="3129600" y="4257081"/>
            <a:ext cx="375600" cy="1465479"/>
          </a:xfrm>
          <a:prstGeom prst="bentConnector3">
            <a:avLst/>
          </a:prstGeom>
          <a:solidFill>
            <a:schemeClr val="accent2"/>
          </a:solidFill>
          <a:ln w="28575" cap="flat" cmpd="sng" algn="ctr">
            <a:solidFill>
              <a:schemeClr val="tx1"/>
            </a:solidFill>
            <a:prstDash val="solid"/>
            <a:round/>
            <a:headEnd type="none" w="med" len="med"/>
            <a:tailEnd type="stealth"/>
          </a:ln>
          <a:effectLst/>
        </p:spPr>
      </p:cxnSp>
      <p:cxnSp>
        <p:nvCxnSpPr>
          <p:cNvPr id="90" name="Connector: Elbow 89">
            <a:extLst>
              <a:ext uri="{FF2B5EF4-FFF2-40B4-BE49-F238E27FC236}">
                <a16:creationId xmlns:a16="http://schemas.microsoft.com/office/drawing/2014/main" id="{D485C793-9468-48CC-BC39-A4B9E8E85884}"/>
              </a:ext>
            </a:extLst>
          </p:cNvPr>
          <p:cNvCxnSpPr>
            <a:cxnSpLocks/>
            <a:stCxn id="48" idx="3"/>
            <a:endCxn id="58" idx="1"/>
          </p:cNvCxnSpPr>
          <p:nvPr/>
        </p:nvCxnSpPr>
        <p:spPr bwMode="auto">
          <a:xfrm>
            <a:off x="6025200" y="3660056"/>
            <a:ext cx="299400" cy="2060562"/>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93" name="Connector: Elbow 92">
            <a:extLst>
              <a:ext uri="{FF2B5EF4-FFF2-40B4-BE49-F238E27FC236}">
                <a16:creationId xmlns:a16="http://schemas.microsoft.com/office/drawing/2014/main" id="{27A3E988-E976-4EBC-BAD7-A2BB00D68795}"/>
              </a:ext>
            </a:extLst>
          </p:cNvPr>
          <p:cNvCxnSpPr>
            <a:cxnSpLocks/>
            <a:stCxn id="48" idx="3"/>
            <a:endCxn id="57" idx="1"/>
          </p:cNvCxnSpPr>
          <p:nvPr/>
        </p:nvCxnSpPr>
        <p:spPr bwMode="auto">
          <a:xfrm>
            <a:off x="6025200" y="3660056"/>
            <a:ext cx="299400" cy="922"/>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96" name="Straight Arrow Connector 95">
            <a:extLst>
              <a:ext uri="{FF2B5EF4-FFF2-40B4-BE49-F238E27FC236}">
                <a16:creationId xmlns:a16="http://schemas.microsoft.com/office/drawing/2014/main" id="{6386BF72-BBFB-4013-9445-C92E512FC97D}"/>
              </a:ext>
            </a:extLst>
          </p:cNvPr>
          <p:cNvCxnSpPr>
            <a:cxnSpLocks/>
            <a:stCxn id="57" idx="2"/>
            <a:endCxn id="58" idx="0"/>
          </p:cNvCxnSpPr>
          <p:nvPr/>
        </p:nvCxnSpPr>
        <p:spPr>
          <a:xfrm>
            <a:off x="7660800" y="4515942"/>
            <a:ext cx="0" cy="349712"/>
          </a:xfrm>
          <a:prstGeom prst="straightConnector1">
            <a:avLst/>
          </a:prstGeom>
          <a:ln w="4127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415526D-490B-443E-AFE7-E3DF7225095F}"/>
              </a:ext>
            </a:extLst>
          </p:cNvPr>
          <p:cNvSpPr/>
          <p:nvPr/>
        </p:nvSpPr>
        <p:spPr>
          <a:xfrm>
            <a:off x="9291000" y="2819400"/>
            <a:ext cx="2520000" cy="1709928"/>
          </a:xfrm>
          <a:prstGeom prst="rect">
            <a:avLst/>
          </a:prstGeom>
          <a:solidFill>
            <a:srgbClr val="7030A0"/>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solidFill>
                  <a:schemeClr val="bg1"/>
                </a:solidFill>
              </a:rPr>
              <a:t>Long-term annual results per scenario</a:t>
            </a:r>
          </a:p>
          <a:p>
            <a:pPr algn="ctr"/>
            <a:endParaRPr lang="en-CA" sz="1600" b="1" dirty="0">
              <a:solidFill>
                <a:schemeClr val="bg1"/>
              </a:solidFill>
            </a:endParaRPr>
          </a:p>
          <a:p>
            <a:pPr algn="ctr"/>
            <a:r>
              <a:rPr lang="en-CA" sz="1200" b="1" i="0" dirty="0">
                <a:solidFill>
                  <a:schemeClr val="bg1"/>
                </a:solidFill>
              </a:rPr>
              <a:t>Total wate</a:t>
            </a:r>
            <a:r>
              <a:rPr lang="en-CA" sz="1200" b="1" dirty="0">
                <a:solidFill>
                  <a:schemeClr val="bg1"/>
                </a:solidFill>
              </a:rPr>
              <a:t>r withdrawal</a:t>
            </a:r>
          </a:p>
          <a:p>
            <a:pPr algn="ctr"/>
            <a:r>
              <a:rPr lang="en-CA" sz="1200" b="1" i="0" dirty="0">
                <a:solidFill>
                  <a:schemeClr val="bg1"/>
                </a:solidFill>
              </a:rPr>
              <a:t>Total water consumption</a:t>
            </a:r>
          </a:p>
          <a:p>
            <a:pPr algn="ctr"/>
            <a:r>
              <a:rPr lang="en-CA" sz="1200" b="1" dirty="0">
                <a:solidFill>
                  <a:schemeClr val="bg1"/>
                </a:solidFill>
              </a:rPr>
              <a:t>Total water savings</a:t>
            </a:r>
            <a:endParaRPr lang="en-CA" sz="1200" b="1" i="0" dirty="0">
              <a:solidFill>
                <a:schemeClr val="bg1"/>
              </a:solidFill>
            </a:endParaRPr>
          </a:p>
        </p:txBody>
      </p:sp>
      <p:cxnSp>
        <p:nvCxnSpPr>
          <p:cNvPr id="56" name="Straight Arrow Connector 55">
            <a:extLst>
              <a:ext uri="{FF2B5EF4-FFF2-40B4-BE49-F238E27FC236}">
                <a16:creationId xmlns:a16="http://schemas.microsoft.com/office/drawing/2014/main" id="{6386BF72-BBFB-4013-9445-C92E512FC97D}"/>
              </a:ext>
            </a:extLst>
          </p:cNvPr>
          <p:cNvCxnSpPr>
            <a:cxnSpLocks/>
            <a:stCxn id="50" idx="2"/>
            <a:endCxn id="35" idx="0"/>
          </p:cNvCxnSpPr>
          <p:nvPr/>
        </p:nvCxnSpPr>
        <p:spPr>
          <a:xfrm>
            <a:off x="10551000" y="4529328"/>
            <a:ext cx="0" cy="271272"/>
          </a:xfrm>
          <a:prstGeom prst="straightConnector1">
            <a:avLst/>
          </a:prstGeom>
          <a:ln w="4127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2" name="Connector: Elbow 58">
            <a:extLst>
              <a:ext uri="{FF2B5EF4-FFF2-40B4-BE49-F238E27FC236}">
                <a16:creationId xmlns:a16="http://schemas.microsoft.com/office/drawing/2014/main" id="{20407F4F-339D-4AB8-A5C1-D2102225A1E8}"/>
              </a:ext>
            </a:extLst>
          </p:cNvPr>
          <p:cNvCxnSpPr>
            <a:cxnSpLocks/>
            <a:stCxn id="58" idx="3"/>
            <a:endCxn id="50" idx="1"/>
          </p:cNvCxnSpPr>
          <p:nvPr/>
        </p:nvCxnSpPr>
        <p:spPr bwMode="auto">
          <a:xfrm flipV="1">
            <a:off x="8991600" y="3674364"/>
            <a:ext cx="299400" cy="2046254"/>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63" name="Connector: Elbow 59">
            <a:extLst>
              <a:ext uri="{FF2B5EF4-FFF2-40B4-BE49-F238E27FC236}">
                <a16:creationId xmlns:a16="http://schemas.microsoft.com/office/drawing/2014/main" id="{BFF27654-CBF7-4A0A-909E-68FEA32E172C}"/>
              </a:ext>
            </a:extLst>
          </p:cNvPr>
          <p:cNvCxnSpPr>
            <a:cxnSpLocks/>
            <a:stCxn id="58" idx="3"/>
          </p:cNvCxnSpPr>
          <p:nvPr/>
        </p:nvCxnSpPr>
        <p:spPr bwMode="auto">
          <a:xfrm flipV="1">
            <a:off x="8991600" y="5718162"/>
            <a:ext cx="304800" cy="2456"/>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71" name="Connector: Elbow 59">
            <a:extLst>
              <a:ext uri="{FF2B5EF4-FFF2-40B4-BE49-F238E27FC236}">
                <a16:creationId xmlns:a16="http://schemas.microsoft.com/office/drawing/2014/main" id="{BFF27654-CBF7-4A0A-909E-68FEA32E172C}"/>
              </a:ext>
            </a:extLst>
          </p:cNvPr>
          <p:cNvCxnSpPr>
            <a:cxnSpLocks/>
          </p:cNvCxnSpPr>
          <p:nvPr/>
        </p:nvCxnSpPr>
        <p:spPr bwMode="auto">
          <a:xfrm flipV="1">
            <a:off x="8991600" y="3676652"/>
            <a:ext cx="304800" cy="2456"/>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sp>
        <p:nvSpPr>
          <p:cNvPr id="3" name="Rectangle 2"/>
          <p:cNvSpPr/>
          <p:nvPr/>
        </p:nvSpPr>
        <p:spPr bwMode="auto">
          <a:xfrm>
            <a:off x="3505200" y="2819400"/>
            <a:ext cx="2514600" cy="16764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35" name="Rectangle 34">
            <a:extLst>
              <a:ext uri="{FF2B5EF4-FFF2-40B4-BE49-F238E27FC236}">
                <a16:creationId xmlns:a16="http://schemas.microsoft.com/office/drawing/2014/main" id="{0415526D-490B-443E-AFE7-E3DF7225095F}"/>
              </a:ext>
            </a:extLst>
          </p:cNvPr>
          <p:cNvSpPr/>
          <p:nvPr/>
        </p:nvSpPr>
        <p:spPr>
          <a:xfrm>
            <a:off x="9291000" y="4800600"/>
            <a:ext cx="2520000" cy="1828800"/>
          </a:xfrm>
          <a:prstGeom prst="rect">
            <a:avLst/>
          </a:prstGeom>
          <a:solidFill>
            <a:srgbClr val="7030A0"/>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solidFill>
                  <a:schemeClr val="bg1"/>
                </a:solidFill>
              </a:rPr>
              <a:t>Long-term annual results per scenario</a:t>
            </a:r>
          </a:p>
          <a:p>
            <a:pPr algn="ctr"/>
            <a:endParaRPr lang="en-CA" sz="600" b="1" i="0" dirty="0">
              <a:solidFill>
                <a:schemeClr val="bg1"/>
              </a:solidFill>
            </a:endParaRPr>
          </a:p>
          <a:p>
            <a:pPr algn="ctr"/>
            <a:r>
              <a:rPr lang="en-CA" sz="1400" b="1" i="0" dirty="0">
                <a:solidFill>
                  <a:schemeClr val="bg1"/>
                </a:solidFill>
              </a:rPr>
              <a:t> </a:t>
            </a:r>
            <a:r>
              <a:rPr lang="en-CA" sz="1200" b="1" dirty="0">
                <a:solidFill>
                  <a:schemeClr val="bg1"/>
                </a:solidFill>
              </a:rPr>
              <a:t>E</a:t>
            </a:r>
            <a:r>
              <a:rPr lang="en-CA" sz="1200" b="1" i="0" dirty="0">
                <a:solidFill>
                  <a:schemeClr val="bg1"/>
                </a:solidFill>
              </a:rPr>
              <a:t>nergy demand </a:t>
            </a:r>
          </a:p>
          <a:p>
            <a:pPr algn="ctr"/>
            <a:r>
              <a:rPr lang="en-CA" sz="1200" b="1" dirty="0">
                <a:solidFill>
                  <a:schemeClr val="bg1"/>
                </a:solidFill>
              </a:rPr>
              <a:t>Technology use</a:t>
            </a:r>
          </a:p>
          <a:p>
            <a:pPr algn="ctr"/>
            <a:r>
              <a:rPr lang="en-CA" sz="1200" b="1" i="0" dirty="0">
                <a:solidFill>
                  <a:schemeClr val="bg1"/>
                </a:solidFill>
              </a:rPr>
              <a:t>GHG emissions</a:t>
            </a:r>
          </a:p>
          <a:p>
            <a:pPr algn="ctr"/>
            <a:r>
              <a:rPr lang="en-CA" sz="1200" b="1" dirty="0">
                <a:solidFill>
                  <a:schemeClr val="bg1"/>
                </a:solidFill>
              </a:rPr>
              <a:t>System costs</a:t>
            </a:r>
          </a:p>
          <a:p>
            <a:pPr algn="ctr"/>
            <a:r>
              <a:rPr lang="en-CA" sz="1200" b="1" dirty="0">
                <a:solidFill>
                  <a:schemeClr val="bg1"/>
                </a:solidFill>
              </a:rPr>
              <a:t>$/tonne of CO</a:t>
            </a:r>
            <a:r>
              <a:rPr lang="en-CA" sz="1200" b="1" baseline="-25000" dirty="0">
                <a:solidFill>
                  <a:schemeClr val="bg1"/>
                </a:solidFill>
              </a:rPr>
              <a:t>2 </a:t>
            </a:r>
            <a:r>
              <a:rPr lang="en-CA" sz="1200" b="1" dirty="0">
                <a:solidFill>
                  <a:schemeClr val="bg1"/>
                </a:solidFill>
              </a:rPr>
              <a:t>abatement</a:t>
            </a:r>
          </a:p>
          <a:p>
            <a:pPr algn="ctr"/>
            <a:r>
              <a:rPr lang="en-CA" sz="1200" b="1" dirty="0">
                <a:solidFill>
                  <a:schemeClr val="bg1"/>
                </a:solidFill>
              </a:rPr>
              <a:t>$/liter of water saved</a:t>
            </a:r>
            <a:endParaRPr lang="en-CA" sz="1200" b="1" baseline="-25000" dirty="0">
              <a:solidFill>
                <a:schemeClr val="bg1"/>
              </a:solidFill>
            </a:endParaRPr>
          </a:p>
          <a:p>
            <a:pPr algn="ctr"/>
            <a:endParaRPr lang="en-CA" sz="1200" b="1" baseline="-25000" dirty="0">
              <a:solidFill>
                <a:schemeClr val="bg1"/>
              </a:solidFill>
            </a:endParaRPr>
          </a:p>
        </p:txBody>
      </p:sp>
    </p:spTree>
    <p:extLst>
      <p:ext uri="{BB962C8B-B14F-4D97-AF65-F5344CB8AC3E}">
        <p14:creationId xmlns:p14="http://schemas.microsoft.com/office/powerpoint/2010/main" val="2676093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10"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par>
                                <p:cTn id="34" presetID="10" presetClass="entr" presetSubtype="0" fill="hold"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par>
                                <p:cTn id="37" presetID="10" presetClass="entr" presetSubtype="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par>
                                <p:cTn id="40" presetID="10"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childTnLst>
                                </p:cTn>
                              </p:par>
                              <p:par>
                                <p:cTn id="46" presetID="10" presetClass="entr" presetSubtype="0" fill="hold" nodeType="with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fade">
                                      <p:cBhvr>
                                        <p:cTn id="48" dur="500"/>
                                        <p:tgtEl>
                                          <p:spTgt spid="75"/>
                                        </p:tgtEl>
                                      </p:cBhvr>
                                    </p:animEffect>
                                  </p:childTnLst>
                                </p:cTn>
                              </p:par>
                              <p:par>
                                <p:cTn id="49" presetID="10" presetClass="entr" presetSubtype="0" fill="hold" nodeType="with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fade">
                                      <p:cBhvr>
                                        <p:cTn id="51" dur="500"/>
                                        <p:tgtEl>
                                          <p:spTgt spid="78"/>
                                        </p:tgtEl>
                                      </p:cBhvr>
                                    </p:animEffect>
                                  </p:childTnLst>
                                </p:cTn>
                              </p:par>
                              <p:par>
                                <p:cTn id="52" presetID="10" presetClass="entr" presetSubtype="0" fill="hold" nodeType="with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fade">
                                      <p:cBhvr>
                                        <p:cTn id="54" dur="500"/>
                                        <p:tgtEl>
                                          <p:spTgt spid="8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childTnLst>
                                </p:cTn>
                              </p:par>
                              <p:par>
                                <p:cTn id="63" presetID="10" presetClass="entr" presetSubtype="0" fill="hold" nodeType="with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500"/>
                                        <p:tgtEl>
                                          <p:spTgt spid="59"/>
                                        </p:tgtEl>
                                      </p:cBhvr>
                                    </p:animEffect>
                                  </p:childTnLst>
                                </p:cTn>
                              </p:par>
                              <p:par>
                                <p:cTn id="66" presetID="10" presetClass="entr" presetSubtype="0" fill="hold" nodeType="with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500"/>
                                        <p:tgtEl>
                                          <p:spTgt spid="60"/>
                                        </p:tgtEl>
                                      </p:cBhvr>
                                    </p:animEffect>
                                  </p:childTnLst>
                                </p:cTn>
                              </p:par>
                              <p:par>
                                <p:cTn id="69" presetID="10" presetClass="entr" presetSubtype="0" fill="hold" nodeType="withEffect">
                                  <p:stCondLst>
                                    <p:cond delay="0"/>
                                  </p:stCondLst>
                                  <p:childTnLst>
                                    <p:set>
                                      <p:cBhvr>
                                        <p:cTn id="70" dur="1" fill="hold">
                                          <p:stCondLst>
                                            <p:cond delay="0"/>
                                          </p:stCondLst>
                                        </p:cTn>
                                        <p:tgtEl>
                                          <p:spTgt spid="90"/>
                                        </p:tgtEl>
                                        <p:attrNameLst>
                                          <p:attrName>style.visibility</p:attrName>
                                        </p:attrNameLst>
                                      </p:cBhvr>
                                      <p:to>
                                        <p:strVal val="visible"/>
                                      </p:to>
                                    </p:set>
                                    <p:animEffect transition="in" filter="fade">
                                      <p:cBhvr>
                                        <p:cTn id="71" dur="500"/>
                                        <p:tgtEl>
                                          <p:spTgt spid="90"/>
                                        </p:tgtEl>
                                      </p:cBhvr>
                                    </p:animEffect>
                                  </p:childTnLst>
                                </p:cTn>
                              </p:par>
                              <p:par>
                                <p:cTn id="72" presetID="10" presetClass="entr" presetSubtype="0" fill="hold" nodeType="with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500"/>
                                        <p:tgtEl>
                                          <p:spTgt spid="93"/>
                                        </p:tgtEl>
                                      </p:cBhvr>
                                    </p:animEffect>
                                  </p:childTnLst>
                                </p:cTn>
                              </p:par>
                              <p:par>
                                <p:cTn id="75" presetID="10" presetClass="entr" presetSubtype="0" fill="hold" nodeType="withEffect">
                                  <p:stCondLst>
                                    <p:cond delay="0"/>
                                  </p:stCondLst>
                                  <p:childTnLst>
                                    <p:set>
                                      <p:cBhvr>
                                        <p:cTn id="76" dur="1" fill="hold">
                                          <p:stCondLst>
                                            <p:cond delay="0"/>
                                          </p:stCondLst>
                                        </p:cTn>
                                        <p:tgtEl>
                                          <p:spTgt spid="96"/>
                                        </p:tgtEl>
                                        <p:attrNameLst>
                                          <p:attrName>style.visibility</p:attrName>
                                        </p:attrNameLst>
                                      </p:cBhvr>
                                      <p:to>
                                        <p:strVal val="visible"/>
                                      </p:to>
                                    </p:set>
                                    <p:animEffect transition="in" filter="fade">
                                      <p:cBhvr>
                                        <p:cTn id="77" dur="500"/>
                                        <p:tgtEl>
                                          <p:spTgt spid="9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500"/>
                                        <p:tgtEl>
                                          <p:spTgt spid="50"/>
                                        </p:tgtEl>
                                      </p:cBhvr>
                                    </p:animEffect>
                                  </p:childTnLst>
                                </p:cTn>
                              </p:par>
                              <p:par>
                                <p:cTn id="83" presetID="10" presetClass="entr" presetSubtype="0" fill="hold" nodeType="with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500"/>
                                        <p:tgtEl>
                                          <p:spTgt spid="56"/>
                                        </p:tgtEl>
                                      </p:cBhvr>
                                    </p:animEffect>
                                  </p:childTnLst>
                                </p:cTn>
                              </p:par>
                              <p:par>
                                <p:cTn id="86" presetID="10" presetClass="entr" presetSubtype="0" fill="hold" nodeType="with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500"/>
                                        <p:tgtEl>
                                          <p:spTgt spid="62"/>
                                        </p:tgtEl>
                                      </p:cBhvr>
                                    </p:animEffect>
                                  </p:childTnLst>
                                </p:cTn>
                              </p:par>
                              <p:par>
                                <p:cTn id="89" presetID="10" presetClass="entr" presetSubtype="0" fill="hold" nodeType="with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fade">
                                      <p:cBhvr>
                                        <p:cTn id="91" dur="500"/>
                                        <p:tgtEl>
                                          <p:spTgt spid="63"/>
                                        </p:tgtEl>
                                      </p:cBhvr>
                                    </p:animEffect>
                                  </p:childTnLst>
                                </p:cTn>
                              </p:par>
                              <p:par>
                                <p:cTn id="92" presetID="10" presetClass="entr" presetSubtype="0" fill="hold" nodeType="with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fade">
                                      <p:cBhvr>
                                        <p:cTn id="94" dur="500"/>
                                        <p:tgtEl>
                                          <p:spTgt spid="7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500"/>
                                        <p:tgtEl>
                                          <p:spTgt spid="3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
                                        </p:tgtEl>
                                        <p:attrNameLst>
                                          <p:attrName>style.visibility</p:attrName>
                                        </p:attrNameLst>
                                      </p:cBhvr>
                                      <p:to>
                                        <p:strVal val="visible"/>
                                      </p:to>
                                    </p:set>
                                    <p:animEffect transition="in" filter="fade">
                                      <p:cBhvr>
                                        <p:cTn id="10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4" grpId="0" animBg="1"/>
      <p:bldP spid="45" grpId="0" animBg="1"/>
      <p:bldP spid="48" grpId="0" animBg="1"/>
      <p:bldP spid="49" grpId="0" animBg="1"/>
      <p:bldP spid="57" grpId="0" animBg="1"/>
      <p:bldP spid="58" grpId="0" animBg="1"/>
      <p:bldP spid="50" grpId="0" animBg="1"/>
      <p:bldP spid="3" grpId="0" animBg="1"/>
      <p:bldP spid="3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CA" dirty="0"/>
              <a:t>Additional scenarios to be created for:</a:t>
            </a:r>
          </a:p>
          <a:p>
            <a:pPr lvl="1"/>
            <a:r>
              <a:rPr lang="en-CA" dirty="0"/>
              <a:t>Process improvements</a:t>
            </a:r>
          </a:p>
          <a:p>
            <a:pPr lvl="1"/>
            <a:r>
              <a:rPr lang="en-CA" dirty="0"/>
              <a:t>Technology advancement</a:t>
            </a:r>
          </a:p>
          <a:p>
            <a:pPr lvl="1"/>
            <a:r>
              <a:rPr lang="en-CA" dirty="0"/>
              <a:t>Regulatory policies</a:t>
            </a:r>
          </a:p>
          <a:p>
            <a:pPr marL="57150" indent="0">
              <a:buNone/>
            </a:pPr>
            <a:r>
              <a:rPr lang="en-CA" dirty="0"/>
              <a:t>Integration of LEAP and WEAP</a:t>
            </a:r>
          </a:p>
        </p:txBody>
      </p:sp>
      <p:sp>
        <p:nvSpPr>
          <p:cNvPr id="2" name="Title 1"/>
          <p:cNvSpPr>
            <a:spLocks noGrp="1"/>
          </p:cNvSpPr>
          <p:nvPr>
            <p:ph type="title"/>
          </p:nvPr>
        </p:nvSpPr>
        <p:spPr>
          <a:xfrm>
            <a:off x="609600" y="277814"/>
            <a:ext cx="10287000" cy="1139825"/>
          </a:xfrm>
        </p:spPr>
        <p:txBody>
          <a:bodyPr/>
          <a:lstStyle/>
          <a:p>
            <a:r>
              <a:rPr lang="en-CA" b="1" dirty="0"/>
              <a:t>WEAP-CANADA OIL AND GAS</a:t>
            </a:r>
            <a:br>
              <a:rPr lang="en-CA" b="1" dirty="0"/>
            </a:br>
            <a:r>
              <a:rPr lang="en-CA" b="1" dirty="0"/>
              <a:t>FUTURE WORK</a:t>
            </a:r>
          </a:p>
        </p:txBody>
      </p:sp>
      <p:sp>
        <p:nvSpPr>
          <p:cNvPr id="4" name="Slide Number Placeholder 3"/>
          <p:cNvSpPr>
            <a:spLocks noGrp="1"/>
          </p:cNvSpPr>
          <p:nvPr>
            <p:ph type="sldNum" sz="quarter" idx="11"/>
          </p:nvPr>
        </p:nvSpPr>
        <p:spPr/>
        <p:txBody>
          <a:bodyPr/>
          <a:lstStyle/>
          <a:p>
            <a:fld id="{C5D83362-4C70-406D-8155-49D75310F06D}" type="slidenum">
              <a:rPr lang="en-US" smtClean="0"/>
              <a:t>60</a:t>
            </a:fld>
            <a:endParaRPr lang="en-US" dirty="0"/>
          </a:p>
        </p:txBody>
      </p:sp>
    </p:spTree>
    <p:extLst>
      <p:ext uri="{BB962C8B-B14F-4D97-AF65-F5344CB8AC3E}">
        <p14:creationId xmlns:p14="http://schemas.microsoft.com/office/powerpoint/2010/main" val="2706336440"/>
      </p:ext>
    </p:extLst>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11201400" cy="1139825"/>
          </a:xfrm>
        </p:spPr>
        <p:txBody>
          <a:bodyPr/>
          <a:lstStyle/>
          <a:p>
            <a:r>
              <a:rPr lang="en-US" altLang="en-US" b="1" dirty="0">
                <a:solidFill>
                  <a:srgbClr val="91913E"/>
                </a:solidFill>
                <a:latin typeface="Cambria" pitchFamily="18" charset="0"/>
              </a:rPr>
              <a:t>GENERALIZED MODELLING APPROACH</a:t>
            </a:r>
            <a:endParaRPr lang="en-CA" dirty="0"/>
          </a:p>
        </p:txBody>
      </p:sp>
      <p:sp>
        <p:nvSpPr>
          <p:cNvPr id="4" name="Slide Number Placeholder 3"/>
          <p:cNvSpPr>
            <a:spLocks noGrp="1"/>
          </p:cNvSpPr>
          <p:nvPr>
            <p:ph type="sldNum" sz="quarter" idx="11"/>
          </p:nvPr>
        </p:nvSpPr>
        <p:spPr>
          <a:xfrm>
            <a:off x="11303000" y="6569075"/>
            <a:ext cx="812800" cy="365125"/>
          </a:xfrm>
        </p:spPr>
        <p:txBody>
          <a:bodyPr/>
          <a:lstStyle/>
          <a:p>
            <a:fld id="{C5D83362-4C70-406D-8155-49D75310F06D}" type="slidenum">
              <a:rPr lang="en-US" smtClean="0"/>
              <a:t>61</a:t>
            </a:fld>
            <a:endParaRPr lang="en-US" dirty="0"/>
          </a:p>
        </p:txBody>
      </p:sp>
      <p:graphicFrame>
        <p:nvGraphicFramePr>
          <p:cNvPr id="40" name="Diagram 39">
            <a:extLst>
              <a:ext uri="{FF2B5EF4-FFF2-40B4-BE49-F238E27FC236}">
                <a16:creationId xmlns:a16="http://schemas.microsoft.com/office/drawing/2014/main" id="{F96693E6-741E-4AD3-BC5F-1C1B7D00D1FF}"/>
              </a:ext>
            </a:extLst>
          </p:cNvPr>
          <p:cNvGraphicFramePr/>
          <p:nvPr/>
        </p:nvGraphicFramePr>
        <p:xfrm>
          <a:off x="457200" y="1502736"/>
          <a:ext cx="11582400" cy="1011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 name="Rectangle 40">
            <a:extLst>
              <a:ext uri="{FF2B5EF4-FFF2-40B4-BE49-F238E27FC236}">
                <a16:creationId xmlns:a16="http://schemas.microsoft.com/office/drawing/2014/main" id="{43FB2E35-46FF-4BD7-876A-7133C24685A0}"/>
              </a:ext>
            </a:extLst>
          </p:cNvPr>
          <p:cNvSpPr/>
          <p:nvPr/>
        </p:nvSpPr>
        <p:spPr>
          <a:xfrm>
            <a:off x="609600" y="2806014"/>
            <a:ext cx="2520000" cy="854042"/>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200" b="1" i="0" dirty="0"/>
              <a:t>Technology characterization</a:t>
            </a:r>
          </a:p>
          <a:p>
            <a:pPr algn="ctr"/>
            <a:r>
              <a:rPr lang="en-CA" sz="1200" dirty="0"/>
              <a:t>e.g. Renewable-based power generation</a:t>
            </a:r>
            <a:endParaRPr lang="en-CA" sz="1200" i="0" dirty="0"/>
          </a:p>
        </p:txBody>
      </p:sp>
      <p:cxnSp>
        <p:nvCxnSpPr>
          <p:cNvPr id="42" name="Straight Arrow Connector 41">
            <a:extLst>
              <a:ext uri="{FF2B5EF4-FFF2-40B4-BE49-F238E27FC236}">
                <a16:creationId xmlns:a16="http://schemas.microsoft.com/office/drawing/2014/main" id="{311A2318-1BBC-4E22-98DF-81302F624580}"/>
              </a:ext>
            </a:extLst>
          </p:cNvPr>
          <p:cNvCxnSpPr>
            <a:cxnSpLocks/>
            <a:stCxn id="41" idx="2"/>
            <a:endCxn id="43" idx="0"/>
          </p:cNvCxnSpPr>
          <p:nvPr/>
        </p:nvCxnSpPr>
        <p:spPr>
          <a:xfrm>
            <a:off x="1869600" y="3660056"/>
            <a:ext cx="0" cy="235509"/>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CC0DA49C-F85E-4D38-B408-A3AE262F3FA3}"/>
              </a:ext>
            </a:extLst>
          </p:cNvPr>
          <p:cNvSpPr/>
          <p:nvPr/>
        </p:nvSpPr>
        <p:spPr>
          <a:xfrm>
            <a:off x="609600" y="3895565"/>
            <a:ext cx="2520000" cy="723032"/>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200" b="1" i="0" dirty="0"/>
              <a:t>Specification of unit operations for each alternative pathways </a:t>
            </a:r>
          </a:p>
        </p:txBody>
      </p:sp>
      <p:sp>
        <p:nvSpPr>
          <p:cNvPr id="44" name="Rectangle 43">
            <a:extLst>
              <a:ext uri="{FF2B5EF4-FFF2-40B4-BE49-F238E27FC236}">
                <a16:creationId xmlns:a16="http://schemas.microsoft.com/office/drawing/2014/main" id="{C53EB4FC-8822-4C87-9F9F-0C15B0F74E4E}"/>
              </a:ext>
            </a:extLst>
          </p:cNvPr>
          <p:cNvSpPr/>
          <p:nvPr/>
        </p:nvSpPr>
        <p:spPr>
          <a:xfrm>
            <a:off x="609600" y="4942584"/>
            <a:ext cx="2520000" cy="723031"/>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200" b="1" i="0" dirty="0"/>
              <a:t>Characterization process </a:t>
            </a:r>
            <a:r>
              <a:rPr lang="en-CA" sz="1200" b="1" dirty="0"/>
              <a:t>e</a:t>
            </a:r>
            <a:r>
              <a:rPr lang="en-CA" sz="1200" b="1" i="0" dirty="0"/>
              <a:t>quipment for unit </a:t>
            </a:r>
            <a:r>
              <a:rPr lang="en-CA" sz="1200" b="1" dirty="0"/>
              <a:t>o</a:t>
            </a:r>
            <a:r>
              <a:rPr lang="en-CA" sz="1200" b="1" i="0" dirty="0"/>
              <a:t>perations</a:t>
            </a:r>
          </a:p>
        </p:txBody>
      </p:sp>
      <p:sp>
        <p:nvSpPr>
          <p:cNvPr id="45" name="Rectangle 44">
            <a:extLst>
              <a:ext uri="{FF2B5EF4-FFF2-40B4-BE49-F238E27FC236}">
                <a16:creationId xmlns:a16="http://schemas.microsoft.com/office/drawing/2014/main" id="{2482B7C0-984D-4770-AE32-A079ECAAAD48}"/>
              </a:ext>
            </a:extLst>
          </p:cNvPr>
          <p:cNvSpPr/>
          <p:nvPr/>
        </p:nvSpPr>
        <p:spPr>
          <a:xfrm>
            <a:off x="609600" y="5906369"/>
            <a:ext cx="2520000" cy="723031"/>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200" b="1" i="0" dirty="0"/>
              <a:t>Determination of energy/resource </a:t>
            </a:r>
            <a:r>
              <a:rPr lang="en-CA" sz="1200" b="1" dirty="0"/>
              <a:t>i</a:t>
            </a:r>
            <a:r>
              <a:rPr lang="en-CA" sz="1200" b="1" i="0" dirty="0"/>
              <a:t>nputs for each process </a:t>
            </a:r>
            <a:r>
              <a:rPr lang="en-CA" sz="1200" b="1" dirty="0"/>
              <a:t>e</a:t>
            </a:r>
            <a:r>
              <a:rPr lang="en-CA" sz="1200" b="1" i="0" dirty="0"/>
              <a:t>quipment</a:t>
            </a:r>
          </a:p>
        </p:txBody>
      </p:sp>
      <p:cxnSp>
        <p:nvCxnSpPr>
          <p:cNvPr id="46" name="Straight Arrow Connector 45">
            <a:extLst>
              <a:ext uri="{FF2B5EF4-FFF2-40B4-BE49-F238E27FC236}">
                <a16:creationId xmlns:a16="http://schemas.microsoft.com/office/drawing/2014/main" id="{F5EDEDA5-9459-472E-ACF9-A32821EEBDC5}"/>
              </a:ext>
            </a:extLst>
          </p:cNvPr>
          <p:cNvCxnSpPr>
            <a:cxnSpLocks/>
            <a:stCxn id="43" idx="2"/>
            <a:endCxn id="44" idx="0"/>
          </p:cNvCxnSpPr>
          <p:nvPr/>
        </p:nvCxnSpPr>
        <p:spPr>
          <a:xfrm>
            <a:off x="1869600" y="4618597"/>
            <a:ext cx="0" cy="323987"/>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9BDBEC7-3FBD-45C4-AD56-5B9CD813DD35}"/>
              </a:ext>
            </a:extLst>
          </p:cNvPr>
          <p:cNvCxnSpPr>
            <a:cxnSpLocks/>
            <a:stCxn id="44" idx="2"/>
            <a:endCxn id="45" idx="0"/>
          </p:cNvCxnSpPr>
          <p:nvPr/>
        </p:nvCxnSpPr>
        <p:spPr>
          <a:xfrm>
            <a:off x="1869600" y="5665615"/>
            <a:ext cx="0" cy="240754"/>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7FE206DA-ABAF-4FB4-A0A0-FA7C8A152218}"/>
              </a:ext>
            </a:extLst>
          </p:cNvPr>
          <p:cNvSpPr/>
          <p:nvPr/>
        </p:nvSpPr>
        <p:spPr>
          <a:xfrm>
            <a:off x="3505200" y="2806014"/>
            <a:ext cx="2520000" cy="1708084"/>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t>Environmental Modelling</a:t>
            </a:r>
          </a:p>
          <a:p>
            <a:pPr algn="ctr"/>
            <a:r>
              <a:rPr lang="en-CA" sz="1400" dirty="0"/>
              <a:t>(Life Cycle Assessment) </a:t>
            </a:r>
          </a:p>
          <a:p>
            <a:pPr algn="ctr"/>
            <a:endParaRPr lang="en-CA" sz="1200" b="1" i="1" dirty="0"/>
          </a:p>
          <a:p>
            <a:pPr algn="ctr"/>
            <a:r>
              <a:rPr lang="en-CA" sz="1200" b="1" i="1" dirty="0"/>
              <a:t>g CO</a:t>
            </a:r>
            <a:r>
              <a:rPr lang="en-CA" sz="1200" b="1" i="1" baseline="-25000" dirty="0"/>
              <a:t>2</a:t>
            </a:r>
            <a:r>
              <a:rPr lang="en-CA" sz="1200" b="1" i="1" dirty="0"/>
              <a:t> eq per unit output</a:t>
            </a:r>
          </a:p>
          <a:p>
            <a:pPr algn="ctr"/>
            <a:r>
              <a:rPr lang="en-CA" sz="1200" b="1" i="1" dirty="0"/>
              <a:t>m</a:t>
            </a:r>
            <a:r>
              <a:rPr lang="en-CA" sz="1200" b="1" i="1" baseline="30000" dirty="0"/>
              <a:t>3</a:t>
            </a:r>
            <a:r>
              <a:rPr lang="en-CA" sz="1200" b="1" i="1" dirty="0"/>
              <a:t> water per unit output </a:t>
            </a:r>
          </a:p>
        </p:txBody>
      </p:sp>
      <p:sp>
        <p:nvSpPr>
          <p:cNvPr id="49" name="Rectangle 48">
            <a:extLst>
              <a:ext uri="{FF2B5EF4-FFF2-40B4-BE49-F238E27FC236}">
                <a16:creationId xmlns:a16="http://schemas.microsoft.com/office/drawing/2014/main" id="{4500EF71-0A23-426C-A085-4E4F59D5AE75}"/>
              </a:ext>
            </a:extLst>
          </p:cNvPr>
          <p:cNvSpPr/>
          <p:nvPr/>
        </p:nvSpPr>
        <p:spPr>
          <a:xfrm>
            <a:off x="3505200" y="4867596"/>
            <a:ext cx="2520000" cy="1709928"/>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t>Economic Modelling</a:t>
            </a:r>
          </a:p>
          <a:p>
            <a:pPr algn="ctr"/>
            <a:r>
              <a:rPr lang="en-CA" sz="1400" dirty="0"/>
              <a:t>(Techno-Economic Assessment)</a:t>
            </a:r>
          </a:p>
          <a:p>
            <a:pPr algn="ctr"/>
            <a:endParaRPr lang="en-CA" sz="1400" dirty="0"/>
          </a:p>
          <a:p>
            <a:pPr algn="ctr"/>
            <a:r>
              <a:rPr lang="en-CA" sz="1200" dirty="0"/>
              <a:t>Cost metrics</a:t>
            </a:r>
            <a:endParaRPr lang="en-CA" sz="1200" b="1" dirty="0"/>
          </a:p>
          <a:p>
            <a:pPr algn="ctr"/>
            <a:r>
              <a:rPr lang="en-CA" sz="1200" b="1" i="1" dirty="0"/>
              <a:t>$ per unit output</a:t>
            </a:r>
          </a:p>
        </p:txBody>
      </p:sp>
      <p:cxnSp>
        <p:nvCxnSpPr>
          <p:cNvPr id="51" name="Connector: Elbow 50">
            <a:extLst>
              <a:ext uri="{FF2B5EF4-FFF2-40B4-BE49-F238E27FC236}">
                <a16:creationId xmlns:a16="http://schemas.microsoft.com/office/drawing/2014/main" id="{C8023537-E31B-4E98-8708-0664342DE599}"/>
              </a:ext>
            </a:extLst>
          </p:cNvPr>
          <p:cNvCxnSpPr>
            <a:cxnSpLocks/>
            <a:stCxn id="41" idx="3"/>
            <a:endCxn id="48" idx="1"/>
          </p:cNvCxnSpPr>
          <p:nvPr/>
        </p:nvCxnSpPr>
        <p:spPr bwMode="auto">
          <a:xfrm>
            <a:off x="3129600" y="3233035"/>
            <a:ext cx="375600" cy="427021"/>
          </a:xfrm>
          <a:prstGeom prst="bentConnector3">
            <a:avLst/>
          </a:prstGeom>
          <a:solidFill>
            <a:schemeClr val="accent2"/>
          </a:solidFill>
          <a:ln w="28575" cap="flat" cmpd="sng" algn="ctr">
            <a:solidFill>
              <a:schemeClr val="tx1"/>
            </a:solidFill>
            <a:prstDash val="solid"/>
            <a:round/>
            <a:headEnd type="none" w="med" len="med"/>
            <a:tailEnd type="stealth"/>
          </a:ln>
          <a:effectLst/>
        </p:spPr>
      </p:cxnSp>
      <p:cxnSp>
        <p:nvCxnSpPr>
          <p:cNvPr id="52" name="Connector: Elbow 51">
            <a:extLst>
              <a:ext uri="{FF2B5EF4-FFF2-40B4-BE49-F238E27FC236}">
                <a16:creationId xmlns:a16="http://schemas.microsoft.com/office/drawing/2014/main" id="{48A5E189-1EF6-4E26-B9A8-D57C888D7DEF}"/>
              </a:ext>
            </a:extLst>
          </p:cNvPr>
          <p:cNvCxnSpPr>
            <a:cxnSpLocks/>
            <a:stCxn id="43" idx="3"/>
            <a:endCxn id="48" idx="1"/>
          </p:cNvCxnSpPr>
          <p:nvPr/>
        </p:nvCxnSpPr>
        <p:spPr bwMode="auto">
          <a:xfrm flipV="1">
            <a:off x="3129600" y="3660056"/>
            <a:ext cx="375600" cy="597025"/>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53" name="Connector: Elbow 52">
            <a:extLst>
              <a:ext uri="{FF2B5EF4-FFF2-40B4-BE49-F238E27FC236}">
                <a16:creationId xmlns:a16="http://schemas.microsoft.com/office/drawing/2014/main" id="{A7D88C6A-C8DD-4FAC-A6D0-304AEDE9643D}"/>
              </a:ext>
            </a:extLst>
          </p:cNvPr>
          <p:cNvCxnSpPr>
            <a:cxnSpLocks/>
            <a:stCxn id="44" idx="3"/>
            <a:endCxn id="48" idx="1"/>
          </p:cNvCxnSpPr>
          <p:nvPr/>
        </p:nvCxnSpPr>
        <p:spPr bwMode="auto">
          <a:xfrm flipV="1">
            <a:off x="3129600" y="3660056"/>
            <a:ext cx="375600" cy="1644044"/>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54" name="Connector: Elbow 53">
            <a:extLst>
              <a:ext uri="{FF2B5EF4-FFF2-40B4-BE49-F238E27FC236}">
                <a16:creationId xmlns:a16="http://schemas.microsoft.com/office/drawing/2014/main" id="{6A0A5691-49CF-4B3A-9345-0E93AD0D042C}"/>
              </a:ext>
            </a:extLst>
          </p:cNvPr>
          <p:cNvCxnSpPr>
            <a:cxnSpLocks/>
            <a:stCxn id="45" idx="3"/>
            <a:endCxn id="48" idx="1"/>
          </p:cNvCxnSpPr>
          <p:nvPr/>
        </p:nvCxnSpPr>
        <p:spPr bwMode="auto">
          <a:xfrm flipV="1">
            <a:off x="3129600" y="3660056"/>
            <a:ext cx="375600" cy="2607829"/>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sp>
        <p:nvSpPr>
          <p:cNvPr id="57" name="Rectangle 56">
            <a:extLst>
              <a:ext uri="{FF2B5EF4-FFF2-40B4-BE49-F238E27FC236}">
                <a16:creationId xmlns:a16="http://schemas.microsoft.com/office/drawing/2014/main" id="{0415526D-490B-443E-AFE7-E3DF7225095F}"/>
              </a:ext>
            </a:extLst>
          </p:cNvPr>
          <p:cNvSpPr/>
          <p:nvPr/>
        </p:nvSpPr>
        <p:spPr>
          <a:xfrm>
            <a:off x="6324600" y="2806014"/>
            <a:ext cx="2667000" cy="1709928"/>
          </a:xfrm>
          <a:prstGeom prst="rect">
            <a:avLst/>
          </a:prstGeom>
          <a:solidFill>
            <a:srgbClr val="0070C0"/>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solidFill>
                  <a:schemeClr val="bg1"/>
                </a:solidFill>
              </a:rPr>
              <a:t>Water modelling</a:t>
            </a:r>
          </a:p>
          <a:p>
            <a:pPr algn="ctr"/>
            <a:r>
              <a:rPr lang="en-CA" sz="1400" dirty="0">
                <a:solidFill>
                  <a:schemeClr val="bg1"/>
                </a:solidFill>
              </a:rPr>
              <a:t>(WEAP - Water Evaluation And Planning) </a:t>
            </a:r>
          </a:p>
          <a:p>
            <a:pPr algn="ctr"/>
            <a:endParaRPr lang="en-CA" sz="1400" b="1" dirty="0">
              <a:solidFill>
                <a:schemeClr val="bg1"/>
              </a:solidFill>
            </a:endParaRPr>
          </a:p>
          <a:p>
            <a:pPr algn="ctr"/>
            <a:r>
              <a:rPr lang="en-CA" sz="1400" b="1" dirty="0">
                <a:solidFill>
                  <a:schemeClr val="bg1"/>
                </a:solidFill>
              </a:rPr>
              <a:t>Canada-wide </a:t>
            </a:r>
          </a:p>
          <a:p>
            <a:pPr algn="ctr"/>
            <a:r>
              <a:rPr lang="en-CA" sz="1400" b="1" dirty="0">
                <a:solidFill>
                  <a:schemeClr val="bg1"/>
                </a:solidFill>
              </a:rPr>
              <a:t>Water demand</a:t>
            </a:r>
          </a:p>
          <a:p>
            <a:pPr algn="ctr"/>
            <a:r>
              <a:rPr lang="en-CA" sz="1400" b="1" dirty="0">
                <a:solidFill>
                  <a:schemeClr val="bg1"/>
                </a:solidFill>
              </a:rPr>
              <a:t>Water supply</a:t>
            </a:r>
          </a:p>
        </p:txBody>
      </p:sp>
      <p:sp>
        <p:nvSpPr>
          <p:cNvPr id="58" name="Rectangle 57">
            <a:extLst>
              <a:ext uri="{FF2B5EF4-FFF2-40B4-BE49-F238E27FC236}">
                <a16:creationId xmlns:a16="http://schemas.microsoft.com/office/drawing/2014/main" id="{E78ABD3C-DEA3-4344-AA76-F38AD87FCF0D}"/>
              </a:ext>
            </a:extLst>
          </p:cNvPr>
          <p:cNvSpPr/>
          <p:nvPr/>
        </p:nvSpPr>
        <p:spPr>
          <a:xfrm>
            <a:off x="6324600" y="4865654"/>
            <a:ext cx="2667000" cy="1709928"/>
          </a:xfrm>
          <a:prstGeom prst="rect">
            <a:avLst/>
          </a:prstGeom>
          <a:solidFill>
            <a:srgbClr val="0070C0"/>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solidFill>
                  <a:schemeClr val="bg1"/>
                </a:solidFill>
              </a:rPr>
              <a:t>Energy modelling </a:t>
            </a:r>
          </a:p>
          <a:p>
            <a:pPr algn="ctr"/>
            <a:r>
              <a:rPr lang="en-CA" sz="1400" dirty="0">
                <a:solidFill>
                  <a:schemeClr val="bg1"/>
                </a:solidFill>
              </a:rPr>
              <a:t>(LEAP -  Long-range Energy Alternatives Planning)</a:t>
            </a:r>
          </a:p>
          <a:p>
            <a:pPr algn="ctr"/>
            <a:endParaRPr lang="en-CA" sz="600" dirty="0">
              <a:solidFill>
                <a:schemeClr val="bg1"/>
              </a:solidFill>
            </a:endParaRPr>
          </a:p>
          <a:p>
            <a:pPr algn="ctr"/>
            <a:r>
              <a:rPr lang="en-CA" sz="1400" b="1" dirty="0">
                <a:solidFill>
                  <a:schemeClr val="bg1"/>
                </a:solidFill>
              </a:rPr>
              <a:t>Canada-wide </a:t>
            </a:r>
          </a:p>
          <a:p>
            <a:pPr algn="ctr"/>
            <a:r>
              <a:rPr lang="en-CA" sz="1400" b="1" dirty="0">
                <a:solidFill>
                  <a:schemeClr val="bg1"/>
                </a:solidFill>
              </a:rPr>
              <a:t>Energy demand</a:t>
            </a:r>
          </a:p>
          <a:p>
            <a:pPr algn="ctr"/>
            <a:r>
              <a:rPr lang="en-CA" sz="1400" b="1" dirty="0">
                <a:solidFill>
                  <a:schemeClr val="bg1"/>
                </a:solidFill>
              </a:rPr>
              <a:t>Energy supply</a:t>
            </a:r>
          </a:p>
        </p:txBody>
      </p:sp>
      <p:cxnSp>
        <p:nvCxnSpPr>
          <p:cNvPr id="59" name="Connector: Elbow 58">
            <a:extLst>
              <a:ext uri="{FF2B5EF4-FFF2-40B4-BE49-F238E27FC236}">
                <a16:creationId xmlns:a16="http://schemas.microsoft.com/office/drawing/2014/main" id="{20407F4F-339D-4AB8-A5C1-D2102225A1E8}"/>
              </a:ext>
            </a:extLst>
          </p:cNvPr>
          <p:cNvCxnSpPr>
            <a:cxnSpLocks/>
            <a:stCxn id="49" idx="3"/>
            <a:endCxn id="57" idx="1"/>
          </p:cNvCxnSpPr>
          <p:nvPr/>
        </p:nvCxnSpPr>
        <p:spPr bwMode="auto">
          <a:xfrm flipV="1">
            <a:off x="6025200" y="3660978"/>
            <a:ext cx="299400" cy="2061582"/>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60" name="Connector: Elbow 59">
            <a:extLst>
              <a:ext uri="{FF2B5EF4-FFF2-40B4-BE49-F238E27FC236}">
                <a16:creationId xmlns:a16="http://schemas.microsoft.com/office/drawing/2014/main" id="{BFF27654-CBF7-4A0A-909E-68FEA32E172C}"/>
              </a:ext>
            </a:extLst>
          </p:cNvPr>
          <p:cNvCxnSpPr>
            <a:cxnSpLocks/>
            <a:stCxn id="49" idx="3"/>
            <a:endCxn id="58" idx="1"/>
          </p:cNvCxnSpPr>
          <p:nvPr/>
        </p:nvCxnSpPr>
        <p:spPr bwMode="auto">
          <a:xfrm flipV="1">
            <a:off x="6025200" y="5720618"/>
            <a:ext cx="299400" cy="1942"/>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75" name="Connector: Elbow 74">
            <a:extLst>
              <a:ext uri="{FF2B5EF4-FFF2-40B4-BE49-F238E27FC236}">
                <a16:creationId xmlns:a16="http://schemas.microsoft.com/office/drawing/2014/main" id="{130515D2-FA23-4D23-9B52-1F9B8683375C}"/>
              </a:ext>
            </a:extLst>
          </p:cNvPr>
          <p:cNvCxnSpPr>
            <a:cxnSpLocks/>
            <a:stCxn id="45" idx="3"/>
            <a:endCxn id="49" idx="1"/>
          </p:cNvCxnSpPr>
          <p:nvPr/>
        </p:nvCxnSpPr>
        <p:spPr bwMode="auto">
          <a:xfrm flipV="1">
            <a:off x="3129600" y="5722560"/>
            <a:ext cx="375600" cy="545325"/>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78" name="Connector: Elbow 77">
            <a:extLst>
              <a:ext uri="{FF2B5EF4-FFF2-40B4-BE49-F238E27FC236}">
                <a16:creationId xmlns:a16="http://schemas.microsoft.com/office/drawing/2014/main" id="{F8DE7B67-362C-42EC-B06F-7C02D20FDC4F}"/>
              </a:ext>
            </a:extLst>
          </p:cNvPr>
          <p:cNvCxnSpPr>
            <a:cxnSpLocks/>
            <a:stCxn id="44" idx="3"/>
            <a:endCxn id="49" idx="1"/>
          </p:cNvCxnSpPr>
          <p:nvPr/>
        </p:nvCxnSpPr>
        <p:spPr bwMode="auto">
          <a:xfrm>
            <a:off x="3129600" y="5304100"/>
            <a:ext cx="375600" cy="418460"/>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81" name="Connector: Elbow 80">
            <a:extLst>
              <a:ext uri="{FF2B5EF4-FFF2-40B4-BE49-F238E27FC236}">
                <a16:creationId xmlns:a16="http://schemas.microsoft.com/office/drawing/2014/main" id="{541FF2C4-415E-41E5-8B72-C9063D163C4A}"/>
              </a:ext>
            </a:extLst>
          </p:cNvPr>
          <p:cNvCxnSpPr>
            <a:cxnSpLocks/>
            <a:stCxn id="43" idx="3"/>
            <a:endCxn id="49" idx="1"/>
          </p:cNvCxnSpPr>
          <p:nvPr/>
        </p:nvCxnSpPr>
        <p:spPr bwMode="auto">
          <a:xfrm>
            <a:off x="3129600" y="4257081"/>
            <a:ext cx="375600" cy="1465479"/>
          </a:xfrm>
          <a:prstGeom prst="bentConnector3">
            <a:avLst/>
          </a:prstGeom>
          <a:solidFill>
            <a:schemeClr val="accent2"/>
          </a:solidFill>
          <a:ln w="28575" cap="flat" cmpd="sng" algn="ctr">
            <a:solidFill>
              <a:schemeClr val="tx1"/>
            </a:solidFill>
            <a:prstDash val="solid"/>
            <a:round/>
            <a:headEnd type="none" w="med" len="med"/>
            <a:tailEnd type="stealth"/>
          </a:ln>
          <a:effectLst/>
        </p:spPr>
      </p:cxnSp>
      <p:cxnSp>
        <p:nvCxnSpPr>
          <p:cNvPr id="90" name="Connector: Elbow 89">
            <a:extLst>
              <a:ext uri="{FF2B5EF4-FFF2-40B4-BE49-F238E27FC236}">
                <a16:creationId xmlns:a16="http://schemas.microsoft.com/office/drawing/2014/main" id="{D485C793-9468-48CC-BC39-A4B9E8E85884}"/>
              </a:ext>
            </a:extLst>
          </p:cNvPr>
          <p:cNvCxnSpPr>
            <a:cxnSpLocks/>
            <a:stCxn id="48" idx="3"/>
            <a:endCxn id="58" idx="1"/>
          </p:cNvCxnSpPr>
          <p:nvPr/>
        </p:nvCxnSpPr>
        <p:spPr bwMode="auto">
          <a:xfrm>
            <a:off x="6025200" y="3660056"/>
            <a:ext cx="299400" cy="2060562"/>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93" name="Connector: Elbow 92">
            <a:extLst>
              <a:ext uri="{FF2B5EF4-FFF2-40B4-BE49-F238E27FC236}">
                <a16:creationId xmlns:a16="http://schemas.microsoft.com/office/drawing/2014/main" id="{27A3E988-E976-4EBC-BAD7-A2BB00D68795}"/>
              </a:ext>
            </a:extLst>
          </p:cNvPr>
          <p:cNvCxnSpPr>
            <a:cxnSpLocks/>
            <a:stCxn id="48" idx="3"/>
            <a:endCxn id="57" idx="1"/>
          </p:cNvCxnSpPr>
          <p:nvPr/>
        </p:nvCxnSpPr>
        <p:spPr bwMode="auto">
          <a:xfrm>
            <a:off x="6025200" y="3660056"/>
            <a:ext cx="299400" cy="922"/>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96" name="Straight Arrow Connector 95">
            <a:extLst>
              <a:ext uri="{FF2B5EF4-FFF2-40B4-BE49-F238E27FC236}">
                <a16:creationId xmlns:a16="http://schemas.microsoft.com/office/drawing/2014/main" id="{6386BF72-BBFB-4013-9445-C92E512FC97D}"/>
              </a:ext>
            </a:extLst>
          </p:cNvPr>
          <p:cNvCxnSpPr>
            <a:cxnSpLocks/>
            <a:stCxn id="57" idx="2"/>
            <a:endCxn id="58" idx="0"/>
          </p:cNvCxnSpPr>
          <p:nvPr/>
        </p:nvCxnSpPr>
        <p:spPr>
          <a:xfrm>
            <a:off x="7660800" y="4515942"/>
            <a:ext cx="0" cy="349712"/>
          </a:xfrm>
          <a:prstGeom prst="straightConnector1">
            <a:avLst/>
          </a:prstGeom>
          <a:ln w="4127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415526D-490B-443E-AFE7-E3DF7225095F}"/>
              </a:ext>
            </a:extLst>
          </p:cNvPr>
          <p:cNvSpPr/>
          <p:nvPr/>
        </p:nvSpPr>
        <p:spPr>
          <a:xfrm>
            <a:off x="9291000" y="2819400"/>
            <a:ext cx="2520000" cy="1709928"/>
          </a:xfrm>
          <a:prstGeom prst="rect">
            <a:avLst/>
          </a:prstGeom>
          <a:solidFill>
            <a:srgbClr val="7030A0"/>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solidFill>
                  <a:schemeClr val="bg1"/>
                </a:solidFill>
              </a:rPr>
              <a:t>Long-term annual results per scenario</a:t>
            </a:r>
          </a:p>
          <a:p>
            <a:pPr algn="ctr"/>
            <a:endParaRPr lang="en-CA" sz="1600" b="1" dirty="0">
              <a:solidFill>
                <a:schemeClr val="bg1"/>
              </a:solidFill>
            </a:endParaRPr>
          </a:p>
          <a:p>
            <a:pPr algn="ctr"/>
            <a:r>
              <a:rPr lang="en-CA" sz="1200" b="1" i="0" dirty="0">
                <a:solidFill>
                  <a:schemeClr val="bg1"/>
                </a:solidFill>
              </a:rPr>
              <a:t>Total wate</a:t>
            </a:r>
            <a:r>
              <a:rPr lang="en-CA" sz="1200" b="1" dirty="0">
                <a:solidFill>
                  <a:schemeClr val="bg1"/>
                </a:solidFill>
              </a:rPr>
              <a:t>r withdrawal</a:t>
            </a:r>
          </a:p>
          <a:p>
            <a:pPr algn="ctr"/>
            <a:r>
              <a:rPr lang="en-CA" sz="1200" b="1" i="0" dirty="0">
                <a:solidFill>
                  <a:schemeClr val="bg1"/>
                </a:solidFill>
              </a:rPr>
              <a:t>Total water consumption</a:t>
            </a:r>
          </a:p>
          <a:p>
            <a:pPr algn="ctr"/>
            <a:r>
              <a:rPr lang="en-CA" sz="1200" b="1" dirty="0">
                <a:solidFill>
                  <a:schemeClr val="bg1"/>
                </a:solidFill>
              </a:rPr>
              <a:t>Total water savings</a:t>
            </a:r>
            <a:endParaRPr lang="en-CA" sz="1200" b="1" i="0" dirty="0">
              <a:solidFill>
                <a:schemeClr val="bg1"/>
              </a:solidFill>
            </a:endParaRPr>
          </a:p>
        </p:txBody>
      </p:sp>
      <p:cxnSp>
        <p:nvCxnSpPr>
          <p:cNvPr id="56" name="Straight Arrow Connector 55">
            <a:extLst>
              <a:ext uri="{FF2B5EF4-FFF2-40B4-BE49-F238E27FC236}">
                <a16:creationId xmlns:a16="http://schemas.microsoft.com/office/drawing/2014/main" id="{6386BF72-BBFB-4013-9445-C92E512FC97D}"/>
              </a:ext>
            </a:extLst>
          </p:cNvPr>
          <p:cNvCxnSpPr>
            <a:cxnSpLocks/>
            <a:stCxn id="50" idx="2"/>
            <a:endCxn id="35" idx="0"/>
          </p:cNvCxnSpPr>
          <p:nvPr/>
        </p:nvCxnSpPr>
        <p:spPr>
          <a:xfrm>
            <a:off x="10551000" y="4529328"/>
            <a:ext cx="0" cy="271272"/>
          </a:xfrm>
          <a:prstGeom prst="straightConnector1">
            <a:avLst/>
          </a:prstGeom>
          <a:ln w="4127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2" name="Connector: Elbow 58">
            <a:extLst>
              <a:ext uri="{FF2B5EF4-FFF2-40B4-BE49-F238E27FC236}">
                <a16:creationId xmlns:a16="http://schemas.microsoft.com/office/drawing/2014/main" id="{20407F4F-339D-4AB8-A5C1-D2102225A1E8}"/>
              </a:ext>
            </a:extLst>
          </p:cNvPr>
          <p:cNvCxnSpPr>
            <a:cxnSpLocks/>
            <a:stCxn id="58" idx="3"/>
            <a:endCxn id="50" idx="1"/>
          </p:cNvCxnSpPr>
          <p:nvPr/>
        </p:nvCxnSpPr>
        <p:spPr bwMode="auto">
          <a:xfrm flipV="1">
            <a:off x="8991600" y="3674364"/>
            <a:ext cx="299400" cy="2046254"/>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63" name="Connector: Elbow 59">
            <a:extLst>
              <a:ext uri="{FF2B5EF4-FFF2-40B4-BE49-F238E27FC236}">
                <a16:creationId xmlns:a16="http://schemas.microsoft.com/office/drawing/2014/main" id="{BFF27654-CBF7-4A0A-909E-68FEA32E172C}"/>
              </a:ext>
            </a:extLst>
          </p:cNvPr>
          <p:cNvCxnSpPr>
            <a:cxnSpLocks/>
            <a:stCxn id="58" idx="3"/>
          </p:cNvCxnSpPr>
          <p:nvPr/>
        </p:nvCxnSpPr>
        <p:spPr bwMode="auto">
          <a:xfrm flipV="1">
            <a:off x="8991600" y="5718162"/>
            <a:ext cx="304800" cy="2456"/>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71" name="Connector: Elbow 59">
            <a:extLst>
              <a:ext uri="{FF2B5EF4-FFF2-40B4-BE49-F238E27FC236}">
                <a16:creationId xmlns:a16="http://schemas.microsoft.com/office/drawing/2014/main" id="{BFF27654-CBF7-4A0A-909E-68FEA32E172C}"/>
              </a:ext>
            </a:extLst>
          </p:cNvPr>
          <p:cNvCxnSpPr>
            <a:cxnSpLocks/>
          </p:cNvCxnSpPr>
          <p:nvPr/>
        </p:nvCxnSpPr>
        <p:spPr bwMode="auto">
          <a:xfrm flipV="1">
            <a:off x="8991600" y="3676652"/>
            <a:ext cx="304800" cy="2456"/>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sp>
        <p:nvSpPr>
          <p:cNvPr id="35" name="Rectangle 34">
            <a:extLst>
              <a:ext uri="{FF2B5EF4-FFF2-40B4-BE49-F238E27FC236}">
                <a16:creationId xmlns:a16="http://schemas.microsoft.com/office/drawing/2014/main" id="{0415526D-490B-443E-AFE7-E3DF7225095F}"/>
              </a:ext>
            </a:extLst>
          </p:cNvPr>
          <p:cNvSpPr/>
          <p:nvPr/>
        </p:nvSpPr>
        <p:spPr>
          <a:xfrm>
            <a:off x="9291000" y="4800600"/>
            <a:ext cx="2520000" cy="1828800"/>
          </a:xfrm>
          <a:prstGeom prst="rect">
            <a:avLst/>
          </a:prstGeom>
          <a:solidFill>
            <a:srgbClr val="7030A0"/>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solidFill>
                  <a:schemeClr val="bg1"/>
                </a:solidFill>
              </a:rPr>
              <a:t>Long-term annual results per scenario</a:t>
            </a:r>
          </a:p>
          <a:p>
            <a:pPr algn="ctr"/>
            <a:endParaRPr lang="en-CA" sz="600" b="1" i="0" dirty="0">
              <a:solidFill>
                <a:schemeClr val="bg1"/>
              </a:solidFill>
            </a:endParaRPr>
          </a:p>
          <a:p>
            <a:pPr algn="ctr"/>
            <a:r>
              <a:rPr lang="en-CA" sz="1400" b="1" i="0" dirty="0">
                <a:solidFill>
                  <a:schemeClr val="bg1"/>
                </a:solidFill>
              </a:rPr>
              <a:t> </a:t>
            </a:r>
            <a:r>
              <a:rPr lang="en-CA" sz="1200" b="1" dirty="0">
                <a:solidFill>
                  <a:schemeClr val="bg1"/>
                </a:solidFill>
              </a:rPr>
              <a:t>E</a:t>
            </a:r>
            <a:r>
              <a:rPr lang="en-CA" sz="1200" b="1" i="0" dirty="0">
                <a:solidFill>
                  <a:schemeClr val="bg1"/>
                </a:solidFill>
              </a:rPr>
              <a:t>nergy demand </a:t>
            </a:r>
          </a:p>
          <a:p>
            <a:pPr algn="ctr"/>
            <a:r>
              <a:rPr lang="en-CA" sz="1200" b="1" dirty="0">
                <a:solidFill>
                  <a:schemeClr val="bg1"/>
                </a:solidFill>
              </a:rPr>
              <a:t>Technology use</a:t>
            </a:r>
          </a:p>
          <a:p>
            <a:pPr algn="ctr"/>
            <a:r>
              <a:rPr lang="en-CA" sz="1200" b="1" i="0" dirty="0">
                <a:solidFill>
                  <a:schemeClr val="bg1"/>
                </a:solidFill>
              </a:rPr>
              <a:t>GHG emissions</a:t>
            </a:r>
          </a:p>
          <a:p>
            <a:pPr algn="ctr"/>
            <a:r>
              <a:rPr lang="en-CA" sz="1200" b="1" dirty="0">
                <a:solidFill>
                  <a:schemeClr val="bg1"/>
                </a:solidFill>
              </a:rPr>
              <a:t>System costs</a:t>
            </a:r>
          </a:p>
          <a:p>
            <a:pPr algn="ctr"/>
            <a:r>
              <a:rPr lang="en-CA" sz="1200" b="1" dirty="0">
                <a:solidFill>
                  <a:schemeClr val="bg1"/>
                </a:solidFill>
              </a:rPr>
              <a:t>$/tonne of CO</a:t>
            </a:r>
            <a:r>
              <a:rPr lang="en-CA" sz="1200" b="1" baseline="-25000" dirty="0">
                <a:solidFill>
                  <a:schemeClr val="bg1"/>
                </a:solidFill>
              </a:rPr>
              <a:t>2 </a:t>
            </a:r>
            <a:r>
              <a:rPr lang="en-CA" sz="1200" b="1" dirty="0">
                <a:solidFill>
                  <a:schemeClr val="bg1"/>
                </a:solidFill>
              </a:rPr>
              <a:t>abatement</a:t>
            </a:r>
          </a:p>
          <a:p>
            <a:pPr algn="ctr"/>
            <a:r>
              <a:rPr lang="en-CA" sz="1200" b="1" dirty="0">
                <a:solidFill>
                  <a:schemeClr val="bg1"/>
                </a:solidFill>
              </a:rPr>
              <a:t>$/liter of water saved</a:t>
            </a:r>
            <a:endParaRPr lang="en-CA" sz="1200" b="1" baseline="-25000" dirty="0">
              <a:solidFill>
                <a:schemeClr val="bg1"/>
              </a:solidFill>
            </a:endParaRPr>
          </a:p>
          <a:p>
            <a:pPr algn="ctr"/>
            <a:endParaRPr lang="en-CA" sz="1200" b="1" baseline="-25000" dirty="0">
              <a:solidFill>
                <a:schemeClr val="bg1"/>
              </a:solidFill>
            </a:endParaRPr>
          </a:p>
        </p:txBody>
      </p:sp>
      <p:sp>
        <p:nvSpPr>
          <p:cNvPr id="38" name="Rectangle 37"/>
          <p:cNvSpPr/>
          <p:nvPr/>
        </p:nvSpPr>
        <p:spPr bwMode="auto">
          <a:xfrm>
            <a:off x="6186265" y="2669908"/>
            <a:ext cx="2957735" cy="4022294"/>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7788798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9548" y="1295400"/>
            <a:ext cx="11887200" cy="1600200"/>
          </a:xfrm>
          <a:solidFill>
            <a:schemeClr val="bg1"/>
          </a:solidFill>
        </p:spPr>
        <p:txBody>
          <a:bodyPr/>
          <a:lstStyle/>
          <a:p>
            <a:pPr algn="ctr"/>
            <a:r>
              <a:rPr lang="en-CA" sz="6600" b="1" dirty="0"/>
              <a:t>LEAP-WEAP INTEGRATION</a:t>
            </a:r>
            <a:endParaRPr lang="en-CA" sz="6600" dirty="0"/>
          </a:p>
        </p:txBody>
      </p:sp>
      <p:sp>
        <p:nvSpPr>
          <p:cNvPr id="4" name="Slide Number Placeholder 3"/>
          <p:cNvSpPr>
            <a:spLocks noGrp="1"/>
          </p:cNvSpPr>
          <p:nvPr>
            <p:ph type="sldNum" sz="quarter" idx="12"/>
          </p:nvPr>
        </p:nvSpPr>
        <p:spPr/>
        <p:txBody>
          <a:bodyPr/>
          <a:lstStyle/>
          <a:p>
            <a:fld id="{C5D83362-4C70-406D-8155-49D75310F06D}" type="slidenum">
              <a:rPr lang="en-US" smtClean="0"/>
              <a:t>62</a:t>
            </a:fld>
            <a:endParaRPr lang="en-US" dirty="0"/>
          </a:p>
        </p:txBody>
      </p:sp>
      <p:sp>
        <p:nvSpPr>
          <p:cNvPr id="6" name="Title 2"/>
          <p:cNvSpPr txBox="1">
            <a:spLocks/>
          </p:cNvSpPr>
          <p:nvPr/>
        </p:nvSpPr>
        <p:spPr bwMode="auto">
          <a:xfrm>
            <a:off x="341376" y="3200400"/>
            <a:ext cx="11887200" cy="31242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2"/>
                </a:solidFill>
                <a:latin typeface="+mj-lt"/>
                <a:ea typeface="ＭＳ Ｐゴシック" pitchFamily="-106" charset="-128"/>
                <a:cs typeface="+mj-cs"/>
              </a:defRPr>
            </a:lvl1pPr>
            <a:lvl2pPr algn="l" rtl="0" eaLnBrk="1" fontAlgn="base" hangingPunct="1">
              <a:spcBef>
                <a:spcPct val="0"/>
              </a:spcBef>
              <a:spcAft>
                <a:spcPct val="0"/>
              </a:spcAft>
              <a:defRPr sz="4400">
                <a:solidFill>
                  <a:schemeClr val="tx2"/>
                </a:solidFill>
                <a:latin typeface="Garamond" pitchFamily="18" charset="0"/>
                <a:ea typeface="ＭＳ Ｐゴシック" pitchFamily="-106" charset="-128"/>
              </a:defRPr>
            </a:lvl2pPr>
            <a:lvl3pPr algn="l" rtl="0" eaLnBrk="1" fontAlgn="base" hangingPunct="1">
              <a:spcBef>
                <a:spcPct val="0"/>
              </a:spcBef>
              <a:spcAft>
                <a:spcPct val="0"/>
              </a:spcAft>
              <a:defRPr sz="4400">
                <a:solidFill>
                  <a:schemeClr val="tx2"/>
                </a:solidFill>
                <a:latin typeface="Garamond" pitchFamily="18" charset="0"/>
                <a:ea typeface="ＭＳ Ｐゴシック" pitchFamily="-106" charset="-128"/>
              </a:defRPr>
            </a:lvl3pPr>
            <a:lvl4pPr algn="l" rtl="0" eaLnBrk="1" fontAlgn="base" hangingPunct="1">
              <a:spcBef>
                <a:spcPct val="0"/>
              </a:spcBef>
              <a:spcAft>
                <a:spcPct val="0"/>
              </a:spcAft>
              <a:defRPr sz="4400">
                <a:solidFill>
                  <a:schemeClr val="tx2"/>
                </a:solidFill>
                <a:latin typeface="Garamond" pitchFamily="18" charset="0"/>
                <a:ea typeface="ＭＳ Ｐゴシック" pitchFamily="-106" charset="-128"/>
              </a:defRPr>
            </a:lvl4pPr>
            <a:lvl5pPr algn="l" rtl="0" eaLnBrk="1" fontAlgn="base" hangingPunct="1">
              <a:spcBef>
                <a:spcPct val="0"/>
              </a:spcBef>
              <a:spcAft>
                <a:spcPct val="0"/>
              </a:spcAft>
              <a:defRPr sz="4400">
                <a:solidFill>
                  <a:schemeClr val="tx2"/>
                </a:solidFill>
                <a:latin typeface="Garamond" pitchFamily="18" charset="0"/>
                <a:ea typeface="ＭＳ Ｐゴシック" pitchFamily="-106" charset="-128"/>
              </a:defRPr>
            </a:lvl5pPr>
            <a:lvl6pPr marL="457200" algn="l" rtl="0" eaLnBrk="1" fontAlgn="base" hangingPunct="1">
              <a:spcBef>
                <a:spcPct val="0"/>
              </a:spcBef>
              <a:spcAft>
                <a:spcPct val="0"/>
              </a:spcAft>
              <a:defRPr sz="4400">
                <a:solidFill>
                  <a:schemeClr val="tx2"/>
                </a:solidFill>
                <a:latin typeface="Garamond" pitchFamily="18" charset="0"/>
              </a:defRPr>
            </a:lvl6pPr>
            <a:lvl7pPr marL="914400" algn="l" rtl="0" eaLnBrk="1" fontAlgn="base" hangingPunct="1">
              <a:spcBef>
                <a:spcPct val="0"/>
              </a:spcBef>
              <a:spcAft>
                <a:spcPct val="0"/>
              </a:spcAft>
              <a:defRPr sz="4400">
                <a:solidFill>
                  <a:schemeClr val="tx2"/>
                </a:solidFill>
                <a:latin typeface="Garamond" pitchFamily="18" charset="0"/>
              </a:defRPr>
            </a:lvl7pPr>
            <a:lvl8pPr marL="1371600" algn="l" rtl="0" eaLnBrk="1" fontAlgn="base" hangingPunct="1">
              <a:spcBef>
                <a:spcPct val="0"/>
              </a:spcBef>
              <a:spcAft>
                <a:spcPct val="0"/>
              </a:spcAft>
              <a:defRPr sz="4400">
                <a:solidFill>
                  <a:schemeClr val="tx2"/>
                </a:solidFill>
                <a:latin typeface="Garamond" pitchFamily="18" charset="0"/>
              </a:defRPr>
            </a:lvl8pPr>
            <a:lvl9pPr marL="1828800" algn="l" rtl="0" eaLnBrk="1" fontAlgn="base" hangingPunct="1">
              <a:spcBef>
                <a:spcPct val="0"/>
              </a:spcBef>
              <a:spcAft>
                <a:spcPct val="0"/>
              </a:spcAft>
              <a:defRPr sz="4400">
                <a:solidFill>
                  <a:schemeClr val="tx2"/>
                </a:solidFill>
                <a:latin typeface="Garamond" pitchFamily="18" charset="0"/>
              </a:defRPr>
            </a:lvl9pPr>
          </a:lstStyle>
          <a:p>
            <a:pPr algn="ctr"/>
            <a:r>
              <a:rPr lang="en-CA" sz="5400" b="1" i="1" kern="0" dirty="0"/>
              <a:t>INTEGRATED ASSESSMENT OF ENVIRONMENTAL FOOTPRINTS FOR ENERGY PATHWAYS</a:t>
            </a:r>
            <a:endParaRPr lang="en-CA" sz="5400" i="1" kern="0" dirty="0"/>
          </a:p>
        </p:txBody>
      </p:sp>
    </p:spTree>
    <p:extLst>
      <p:ext uri="{BB962C8B-B14F-4D97-AF65-F5344CB8AC3E}">
        <p14:creationId xmlns:p14="http://schemas.microsoft.com/office/powerpoint/2010/main" val="35433476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9652000" cy="1093786"/>
          </a:xfrm>
        </p:spPr>
        <p:txBody>
          <a:bodyPr/>
          <a:lstStyle/>
          <a:p>
            <a:r>
              <a:rPr lang="en-CA" sz="2800" b="1" dirty="0"/>
              <a:t>INTEGRATED ASSESSMENT OF ENVIRONMENTAL FOOTPRINTS OF ENERGY PATHWAYS - </a:t>
            </a:r>
            <a:br>
              <a:rPr lang="en-CA" sz="2800" dirty="0"/>
            </a:br>
            <a:r>
              <a:rPr lang="en-CA" sz="2800" b="1" dirty="0"/>
              <a:t>WHY?</a:t>
            </a:r>
          </a:p>
        </p:txBody>
      </p:sp>
      <p:sp>
        <p:nvSpPr>
          <p:cNvPr id="3" name="Content Placeholder 2"/>
          <p:cNvSpPr>
            <a:spLocks noGrp="1"/>
          </p:cNvSpPr>
          <p:nvPr>
            <p:ph idx="1"/>
          </p:nvPr>
        </p:nvSpPr>
        <p:spPr>
          <a:xfrm>
            <a:off x="304800" y="1524001"/>
            <a:ext cx="6934200" cy="5334000"/>
          </a:xfrm>
        </p:spPr>
        <p:txBody>
          <a:bodyPr>
            <a:normAutofit fontScale="77500" lnSpcReduction="20000"/>
          </a:bodyPr>
          <a:lstStyle/>
          <a:p>
            <a:r>
              <a:rPr lang="en-CA" dirty="0"/>
              <a:t>Why do integrated assessments?</a:t>
            </a:r>
          </a:p>
          <a:p>
            <a:pPr lvl="1"/>
            <a:r>
              <a:rPr lang="en-CA" dirty="0"/>
              <a:t>Energy transition will have multifaceted impacts </a:t>
            </a:r>
          </a:p>
          <a:p>
            <a:pPr lvl="1"/>
            <a:r>
              <a:rPr lang="en-CA" dirty="0"/>
              <a:t>Energy transition involves systems</a:t>
            </a:r>
          </a:p>
          <a:p>
            <a:endParaRPr lang="en-CA" dirty="0"/>
          </a:p>
          <a:p>
            <a:r>
              <a:rPr lang="en-CA" dirty="0"/>
              <a:t>What energy pathways?</a:t>
            </a:r>
          </a:p>
          <a:p>
            <a:pPr lvl="1"/>
            <a:r>
              <a:rPr lang="en-CA" dirty="0"/>
              <a:t>GHG reduction measures</a:t>
            </a:r>
          </a:p>
          <a:p>
            <a:pPr lvl="2"/>
            <a:r>
              <a:rPr lang="en-CA" sz="2400" dirty="0"/>
              <a:t>Sector structure change</a:t>
            </a:r>
          </a:p>
          <a:p>
            <a:pPr lvl="2"/>
            <a:r>
              <a:rPr lang="en-CA" sz="2400" dirty="0"/>
              <a:t>Energy efficiency</a:t>
            </a:r>
          </a:p>
          <a:p>
            <a:pPr lvl="2"/>
            <a:r>
              <a:rPr lang="en-CA" sz="2400" dirty="0"/>
              <a:t>Technology change</a:t>
            </a:r>
          </a:p>
          <a:p>
            <a:pPr lvl="2"/>
            <a:r>
              <a:rPr lang="en-CA" sz="2400" dirty="0"/>
              <a:t>Energy and environmental policy</a:t>
            </a:r>
          </a:p>
          <a:p>
            <a:endParaRPr lang="en-CA" dirty="0"/>
          </a:p>
          <a:p>
            <a:r>
              <a:rPr lang="en-CA" dirty="0"/>
              <a:t>What environmental footprints?</a:t>
            </a:r>
          </a:p>
          <a:p>
            <a:pPr lvl="1"/>
            <a:r>
              <a:rPr lang="en-CA" dirty="0"/>
              <a:t>GHG emissions</a:t>
            </a:r>
          </a:p>
          <a:p>
            <a:pPr lvl="1"/>
            <a:r>
              <a:rPr lang="en-CA" dirty="0"/>
              <a:t>Energy use</a:t>
            </a:r>
          </a:p>
          <a:p>
            <a:pPr lvl="1"/>
            <a:r>
              <a:rPr lang="en-CA" dirty="0"/>
              <a:t>Freshwater use</a:t>
            </a:r>
          </a:p>
          <a:p>
            <a:pPr lvl="1"/>
            <a:r>
              <a:rPr lang="en-CA" dirty="0"/>
              <a:t>System costs </a:t>
            </a:r>
            <a:r>
              <a:rPr lang="en-CA" dirty="0">
                <a:sym typeface="Wingdings" panose="05000000000000000000" pitchFamily="2" charset="2"/>
              </a:rPr>
              <a:t> marginal GHG abatement cost</a:t>
            </a:r>
            <a:endParaRPr lang="en-CA" dirty="0"/>
          </a:p>
          <a:p>
            <a:endParaRPr lang="en-CA" dirty="0"/>
          </a:p>
          <a:p>
            <a:endParaRPr lang="en-CA" dirty="0"/>
          </a:p>
        </p:txBody>
      </p:sp>
      <p:sp>
        <p:nvSpPr>
          <p:cNvPr id="4" name="Slide Number Placeholder 3"/>
          <p:cNvSpPr>
            <a:spLocks noGrp="1"/>
          </p:cNvSpPr>
          <p:nvPr>
            <p:ph type="sldNum" sz="quarter" idx="11"/>
          </p:nvPr>
        </p:nvSpPr>
        <p:spPr/>
        <p:txBody>
          <a:bodyPr/>
          <a:lstStyle/>
          <a:p>
            <a:fld id="{C5D83362-4C70-406D-8155-49D75310F06D}" type="slidenum">
              <a:rPr lang="en-US" smtClean="0"/>
              <a:t>63</a:t>
            </a:fld>
            <a:endParaRPr lang="en-US" dirty="0"/>
          </a:p>
        </p:txBody>
      </p:sp>
      <p:graphicFrame>
        <p:nvGraphicFramePr>
          <p:cNvPr id="6" name="Diagram 5"/>
          <p:cNvGraphicFramePr/>
          <p:nvPr>
            <p:extLst>
              <p:ext uri="{D42A27DB-BD31-4B8C-83A1-F6EECF244321}">
                <p14:modId xmlns:p14="http://schemas.microsoft.com/office/powerpoint/2010/main" val="3531455729"/>
              </p:ext>
            </p:extLst>
          </p:nvPr>
        </p:nvGraphicFramePr>
        <p:xfrm>
          <a:off x="5715000" y="1447800"/>
          <a:ext cx="6248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bwMode="auto">
          <a:xfrm>
            <a:off x="7162800" y="1524000"/>
            <a:ext cx="4953000" cy="5029200"/>
          </a:xfrm>
          <a:prstGeom prst="round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5" name="Right Arrow 4"/>
          <p:cNvSpPr/>
          <p:nvPr/>
        </p:nvSpPr>
        <p:spPr bwMode="auto">
          <a:xfrm rot="20036928">
            <a:off x="9464315" y="3711965"/>
            <a:ext cx="1012119" cy="304800"/>
          </a:xfrm>
          <a:prstGeom prst="rightArrow">
            <a:avLst/>
          </a:pr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9" name="Rectangle 8"/>
          <p:cNvSpPr/>
          <p:nvPr/>
        </p:nvSpPr>
        <p:spPr>
          <a:xfrm>
            <a:off x="10439400" y="3200400"/>
            <a:ext cx="1752600" cy="92333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en-US" b="1" dirty="0">
                <a:ln w="12700" cmpd="sng">
                  <a:solidFill>
                    <a:schemeClr val="accent4">
                      <a:lumMod val="50000"/>
                      <a:lumOff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System GHG reductions</a:t>
            </a:r>
          </a:p>
        </p:txBody>
      </p:sp>
      <p:sp>
        <p:nvSpPr>
          <p:cNvPr id="10" name="Right Arrow 9"/>
          <p:cNvSpPr/>
          <p:nvPr/>
        </p:nvSpPr>
        <p:spPr bwMode="auto">
          <a:xfrm rot="1453772">
            <a:off x="9460881" y="4184069"/>
            <a:ext cx="1145700" cy="304800"/>
          </a:xfrm>
          <a:prstGeom prst="rightArrow">
            <a:avLst/>
          </a:pr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11" name="Rectangle 10"/>
          <p:cNvSpPr/>
          <p:nvPr/>
        </p:nvSpPr>
        <p:spPr>
          <a:xfrm>
            <a:off x="10515600" y="4343400"/>
            <a:ext cx="1600200" cy="92333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en-US" b="1" dirty="0">
                <a:ln w="12700" cmpd="sng">
                  <a:solidFill>
                    <a:schemeClr val="accent4">
                      <a:lumMod val="50000"/>
                      <a:lumOff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System cost impacts</a:t>
            </a:r>
          </a:p>
        </p:txBody>
      </p:sp>
    </p:spTree>
    <p:extLst>
      <p:ext uri="{BB962C8B-B14F-4D97-AF65-F5344CB8AC3E}">
        <p14:creationId xmlns:p14="http://schemas.microsoft.com/office/powerpoint/2010/main" val="18097738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5" grpId="0" animBg="1"/>
      <p:bldP spid="9" grpId="0"/>
      <p:bldP spid="10" grpId="0" animBg="1"/>
      <p:bldP spid="1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12192000" cy="723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4" name="Slide Number Placeholder 3"/>
          <p:cNvSpPr>
            <a:spLocks noGrp="1"/>
          </p:cNvSpPr>
          <p:nvPr>
            <p:ph type="sldNum" sz="quarter" idx="11"/>
          </p:nvPr>
        </p:nvSpPr>
        <p:spPr>
          <a:xfrm>
            <a:off x="11176000" y="6553200"/>
            <a:ext cx="812800" cy="365125"/>
          </a:xfrm>
        </p:spPr>
        <p:txBody>
          <a:bodyPr/>
          <a:lstStyle/>
          <a:p>
            <a:fld id="{C5D83362-4C70-406D-8155-49D75310F06D}" type="slidenum">
              <a:rPr lang="en-US" smtClean="0"/>
              <a:t>64</a:t>
            </a:fld>
            <a:endParaRPr lang="en-US" dirty="0"/>
          </a:p>
        </p:txBody>
      </p:sp>
      <p:sp>
        <p:nvSpPr>
          <p:cNvPr id="8" name="Rectangle 7"/>
          <p:cNvSpPr/>
          <p:nvPr/>
        </p:nvSpPr>
        <p:spPr bwMode="auto">
          <a:xfrm>
            <a:off x="1447801" y="228600"/>
            <a:ext cx="8382000" cy="6858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15" name="Rectangle 14"/>
          <p:cNvSpPr/>
          <p:nvPr/>
        </p:nvSpPr>
        <p:spPr bwMode="auto">
          <a:xfrm>
            <a:off x="1447800" y="914400"/>
            <a:ext cx="5181600" cy="37338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19" name="Rectangle 18"/>
          <p:cNvSpPr/>
          <p:nvPr/>
        </p:nvSpPr>
        <p:spPr bwMode="auto">
          <a:xfrm>
            <a:off x="4908176" y="1922930"/>
            <a:ext cx="1492624" cy="158227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26" name="Rectangle 25"/>
          <p:cNvSpPr/>
          <p:nvPr/>
        </p:nvSpPr>
        <p:spPr bwMode="auto">
          <a:xfrm>
            <a:off x="1447800" y="4621305"/>
            <a:ext cx="5181600" cy="22098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cxnSp>
        <p:nvCxnSpPr>
          <p:cNvPr id="30" name="Straight Connector 29"/>
          <p:cNvCxnSpPr/>
          <p:nvPr/>
        </p:nvCxnSpPr>
        <p:spPr bwMode="auto">
          <a:xfrm>
            <a:off x="5715000" y="3505200"/>
            <a:ext cx="0" cy="990600"/>
          </a:xfrm>
          <a:prstGeom prst="line">
            <a:avLst/>
          </a:prstGeom>
          <a:solidFill>
            <a:schemeClr val="accent2"/>
          </a:solidFill>
          <a:ln w="76200" cap="flat" cmpd="sng" algn="ctr">
            <a:solidFill>
              <a:srgbClr val="00B050"/>
            </a:solidFill>
            <a:prstDash val="solid"/>
            <a:round/>
            <a:headEnd type="none" w="med" len="med"/>
            <a:tailEnd type="none" w="med" len="med"/>
          </a:ln>
          <a:effectLst/>
        </p:spPr>
      </p:cxnSp>
      <p:cxnSp>
        <p:nvCxnSpPr>
          <p:cNvPr id="36" name="Straight Connector 35"/>
          <p:cNvCxnSpPr/>
          <p:nvPr/>
        </p:nvCxnSpPr>
        <p:spPr bwMode="auto">
          <a:xfrm flipV="1">
            <a:off x="3276600" y="4495800"/>
            <a:ext cx="2438400" cy="8562"/>
          </a:xfrm>
          <a:prstGeom prst="line">
            <a:avLst/>
          </a:prstGeom>
          <a:solidFill>
            <a:schemeClr val="accent2"/>
          </a:solidFill>
          <a:ln w="76200" cap="flat" cmpd="sng" algn="ctr">
            <a:solidFill>
              <a:srgbClr val="00B050"/>
            </a:solidFill>
            <a:prstDash val="solid"/>
            <a:round/>
            <a:headEnd type="none" w="med" len="med"/>
            <a:tailEnd type="none" w="med" len="med"/>
          </a:ln>
          <a:effectLst/>
        </p:spPr>
      </p:cxnSp>
      <p:cxnSp>
        <p:nvCxnSpPr>
          <p:cNvPr id="35" name="Straight Arrow Connector 34"/>
          <p:cNvCxnSpPr/>
          <p:nvPr/>
        </p:nvCxnSpPr>
        <p:spPr bwMode="auto">
          <a:xfrm>
            <a:off x="3334871" y="4500282"/>
            <a:ext cx="17929" cy="425106"/>
          </a:xfrm>
          <a:prstGeom prst="straightConnector1">
            <a:avLst/>
          </a:prstGeom>
          <a:solidFill>
            <a:schemeClr val="accent2"/>
          </a:solidFill>
          <a:ln w="76200" cap="flat" cmpd="sng" algn="ctr">
            <a:solidFill>
              <a:srgbClr val="00B050"/>
            </a:solidFill>
            <a:prstDash val="solid"/>
            <a:round/>
            <a:headEnd type="none" w="med" len="med"/>
            <a:tailEnd type="triangle"/>
          </a:ln>
          <a:effectLst/>
        </p:spPr>
      </p:cxnSp>
      <p:sp>
        <p:nvSpPr>
          <p:cNvPr id="46" name="Rectangle 45"/>
          <p:cNvSpPr/>
          <p:nvPr/>
        </p:nvSpPr>
        <p:spPr bwMode="auto">
          <a:xfrm>
            <a:off x="1905000" y="4800600"/>
            <a:ext cx="2819400" cy="17526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47" name="Rectangle 46"/>
          <p:cNvSpPr/>
          <p:nvPr/>
        </p:nvSpPr>
        <p:spPr bwMode="auto">
          <a:xfrm>
            <a:off x="4917140" y="4935071"/>
            <a:ext cx="1447800" cy="13716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48" name="Rectangle 47"/>
          <p:cNvSpPr/>
          <p:nvPr/>
        </p:nvSpPr>
        <p:spPr bwMode="auto">
          <a:xfrm>
            <a:off x="6629400" y="914400"/>
            <a:ext cx="3200400" cy="58674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49" name="Rectangle 48"/>
          <p:cNvSpPr/>
          <p:nvPr/>
        </p:nvSpPr>
        <p:spPr bwMode="auto">
          <a:xfrm>
            <a:off x="6907305" y="2142565"/>
            <a:ext cx="2743200" cy="11430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50" name="Rectangle 49"/>
          <p:cNvSpPr/>
          <p:nvPr/>
        </p:nvSpPr>
        <p:spPr bwMode="auto">
          <a:xfrm>
            <a:off x="7543800" y="5105401"/>
            <a:ext cx="1524000" cy="1066799"/>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51" name="Rectangle 50"/>
          <p:cNvSpPr/>
          <p:nvPr/>
        </p:nvSpPr>
        <p:spPr bwMode="auto">
          <a:xfrm>
            <a:off x="6938108" y="3601413"/>
            <a:ext cx="2739292" cy="1046788"/>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52" name="Rectangle 51"/>
          <p:cNvSpPr/>
          <p:nvPr/>
        </p:nvSpPr>
        <p:spPr bwMode="auto">
          <a:xfrm>
            <a:off x="1828801" y="1066801"/>
            <a:ext cx="2819399" cy="15240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57" name="Rectangle 56"/>
          <p:cNvSpPr/>
          <p:nvPr/>
        </p:nvSpPr>
        <p:spPr bwMode="auto">
          <a:xfrm>
            <a:off x="1828800" y="2590800"/>
            <a:ext cx="2819400" cy="17526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pic>
        <p:nvPicPr>
          <p:cNvPr id="3074" name="Picture 2" descr="https://documents.lucidchart.com/documents/ac54e0c3-7f35-4d06-87b8-5fa9bb55f17e/pages/eNbqbEM6f5NI?a=9733&amp;x=53&amp;y=1418&amp;w=2792&amp;h=2210&amp;store=1&amp;accept=image%2F*&amp;auth=LCA%205aa723bc2a3ef91c9d49cc208156383eca81cded-ts%3D158316455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8541"/>
            <a:ext cx="9296400" cy="7358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6817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2"/>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6"/>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3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6"/>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5"/>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6"/>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4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48"/>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49"/>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50"/>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5" grpId="1" animBg="1"/>
      <p:bldP spid="19" grpId="0" animBg="1"/>
      <p:bldP spid="19" grpId="1" animBg="1"/>
      <p:bldP spid="26" grpId="0" animBg="1"/>
      <p:bldP spid="26"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2" grpId="0" animBg="1"/>
      <p:bldP spid="52" grpId="1" animBg="1"/>
      <p:bldP spid="57" grpId="0" animBg="1"/>
      <p:bldP spid="57"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33400" y="1676400"/>
            <a:ext cx="11582400" cy="4876800"/>
          </a:xfrm>
        </p:spPr>
        <p:txBody>
          <a:bodyPr/>
          <a:lstStyle/>
          <a:p>
            <a:r>
              <a:rPr lang="en-US" sz="2400" dirty="0"/>
              <a:t>Electricity generation sector~ 11% of Canada’s GHG emissions </a:t>
            </a:r>
          </a:p>
          <a:p>
            <a:r>
              <a:rPr lang="en-US" sz="2400" dirty="0"/>
              <a:t>Thermal power ~ 70% water withdrawal, 11% of water consumption </a:t>
            </a:r>
          </a:p>
          <a:p>
            <a:r>
              <a:rPr lang="en-US" sz="2400" dirty="0"/>
              <a:t>Major transition underway - the impacts on water resources are unknown.</a:t>
            </a:r>
          </a:p>
          <a:p>
            <a:endParaRPr lang="en-US" sz="2400" dirty="0"/>
          </a:p>
          <a:p>
            <a:endParaRPr lang="en-US" sz="2400" dirty="0"/>
          </a:p>
          <a:p>
            <a:endParaRPr lang="en-US" sz="2400" dirty="0"/>
          </a:p>
          <a:p>
            <a:pPr marL="0" indent="0">
              <a:buNone/>
            </a:pPr>
            <a:endParaRPr lang="en-US" sz="2400" dirty="0"/>
          </a:p>
          <a:p>
            <a:endParaRPr lang="en-US" sz="2400" dirty="0"/>
          </a:p>
          <a:p>
            <a:endParaRPr lang="en-US" sz="2400" dirty="0"/>
          </a:p>
          <a:p>
            <a:pPr marL="0" indent="0">
              <a:buNone/>
            </a:pPr>
            <a:br>
              <a:rPr lang="en-US" sz="2400" dirty="0"/>
            </a:br>
            <a:endParaRPr lang="en-US" sz="2400" dirty="0"/>
          </a:p>
        </p:txBody>
      </p:sp>
      <p:sp>
        <p:nvSpPr>
          <p:cNvPr id="2" name="Title 1"/>
          <p:cNvSpPr>
            <a:spLocks noGrp="1"/>
          </p:cNvSpPr>
          <p:nvPr>
            <p:ph type="title"/>
          </p:nvPr>
        </p:nvSpPr>
        <p:spPr>
          <a:xfrm>
            <a:off x="609600" y="277814"/>
            <a:ext cx="10134600" cy="1139825"/>
          </a:xfrm>
        </p:spPr>
        <p:txBody>
          <a:bodyPr/>
          <a:lstStyle/>
          <a:p>
            <a:r>
              <a:rPr lang="en-US" b="1" dirty="0"/>
              <a:t>BACKGROUND – ELECTRICITY SECTOR</a:t>
            </a:r>
          </a:p>
        </p:txBody>
      </p:sp>
      <p:sp>
        <p:nvSpPr>
          <p:cNvPr id="4" name="Slide Number Placeholder 3"/>
          <p:cNvSpPr>
            <a:spLocks noGrp="1"/>
          </p:cNvSpPr>
          <p:nvPr>
            <p:ph type="sldNum" sz="quarter" idx="11"/>
          </p:nvPr>
        </p:nvSpPr>
        <p:spPr/>
        <p:txBody>
          <a:bodyPr/>
          <a:lstStyle/>
          <a:p>
            <a:fld id="{C5D83362-4C70-406D-8155-49D75310F06D}" type="slidenum">
              <a:rPr lang="en-US" smtClean="0"/>
              <a:t>65</a:t>
            </a:fld>
            <a:endParaRPr lang="en-US" dirty="0"/>
          </a:p>
        </p:txBody>
      </p:sp>
      <p:graphicFrame>
        <p:nvGraphicFramePr>
          <p:cNvPr id="14" name="Chart 13">
            <a:extLst>
              <a:ext uri="{FF2B5EF4-FFF2-40B4-BE49-F238E27FC236}">
                <a16:creationId xmlns:a16="http://schemas.microsoft.com/office/drawing/2014/main" id="{936466C3-1DC0-4F96-9523-825E4AC7FDA8}"/>
              </a:ext>
            </a:extLst>
          </p:cNvPr>
          <p:cNvGraphicFramePr/>
          <p:nvPr>
            <p:extLst>
              <p:ext uri="{D42A27DB-BD31-4B8C-83A1-F6EECF244321}">
                <p14:modId xmlns:p14="http://schemas.microsoft.com/office/powerpoint/2010/main" val="1070734954"/>
              </p:ext>
            </p:extLst>
          </p:nvPr>
        </p:nvGraphicFramePr>
        <p:xfrm>
          <a:off x="6324600" y="3505200"/>
          <a:ext cx="5715000" cy="30169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EA0A68B8-8E7A-45C7-B3AD-8E32F1E031AE}"/>
              </a:ext>
            </a:extLst>
          </p:cNvPr>
          <p:cNvGraphicFramePr>
            <a:graphicFrameLocks/>
          </p:cNvGraphicFramePr>
          <p:nvPr>
            <p:extLst>
              <p:ext uri="{D42A27DB-BD31-4B8C-83A1-F6EECF244321}">
                <p14:modId xmlns:p14="http://schemas.microsoft.com/office/powerpoint/2010/main" val="2913210910"/>
              </p:ext>
            </p:extLst>
          </p:nvPr>
        </p:nvGraphicFramePr>
        <p:xfrm>
          <a:off x="762000" y="3581400"/>
          <a:ext cx="5334000" cy="2798675"/>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304800" y="6417102"/>
            <a:ext cx="5791200" cy="415498"/>
          </a:xfrm>
          <a:prstGeom prst="rect">
            <a:avLst/>
          </a:prstGeom>
        </p:spPr>
        <p:txBody>
          <a:bodyPr wrap="square">
            <a:spAutoFit/>
          </a:bodyPr>
          <a:lstStyle/>
          <a:p>
            <a:pPr algn="ctr"/>
            <a:r>
              <a:rPr lang="en-CA" sz="1000" b="1" dirty="0"/>
              <a:t>Canada’s GHG emissions by sectors in 2017 </a:t>
            </a:r>
          </a:p>
          <a:p>
            <a:pPr algn="ctr"/>
            <a:r>
              <a:rPr lang="en-CA" sz="1000" b="1" dirty="0"/>
              <a:t>[Environment and Climate Change Canada, 2019]</a:t>
            </a:r>
          </a:p>
        </p:txBody>
      </p:sp>
      <p:sp>
        <p:nvSpPr>
          <p:cNvPr id="10" name="TextBox 9">
            <a:extLst>
              <a:ext uri="{FF2B5EF4-FFF2-40B4-BE49-F238E27FC236}">
                <a16:creationId xmlns:a16="http://schemas.microsoft.com/office/drawing/2014/main" id="{F4E7991E-17B1-4471-B8BD-1C4EFCE227F0}"/>
              </a:ext>
            </a:extLst>
          </p:cNvPr>
          <p:cNvSpPr txBox="1"/>
          <p:nvPr/>
        </p:nvSpPr>
        <p:spPr>
          <a:xfrm>
            <a:off x="5867400" y="6452246"/>
            <a:ext cx="5994400" cy="400110"/>
          </a:xfrm>
          <a:prstGeom prst="rect">
            <a:avLst/>
          </a:prstGeom>
          <a:noFill/>
        </p:spPr>
        <p:txBody>
          <a:bodyPr wrap="square" rtlCol="0">
            <a:spAutoFit/>
          </a:bodyPr>
          <a:lstStyle/>
          <a:p>
            <a:pPr algn="ctr"/>
            <a:r>
              <a:rPr lang="en-CA" sz="1000" b="1" dirty="0"/>
              <a:t>Canada’s water withdrawal and consumption by sectors in 2013 </a:t>
            </a:r>
          </a:p>
          <a:p>
            <a:pPr algn="ctr"/>
            <a:r>
              <a:rPr lang="en-CA" sz="1000" b="1" dirty="0"/>
              <a:t>[Environment and Climate Change Canada, 2016]</a:t>
            </a:r>
          </a:p>
        </p:txBody>
      </p:sp>
      <p:cxnSp>
        <p:nvCxnSpPr>
          <p:cNvPr id="8" name="Straight Arrow Connector 7"/>
          <p:cNvCxnSpPr/>
          <p:nvPr/>
        </p:nvCxnSpPr>
        <p:spPr bwMode="auto">
          <a:xfrm flipV="1">
            <a:off x="533400" y="5257800"/>
            <a:ext cx="1905000" cy="152400"/>
          </a:xfrm>
          <a:prstGeom prst="straightConnector1">
            <a:avLst/>
          </a:prstGeom>
          <a:solidFill>
            <a:schemeClr val="accent2"/>
          </a:solidFill>
          <a:ln w="76200" cap="flat" cmpd="sng" algn="ctr">
            <a:solidFill>
              <a:srgbClr val="00B050"/>
            </a:solidFill>
            <a:prstDash val="solid"/>
            <a:round/>
            <a:headEnd type="none" w="med" len="med"/>
            <a:tailEnd type="triangle"/>
          </a:ln>
          <a:effectLst/>
        </p:spPr>
      </p:cxnSp>
      <p:cxnSp>
        <p:nvCxnSpPr>
          <p:cNvPr id="16" name="Straight Arrow Connector 15"/>
          <p:cNvCxnSpPr/>
          <p:nvPr/>
        </p:nvCxnSpPr>
        <p:spPr bwMode="auto">
          <a:xfrm flipH="1">
            <a:off x="7772400" y="3657600"/>
            <a:ext cx="1371600" cy="457200"/>
          </a:xfrm>
          <a:prstGeom prst="straightConnector1">
            <a:avLst/>
          </a:prstGeom>
          <a:solidFill>
            <a:schemeClr val="accent2"/>
          </a:solidFill>
          <a:ln w="76200" cap="flat" cmpd="sng" algn="ctr">
            <a:solidFill>
              <a:srgbClr val="00B050"/>
            </a:solidFill>
            <a:prstDash val="solid"/>
            <a:round/>
            <a:headEnd type="none" w="med" len="med"/>
            <a:tailEnd type="triangle"/>
          </a:ln>
          <a:effectLst/>
        </p:spPr>
      </p:cxnSp>
    </p:spTree>
    <p:extLst>
      <p:ext uri="{BB962C8B-B14F-4D97-AF65-F5344CB8AC3E}">
        <p14:creationId xmlns:p14="http://schemas.microsoft.com/office/powerpoint/2010/main" val="15275339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Graphic spid="14" grpId="0">
        <p:bldAsOne/>
      </p:bldGraphic>
      <p:bldGraphic spid="11" grpId="0">
        <p:bldAsOne/>
      </p:bldGraphic>
      <p:bldP spid="5" grpId="0"/>
      <p:bldP spid="1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515600" cy="1139825"/>
          </a:xfrm>
        </p:spPr>
        <p:txBody>
          <a:bodyPr/>
          <a:lstStyle/>
          <a:p>
            <a:r>
              <a:rPr lang="en-US" b="1" dirty="0">
                <a:solidFill>
                  <a:srgbClr val="999900"/>
                </a:solidFill>
              </a:rPr>
              <a:t>LEAP</a:t>
            </a:r>
            <a:r>
              <a:rPr lang="en-US" b="1" dirty="0"/>
              <a:t>-CANADA ELECTRICITY GENERATION MODEL</a:t>
            </a:r>
            <a:endParaRPr lang="en-CA" dirty="0"/>
          </a:p>
        </p:txBody>
      </p:sp>
      <p:sp>
        <p:nvSpPr>
          <p:cNvPr id="3" name="Content Placeholder 2"/>
          <p:cNvSpPr>
            <a:spLocks noGrp="1"/>
          </p:cNvSpPr>
          <p:nvPr>
            <p:ph idx="1"/>
          </p:nvPr>
        </p:nvSpPr>
        <p:spPr>
          <a:xfrm>
            <a:off x="609600" y="1447800"/>
            <a:ext cx="10972800" cy="4530725"/>
          </a:xfrm>
        </p:spPr>
        <p:txBody>
          <a:bodyPr/>
          <a:lstStyle/>
          <a:p>
            <a:r>
              <a:rPr lang="en-CA" dirty="0"/>
              <a:t>Canada’s electricity sector</a:t>
            </a:r>
          </a:p>
          <a:p>
            <a:pPr lvl="1"/>
            <a:r>
              <a:rPr lang="en-CA" dirty="0"/>
              <a:t>Sector transition</a:t>
            </a:r>
          </a:p>
          <a:p>
            <a:pPr lvl="2"/>
            <a:r>
              <a:rPr lang="en-CA" dirty="0"/>
              <a:t>Annual capacity building to meet sub-annual demand</a:t>
            </a:r>
          </a:p>
          <a:p>
            <a:pPr lvl="2"/>
            <a:endParaRPr lang="en-CA" dirty="0"/>
          </a:p>
          <a:p>
            <a:pPr marL="457200" lvl="1" indent="0">
              <a:buNone/>
            </a:pPr>
            <a:endParaRPr lang="en-CA" dirty="0"/>
          </a:p>
        </p:txBody>
      </p:sp>
      <p:sp>
        <p:nvSpPr>
          <p:cNvPr id="4" name="Slide Number Placeholder 3"/>
          <p:cNvSpPr>
            <a:spLocks noGrp="1"/>
          </p:cNvSpPr>
          <p:nvPr>
            <p:ph type="sldNum" sz="quarter" idx="11"/>
          </p:nvPr>
        </p:nvSpPr>
        <p:spPr>
          <a:xfrm>
            <a:off x="11176000" y="6477000"/>
            <a:ext cx="812800" cy="365125"/>
          </a:xfrm>
        </p:spPr>
        <p:txBody>
          <a:bodyPr/>
          <a:lstStyle/>
          <a:p>
            <a:fld id="{C5D83362-4C70-406D-8155-49D75310F06D}" type="slidenum">
              <a:rPr lang="en-US" smtClean="0"/>
              <a:t>66</a:t>
            </a:fld>
            <a:endParaRPr lang="en-US" dirty="0"/>
          </a:p>
        </p:txBody>
      </p:sp>
      <p:sp>
        <p:nvSpPr>
          <p:cNvPr id="17" name="TextBox 16"/>
          <p:cNvSpPr txBox="1"/>
          <p:nvPr/>
        </p:nvSpPr>
        <p:spPr>
          <a:xfrm>
            <a:off x="4572000" y="6211669"/>
            <a:ext cx="3946914" cy="646331"/>
          </a:xfrm>
          <a:prstGeom prst="rect">
            <a:avLst/>
          </a:prstGeom>
          <a:noFill/>
        </p:spPr>
        <p:txBody>
          <a:bodyPr wrap="none" rtlCol="0">
            <a:spAutoFit/>
          </a:bodyPr>
          <a:lstStyle/>
          <a:p>
            <a:r>
              <a:rPr lang="en-CA" dirty="0"/>
              <a:t>Some plants reaching end of life</a:t>
            </a:r>
          </a:p>
          <a:p>
            <a:r>
              <a:rPr lang="en-CA" dirty="0"/>
              <a:t>Electricity demands grow</a:t>
            </a:r>
          </a:p>
        </p:txBody>
      </p:sp>
      <p:sp>
        <p:nvSpPr>
          <p:cNvPr id="22" name="TextBox 21"/>
          <p:cNvSpPr txBox="1"/>
          <p:nvPr/>
        </p:nvSpPr>
        <p:spPr>
          <a:xfrm>
            <a:off x="7391400" y="3581400"/>
            <a:ext cx="5105400" cy="646331"/>
          </a:xfrm>
          <a:prstGeom prst="rect">
            <a:avLst/>
          </a:prstGeom>
          <a:noFill/>
        </p:spPr>
        <p:txBody>
          <a:bodyPr wrap="square" rtlCol="0">
            <a:spAutoFit/>
          </a:bodyPr>
          <a:lstStyle/>
          <a:p>
            <a:r>
              <a:rPr lang="en-CA" dirty="0">
                <a:solidFill>
                  <a:srgbClr val="00B0F0"/>
                </a:solidFill>
              </a:rPr>
              <a:t>Electricity required</a:t>
            </a:r>
          </a:p>
          <a:p>
            <a:r>
              <a:rPr lang="en-CA" dirty="0">
                <a:solidFill>
                  <a:srgbClr val="00B0F0"/>
                </a:solidFill>
              </a:rPr>
              <a:t>(Domestic demand + exports – imports)</a:t>
            </a:r>
          </a:p>
        </p:txBody>
      </p:sp>
      <p:grpSp>
        <p:nvGrpSpPr>
          <p:cNvPr id="39" name="Group 38"/>
          <p:cNvGrpSpPr/>
          <p:nvPr/>
        </p:nvGrpSpPr>
        <p:grpSpPr>
          <a:xfrm>
            <a:off x="876300" y="5867400"/>
            <a:ext cx="11010900" cy="722531"/>
            <a:chOff x="876300" y="3722132"/>
            <a:chExt cx="11010900" cy="722531"/>
          </a:xfrm>
        </p:grpSpPr>
        <p:cxnSp>
          <p:nvCxnSpPr>
            <p:cNvPr id="5" name="Straight Connector 4"/>
            <p:cNvCxnSpPr/>
            <p:nvPr/>
          </p:nvCxnSpPr>
          <p:spPr bwMode="auto">
            <a:xfrm flipV="1">
              <a:off x="876300" y="3722132"/>
              <a:ext cx="11010900" cy="11668"/>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bwMode="auto">
            <a:xfrm>
              <a:off x="9144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8" name="TextBox 7"/>
            <p:cNvSpPr txBox="1"/>
            <p:nvPr/>
          </p:nvSpPr>
          <p:spPr>
            <a:xfrm>
              <a:off x="1219200" y="3798332"/>
              <a:ext cx="1247008" cy="646331"/>
            </a:xfrm>
            <a:prstGeom prst="rect">
              <a:avLst/>
            </a:prstGeom>
            <a:noFill/>
          </p:spPr>
          <p:txBody>
            <a:bodyPr wrap="none" rtlCol="0">
              <a:spAutoFit/>
            </a:bodyPr>
            <a:lstStyle/>
            <a:p>
              <a:r>
                <a:rPr lang="en-CA" dirty="0"/>
                <a:t>This year</a:t>
              </a:r>
            </a:p>
            <a:p>
              <a:pPr algn="ctr"/>
              <a:r>
                <a:rPr lang="en-CA" dirty="0"/>
                <a:t>(2020)</a:t>
              </a:r>
            </a:p>
          </p:txBody>
        </p:sp>
        <p:cxnSp>
          <p:nvCxnSpPr>
            <p:cNvPr id="16" name="Straight Connector 15"/>
            <p:cNvCxnSpPr/>
            <p:nvPr/>
          </p:nvCxnSpPr>
          <p:spPr bwMode="auto">
            <a:xfrm>
              <a:off x="28194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bwMode="auto">
            <a:xfrm>
              <a:off x="46482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bwMode="auto">
            <a:xfrm>
              <a:off x="64770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0" name="Straight Connector 29"/>
            <p:cNvCxnSpPr/>
            <p:nvPr/>
          </p:nvCxnSpPr>
          <p:spPr bwMode="auto">
            <a:xfrm>
              <a:off x="83820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3" name="Straight Connector 32"/>
            <p:cNvCxnSpPr/>
            <p:nvPr/>
          </p:nvCxnSpPr>
          <p:spPr bwMode="auto">
            <a:xfrm>
              <a:off x="11856720" y="3722132"/>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4" name="Straight Connector 33"/>
            <p:cNvCxnSpPr/>
            <p:nvPr/>
          </p:nvCxnSpPr>
          <p:spPr bwMode="auto">
            <a:xfrm>
              <a:off x="102108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36" name="TextBox 35"/>
            <p:cNvSpPr txBox="1"/>
            <p:nvPr/>
          </p:nvSpPr>
          <p:spPr>
            <a:xfrm>
              <a:off x="10668000" y="3722132"/>
              <a:ext cx="774571" cy="369332"/>
            </a:xfrm>
            <a:prstGeom prst="rect">
              <a:avLst/>
            </a:prstGeom>
            <a:noFill/>
          </p:spPr>
          <p:txBody>
            <a:bodyPr wrap="none" rtlCol="0">
              <a:spAutoFit/>
            </a:bodyPr>
            <a:lstStyle/>
            <a:p>
              <a:r>
                <a:rPr lang="en-CA" dirty="0"/>
                <a:t>2050</a:t>
              </a:r>
            </a:p>
          </p:txBody>
        </p:sp>
      </p:grpSp>
      <p:pic>
        <p:nvPicPr>
          <p:cNvPr id="43" name="Picture 42"/>
          <p:cNvPicPr>
            <a:picLocks noChangeAspect="1"/>
          </p:cNvPicPr>
          <p:nvPr/>
        </p:nvPicPr>
        <p:blipFill rotWithShape="1">
          <a:blip r:embed="rId2"/>
          <a:srcRect l="28233" t="4120" r="60803" b="7595"/>
          <a:stretch/>
        </p:blipFill>
        <p:spPr>
          <a:xfrm>
            <a:off x="950976" y="4343400"/>
            <a:ext cx="1819656" cy="1483941"/>
          </a:xfrm>
          <a:prstGeom prst="rect">
            <a:avLst/>
          </a:prstGeom>
        </p:spPr>
      </p:pic>
      <p:sp>
        <p:nvSpPr>
          <p:cNvPr id="44" name="TextBox 43"/>
          <p:cNvSpPr txBox="1"/>
          <p:nvPr/>
        </p:nvSpPr>
        <p:spPr>
          <a:xfrm>
            <a:off x="3124200" y="5943600"/>
            <a:ext cx="1312732" cy="646331"/>
          </a:xfrm>
          <a:prstGeom prst="rect">
            <a:avLst/>
          </a:prstGeom>
          <a:noFill/>
        </p:spPr>
        <p:txBody>
          <a:bodyPr wrap="none" rtlCol="0">
            <a:spAutoFit/>
          </a:bodyPr>
          <a:lstStyle/>
          <a:p>
            <a:pPr algn="ctr"/>
            <a:r>
              <a:rPr lang="en-CA" dirty="0"/>
              <a:t>Next year</a:t>
            </a:r>
          </a:p>
          <a:p>
            <a:pPr algn="ctr"/>
            <a:r>
              <a:rPr lang="en-CA" dirty="0"/>
              <a:t>(2021)</a:t>
            </a:r>
          </a:p>
        </p:txBody>
      </p:sp>
      <p:sp>
        <p:nvSpPr>
          <p:cNvPr id="46" name="TextBox 45"/>
          <p:cNvSpPr txBox="1"/>
          <p:nvPr/>
        </p:nvSpPr>
        <p:spPr>
          <a:xfrm>
            <a:off x="5334000" y="5943600"/>
            <a:ext cx="373820" cy="369332"/>
          </a:xfrm>
          <a:prstGeom prst="rect">
            <a:avLst/>
          </a:prstGeom>
          <a:noFill/>
        </p:spPr>
        <p:txBody>
          <a:bodyPr wrap="none" rtlCol="0">
            <a:spAutoFit/>
          </a:bodyPr>
          <a:lstStyle/>
          <a:p>
            <a:r>
              <a:rPr lang="en-CA" dirty="0"/>
              <a:t>…</a:t>
            </a:r>
          </a:p>
        </p:txBody>
      </p:sp>
      <p:sp>
        <p:nvSpPr>
          <p:cNvPr id="47" name="TextBox 46"/>
          <p:cNvSpPr txBox="1"/>
          <p:nvPr/>
        </p:nvSpPr>
        <p:spPr>
          <a:xfrm>
            <a:off x="7391400" y="5943600"/>
            <a:ext cx="373820" cy="369332"/>
          </a:xfrm>
          <a:prstGeom prst="rect">
            <a:avLst/>
          </a:prstGeom>
          <a:noFill/>
        </p:spPr>
        <p:txBody>
          <a:bodyPr wrap="none" rtlCol="0">
            <a:spAutoFit/>
          </a:bodyPr>
          <a:lstStyle/>
          <a:p>
            <a:r>
              <a:rPr lang="en-CA" dirty="0"/>
              <a:t>…</a:t>
            </a:r>
          </a:p>
        </p:txBody>
      </p:sp>
      <p:sp>
        <p:nvSpPr>
          <p:cNvPr id="48" name="TextBox 47"/>
          <p:cNvSpPr txBox="1"/>
          <p:nvPr/>
        </p:nvSpPr>
        <p:spPr>
          <a:xfrm>
            <a:off x="9067800" y="5943600"/>
            <a:ext cx="373820" cy="369332"/>
          </a:xfrm>
          <a:prstGeom prst="rect">
            <a:avLst/>
          </a:prstGeom>
          <a:noFill/>
        </p:spPr>
        <p:txBody>
          <a:bodyPr wrap="none" rtlCol="0">
            <a:spAutoFit/>
          </a:bodyPr>
          <a:lstStyle/>
          <a:p>
            <a:r>
              <a:rPr lang="en-CA" dirty="0"/>
              <a:t>…</a:t>
            </a:r>
          </a:p>
        </p:txBody>
      </p:sp>
      <p:pic>
        <p:nvPicPr>
          <p:cNvPr id="50" name="Picture 49"/>
          <p:cNvPicPr>
            <a:picLocks noChangeAspect="1"/>
          </p:cNvPicPr>
          <p:nvPr/>
        </p:nvPicPr>
        <p:blipFill rotWithShape="1">
          <a:blip r:embed="rId2"/>
          <a:srcRect l="28233" t="4120" r="60803" b="7595"/>
          <a:stretch/>
        </p:blipFill>
        <p:spPr>
          <a:xfrm>
            <a:off x="2819400" y="4800600"/>
            <a:ext cx="1819656" cy="1026741"/>
          </a:xfrm>
          <a:prstGeom prst="rect">
            <a:avLst/>
          </a:prstGeom>
        </p:spPr>
      </p:pic>
      <p:sp>
        <p:nvSpPr>
          <p:cNvPr id="62" name="Freeform 61"/>
          <p:cNvSpPr/>
          <p:nvPr/>
        </p:nvSpPr>
        <p:spPr bwMode="auto">
          <a:xfrm>
            <a:off x="2790825" y="3952875"/>
            <a:ext cx="1850231" cy="535781"/>
          </a:xfrm>
          <a:custGeom>
            <a:avLst/>
            <a:gdLst>
              <a:gd name="connsiteX0" fmla="*/ 28575 w 1850231"/>
              <a:gd name="connsiteY0" fmla="*/ 535781 h 535781"/>
              <a:gd name="connsiteX1" fmla="*/ 147638 w 1850231"/>
              <a:gd name="connsiteY1" fmla="*/ 514350 h 535781"/>
              <a:gd name="connsiteX2" fmla="*/ 361950 w 1850231"/>
              <a:gd name="connsiteY2" fmla="*/ 447675 h 535781"/>
              <a:gd name="connsiteX3" fmla="*/ 433388 w 1850231"/>
              <a:gd name="connsiteY3" fmla="*/ 414338 h 535781"/>
              <a:gd name="connsiteX4" fmla="*/ 647700 w 1850231"/>
              <a:gd name="connsiteY4" fmla="*/ 352425 h 535781"/>
              <a:gd name="connsiteX5" fmla="*/ 947738 w 1850231"/>
              <a:gd name="connsiteY5" fmla="*/ 309563 h 535781"/>
              <a:gd name="connsiteX6" fmla="*/ 1376363 w 1850231"/>
              <a:gd name="connsiteY6" fmla="*/ 242888 h 535781"/>
              <a:gd name="connsiteX7" fmla="*/ 1419225 w 1850231"/>
              <a:gd name="connsiteY7" fmla="*/ 226219 h 535781"/>
              <a:gd name="connsiteX8" fmla="*/ 1438275 w 1850231"/>
              <a:gd name="connsiteY8" fmla="*/ 238125 h 535781"/>
              <a:gd name="connsiteX9" fmla="*/ 1850231 w 1850231"/>
              <a:gd name="connsiteY9" fmla="*/ 183356 h 535781"/>
              <a:gd name="connsiteX10" fmla="*/ 1843088 w 1850231"/>
              <a:gd name="connsiteY10" fmla="*/ 42863 h 535781"/>
              <a:gd name="connsiteX11" fmla="*/ 0 w 1850231"/>
              <a:gd name="connsiteY11" fmla="*/ 0 h 535781"/>
              <a:gd name="connsiteX12" fmla="*/ 28575 w 1850231"/>
              <a:gd name="connsiteY12" fmla="*/ 535781 h 5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0231" h="535781">
                <a:moveTo>
                  <a:pt x="28575" y="535781"/>
                </a:moveTo>
                <a:lnTo>
                  <a:pt x="147638" y="514350"/>
                </a:lnTo>
                <a:lnTo>
                  <a:pt x="361950" y="447675"/>
                </a:lnTo>
                <a:lnTo>
                  <a:pt x="433388" y="414338"/>
                </a:lnTo>
                <a:lnTo>
                  <a:pt x="647700" y="352425"/>
                </a:lnTo>
                <a:lnTo>
                  <a:pt x="947738" y="309563"/>
                </a:lnTo>
                <a:lnTo>
                  <a:pt x="1376363" y="242888"/>
                </a:lnTo>
                <a:lnTo>
                  <a:pt x="1419225" y="226219"/>
                </a:lnTo>
                <a:lnTo>
                  <a:pt x="1438275" y="238125"/>
                </a:lnTo>
                <a:lnTo>
                  <a:pt x="1850231" y="183356"/>
                </a:lnTo>
                <a:lnTo>
                  <a:pt x="1843088" y="42863"/>
                </a:lnTo>
                <a:lnTo>
                  <a:pt x="0" y="0"/>
                </a:lnTo>
                <a:lnTo>
                  <a:pt x="28575" y="535781"/>
                </a:lnTo>
                <a:close/>
              </a:path>
            </a:pathLst>
          </a:cu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69" name="TextBox 68"/>
          <p:cNvSpPr txBox="1"/>
          <p:nvPr/>
        </p:nvSpPr>
        <p:spPr>
          <a:xfrm>
            <a:off x="1143000" y="4800600"/>
            <a:ext cx="1539973" cy="646331"/>
          </a:xfrm>
          <a:prstGeom prst="rect">
            <a:avLst/>
          </a:prstGeom>
          <a:noFill/>
        </p:spPr>
        <p:txBody>
          <a:bodyPr wrap="none" rtlCol="0">
            <a:spAutoFit/>
          </a:bodyPr>
          <a:lstStyle/>
          <a:p>
            <a:pPr algn="ctr"/>
            <a:r>
              <a:rPr lang="en-CA" dirty="0"/>
              <a:t>Generation </a:t>
            </a:r>
          </a:p>
          <a:p>
            <a:pPr algn="ctr"/>
            <a:r>
              <a:rPr lang="en-CA" dirty="0"/>
              <a:t>capacity</a:t>
            </a:r>
          </a:p>
        </p:txBody>
      </p:sp>
      <p:pic>
        <p:nvPicPr>
          <p:cNvPr id="38" name="Picture 37"/>
          <p:cNvPicPr>
            <a:picLocks noChangeAspect="1"/>
          </p:cNvPicPr>
          <p:nvPr/>
        </p:nvPicPr>
        <p:blipFill rotWithShape="1">
          <a:blip r:embed="rId2"/>
          <a:srcRect l="50000" t="6671" b="27999"/>
          <a:stretch/>
        </p:blipFill>
        <p:spPr>
          <a:xfrm>
            <a:off x="2801112" y="4279392"/>
            <a:ext cx="1945045" cy="1524001"/>
          </a:xfrm>
          <a:prstGeom prst="rect">
            <a:avLst/>
          </a:prstGeom>
          <a:solidFill>
            <a:schemeClr val="accent1">
              <a:alpha val="0"/>
            </a:schemeClr>
          </a:solidFill>
        </p:spPr>
      </p:pic>
      <p:sp>
        <p:nvSpPr>
          <p:cNvPr id="21" name="Freeform 20"/>
          <p:cNvSpPr/>
          <p:nvPr/>
        </p:nvSpPr>
        <p:spPr bwMode="auto">
          <a:xfrm>
            <a:off x="914400" y="3200400"/>
            <a:ext cx="10098024" cy="1740432"/>
          </a:xfrm>
          <a:custGeom>
            <a:avLst/>
            <a:gdLst>
              <a:gd name="connsiteX0" fmla="*/ 0 w 7955280"/>
              <a:gd name="connsiteY0" fmla="*/ 1435632 h 1435632"/>
              <a:gd name="connsiteX1" fmla="*/ 45720 w 7955280"/>
              <a:gd name="connsiteY1" fmla="*/ 1408200 h 1435632"/>
              <a:gd name="connsiteX2" fmla="*/ 73152 w 7955280"/>
              <a:gd name="connsiteY2" fmla="*/ 1389912 h 1435632"/>
              <a:gd name="connsiteX3" fmla="*/ 155448 w 7955280"/>
              <a:gd name="connsiteY3" fmla="*/ 1371624 h 1435632"/>
              <a:gd name="connsiteX4" fmla="*/ 210312 w 7955280"/>
              <a:gd name="connsiteY4" fmla="*/ 1353336 h 1435632"/>
              <a:gd name="connsiteX5" fmla="*/ 246888 w 7955280"/>
              <a:gd name="connsiteY5" fmla="*/ 1335048 h 1435632"/>
              <a:gd name="connsiteX6" fmla="*/ 292608 w 7955280"/>
              <a:gd name="connsiteY6" fmla="*/ 1325904 h 1435632"/>
              <a:gd name="connsiteX7" fmla="*/ 374904 w 7955280"/>
              <a:gd name="connsiteY7" fmla="*/ 1298472 h 1435632"/>
              <a:gd name="connsiteX8" fmla="*/ 448056 w 7955280"/>
              <a:gd name="connsiteY8" fmla="*/ 1261896 h 1435632"/>
              <a:gd name="connsiteX9" fmla="*/ 475488 w 7955280"/>
              <a:gd name="connsiteY9" fmla="*/ 1252752 h 1435632"/>
              <a:gd name="connsiteX10" fmla="*/ 502920 w 7955280"/>
              <a:gd name="connsiteY10" fmla="*/ 1234464 h 1435632"/>
              <a:gd name="connsiteX11" fmla="*/ 548640 w 7955280"/>
              <a:gd name="connsiteY11" fmla="*/ 1225320 h 1435632"/>
              <a:gd name="connsiteX12" fmla="*/ 576072 w 7955280"/>
              <a:gd name="connsiteY12" fmla="*/ 1216176 h 1435632"/>
              <a:gd name="connsiteX13" fmla="*/ 621792 w 7955280"/>
              <a:gd name="connsiteY13" fmla="*/ 1207032 h 1435632"/>
              <a:gd name="connsiteX14" fmla="*/ 694944 w 7955280"/>
              <a:gd name="connsiteY14" fmla="*/ 1188744 h 1435632"/>
              <a:gd name="connsiteX15" fmla="*/ 795528 w 7955280"/>
              <a:gd name="connsiteY15" fmla="*/ 1170456 h 1435632"/>
              <a:gd name="connsiteX16" fmla="*/ 822960 w 7955280"/>
              <a:gd name="connsiteY16" fmla="*/ 1152168 h 1435632"/>
              <a:gd name="connsiteX17" fmla="*/ 923544 w 7955280"/>
              <a:gd name="connsiteY17" fmla="*/ 1133880 h 1435632"/>
              <a:gd name="connsiteX18" fmla="*/ 960120 w 7955280"/>
              <a:gd name="connsiteY18" fmla="*/ 1124736 h 1435632"/>
              <a:gd name="connsiteX19" fmla="*/ 1280160 w 7955280"/>
              <a:gd name="connsiteY19" fmla="*/ 1097304 h 1435632"/>
              <a:gd name="connsiteX20" fmla="*/ 1545336 w 7955280"/>
              <a:gd name="connsiteY20" fmla="*/ 1088160 h 1435632"/>
              <a:gd name="connsiteX21" fmla="*/ 1645920 w 7955280"/>
              <a:gd name="connsiteY21" fmla="*/ 1060728 h 1435632"/>
              <a:gd name="connsiteX22" fmla="*/ 1691640 w 7955280"/>
              <a:gd name="connsiteY22" fmla="*/ 1051584 h 1435632"/>
              <a:gd name="connsiteX23" fmla="*/ 1746504 w 7955280"/>
              <a:gd name="connsiteY23" fmla="*/ 1033296 h 1435632"/>
              <a:gd name="connsiteX24" fmla="*/ 1773936 w 7955280"/>
              <a:gd name="connsiteY24" fmla="*/ 1024152 h 1435632"/>
              <a:gd name="connsiteX25" fmla="*/ 1801368 w 7955280"/>
              <a:gd name="connsiteY25" fmla="*/ 1005864 h 1435632"/>
              <a:gd name="connsiteX26" fmla="*/ 1865376 w 7955280"/>
              <a:gd name="connsiteY26" fmla="*/ 987576 h 1435632"/>
              <a:gd name="connsiteX27" fmla="*/ 1984248 w 7955280"/>
              <a:gd name="connsiteY27" fmla="*/ 951000 h 1435632"/>
              <a:gd name="connsiteX28" fmla="*/ 2039112 w 7955280"/>
              <a:gd name="connsiteY28" fmla="*/ 941856 h 1435632"/>
              <a:gd name="connsiteX29" fmla="*/ 2075688 w 7955280"/>
              <a:gd name="connsiteY29" fmla="*/ 932712 h 1435632"/>
              <a:gd name="connsiteX30" fmla="*/ 2203704 w 7955280"/>
              <a:gd name="connsiteY30" fmla="*/ 914424 h 1435632"/>
              <a:gd name="connsiteX31" fmla="*/ 2304288 w 7955280"/>
              <a:gd name="connsiteY31" fmla="*/ 896136 h 1435632"/>
              <a:gd name="connsiteX32" fmla="*/ 2377440 w 7955280"/>
              <a:gd name="connsiteY32" fmla="*/ 886992 h 1435632"/>
              <a:gd name="connsiteX33" fmla="*/ 2423160 w 7955280"/>
              <a:gd name="connsiteY33" fmla="*/ 877848 h 1435632"/>
              <a:gd name="connsiteX34" fmla="*/ 2496312 w 7955280"/>
              <a:gd name="connsiteY34" fmla="*/ 868704 h 1435632"/>
              <a:gd name="connsiteX35" fmla="*/ 2560320 w 7955280"/>
              <a:gd name="connsiteY35" fmla="*/ 859560 h 1435632"/>
              <a:gd name="connsiteX36" fmla="*/ 2660904 w 7955280"/>
              <a:gd name="connsiteY36" fmla="*/ 841272 h 1435632"/>
              <a:gd name="connsiteX37" fmla="*/ 2715768 w 7955280"/>
              <a:gd name="connsiteY37" fmla="*/ 832128 h 1435632"/>
              <a:gd name="connsiteX38" fmla="*/ 2788920 w 7955280"/>
              <a:gd name="connsiteY38" fmla="*/ 822984 h 1435632"/>
              <a:gd name="connsiteX39" fmla="*/ 2843784 w 7955280"/>
              <a:gd name="connsiteY39" fmla="*/ 813840 h 1435632"/>
              <a:gd name="connsiteX40" fmla="*/ 2971800 w 7955280"/>
              <a:gd name="connsiteY40" fmla="*/ 795552 h 1435632"/>
              <a:gd name="connsiteX41" fmla="*/ 3145536 w 7955280"/>
              <a:gd name="connsiteY41" fmla="*/ 768120 h 1435632"/>
              <a:gd name="connsiteX42" fmla="*/ 3200400 w 7955280"/>
              <a:gd name="connsiteY42" fmla="*/ 758976 h 1435632"/>
              <a:gd name="connsiteX43" fmla="*/ 3236976 w 7955280"/>
              <a:gd name="connsiteY43" fmla="*/ 749832 h 1435632"/>
              <a:gd name="connsiteX44" fmla="*/ 3392424 w 7955280"/>
              <a:gd name="connsiteY44" fmla="*/ 731544 h 1435632"/>
              <a:gd name="connsiteX45" fmla="*/ 3429000 w 7955280"/>
              <a:gd name="connsiteY45" fmla="*/ 722400 h 1435632"/>
              <a:gd name="connsiteX46" fmla="*/ 3557016 w 7955280"/>
              <a:gd name="connsiteY46" fmla="*/ 704112 h 1435632"/>
              <a:gd name="connsiteX47" fmla="*/ 3593592 w 7955280"/>
              <a:gd name="connsiteY47" fmla="*/ 694968 h 1435632"/>
              <a:gd name="connsiteX48" fmla="*/ 3776472 w 7955280"/>
              <a:gd name="connsiteY48" fmla="*/ 658392 h 1435632"/>
              <a:gd name="connsiteX49" fmla="*/ 3822192 w 7955280"/>
              <a:gd name="connsiteY49" fmla="*/ 640104 h 1435632"/>
              <a:gd name="connsiteX50" fmla="*/ 3913632 w 7955280"/>
              <a:gd name="connsiteY50" fmla="*/ 621816 h 1435632"/>
              <a:gd name="connsiteX51" fmla="*/ 3986784 w 7955280"/>
              <a:gd name="connsiteY51" fmla="*/ 594384 h 1435632"/>
              <a:gd name="connsiteX52" fmla="*/ 4078224 w 7955280"/>
              <a:gd name="connsiteY52" fmla="*/ 566952 h 1435632"/>
              <a:gd name="connsiteX53" fmla="*/ 4169664 w 7955280"/>
              <a:gd name="connsiteY53" fmla="*/ 557808 h 1435632"/>
              <a:gd name="connsiteX54" fmla="*/ 4261104 w 7955280"/>
              <a:gd name="connsiteY54" fmla="*/ 539520 h 1435632"/>
              <a:gd name="connsiteX55" fmla="*/ 4315968 w 7955280"/>
              <a:gd name="connsiteY55" fmla="*/ 530376 h 1435632"/>
              <a:gd name="connsiteX56" fmla="*/ 4389120 w 7955280"/>
              <a:gd name="connsiteY56" fmla="*/ 512088 h 1435632"/>
              <a:gd name="connsiteX57" fmla="*/ 4526280 w 7955280"/>
              <a:gd name="connsiteY57" fmla="*/ 493800 h 1435632"/>
              <a:gd name="connsiteX58" fmla="*/ 4617720 w 7955280"/>
              <a:gd name="connsiteY58" fmla="*/ 466368 h 1435632"/>
              <a:gd name="connsiteX59" fmla="*/ 4663440 w 7955280"/>
              <a:gd name="connsiteY59" fmla="*/ 457224 h 1435632"/>
              <a:gd name="connsiteX60" fmla="*/ 4718304 w 7955280"/>
              <a:gd name="connsiteY60" fmla="*/ 448080 h 1435632"/>
              <a:gd name="connsiteX61" fmla="*/ 4754880 w 7955280"/>
              <a:gd name="connsiteY61" fmla="*/ 438936 h 1435632"/>
              <a:gd name="connsiteX62" fmla="*/ 4828032 w 7955280"/>
              <a:gd name="connsiteY62" fmla="*/ 429792 h 1435632"/>
              <a:gd name="connsiteX63" fmla="*/ 4882896 w 7955280"/>
              <a:gd name="connsiteY63" fmla="*/ 411504 h 1435632"/>
              <a:gd name="connsiteX64" fmla="*/ 4919472 w 7955280"/>
              <a:gd name="connsiteY64" fmla="*/ 402360 h 1435632"/>
              <a:gd name="connsiteX65" fmla="*/ 4965192 w 7955280"/>
              <a:gd name="connsiteY65" fmla="*/ 393216 h 1435632"/>
              <a:gd name="connsiteX66" fmla="*/ 5029200 w 7955280"/>
              <a:gd name="connsiteY66" fmla="*/ 374928 h 1435632"/>
              <a:gd name="connsiteX67" fmla="*/ 5111496 w 7955280"/>
              <a:gd name="connsiteY67" fmla="*/ 365784 h 1435632"/>
              <a:gd name="connsiteX68" fmla="*/ 5230368 w 7955280"/>
              <a:gd name="connsiteY68" fmla="*/ 347496 h 1435632"/>
              <a:gd name="connsiteX69" fmla="*/ 5495544 w 7955280"/>
              <a:gd name="connsiteY69" fmla="*/ 338352 h 1435632"/>
              <a:gd name="connsiteX70" fmla="*/ 5577840 w 7955280"/>
              <a:gd name="connsiteY70" fmla="*/ 310920 h 1435632"/>
              <a:gd name="connsiteX71" fmla="*/ 5614416 w 7955280"/>
              <a:gd name="connsiteY71" fmla="*/ 301776 h 1435632"/>
              <a:gd name="connsiteX72" fmla="*/ 5650992 w 7955280"/>
              <a:gd name="connsiteY72" fmla="*/ 283488 h 1435632"/>
              <a:gd name="connsiteX73" fmla="*/ 5705856 w 7955280"/>
              <a:gd name="connsiteY73" fmla="*/ 265200 h 1435632"/>
              <a:gd name="connsiteX74" fmla="*/ 5733288 w 7955280"/>
              <a:gd name="connsiteY74" fmla="*/ 256056 h 1435632"/>
              <a:gd name="connsiteX75" fmla="*/ 5760720 w 7955280"/>
              <a:gd name="connsiteY75" fmla="*/ 246912 h 1435632"/>
              <a:gd name="connsiteX76" fmla="*/ 5797296 w 7955280"/>
              <a:gd name="connsiteY76" fmla="*/ 237768 h 1435632"/>
              <a:gd name="connsiteX77" fmla="*/ 5897880 w 7955280"/>
              <a:gd name="connsiteY77" fmla="*/ 210336 h 1435632"/>
              <a:gd name="connsiteX78" fmla="*/ 5925312 w 7955280"/>
              <a:gd name="connsiteY78" fmla="*/ 201192 h 1435632"/>
              <a:gd name="connsiteX79" fmla="*/ 6144768 w 7955280"/>
              <a:gd name="connsiteY79" fmla="*/ 182904 h 1435632"/>
              <a:gd name="connsiteX80" fmla="*/ 6236208 w 7955280"/>
              <a:gd name="connsiteY80" fmla="*/ 173760 h 1435632"/>
              <a:gd name="connsiteX81" fmla="*/ 6473952 w 7955280"/>
              <a:gd name="connsiteY81" fmla="*/ 155472 h 1435632"/>
              <a:gd name="connsiteX82" fmla="*/ 6611112 w 7955280"/>
              <a:gd name="connsiteY82" fmla="*/ 137184 h 1435632"/>
              <a:gd name="connsiteX83" fmla="*/ 6702552 w 7955280"/>
              <a:gd name="connsiteY83" fmla="*/ 118896 h 1435632"/>
              <a:gd name="connsiteX84" fmla="*/ 6793992 w 7955280"/>
              <a:gd name="connsiteY84" fmla="*/ 109752 h 1435632"/>
              <a:gd name="connsiteX85" fmla="*/ 6867144 w 7955280"/>
              <a:gd name="connsiteY85" fmla="*/ 100608 h 1435632"/>
              <a:gd name="connsiteX86" fmla="*/ 6912864 w 7955280"/>
              <a:gd name="connsiteY86" fmla="*/ 91464 h 1435632"/>
              <a:gd name="connsiteX87" fmla="*/ 7013448 w 7955280"/>
              <a:gd name="connsiteY87" fmla="*/ 82320 h 1435632"/>
              <a:gd name="connsiteX88" fmla="*/ 7095744 w 7955280"/>
              <a:gd name="connsiteY88" fmla="*/ 73176 h 1435632"/>
              <a:gd name="connsiteX89" fmla="*/ 7370064 w 7955280"/>
              <a:gd name="connsiteY89" fmla="*/ 54888 h 1435632"/>
              <a:gd name="connsiteX90" fmla="*/ 7397496 w 7955280"/>
              <a:gd name="connsiteY90" fmla="*/ 45744 h 1435632"/>
              <a:gd name="connsiteX91" fmla="*/ 7461504 w 7955280"/>
              <a:gd name="connsiteY91" fmla="*/ 36600 h 1435632"/>
              <a:gd name="connsiteX92" fmla="*/ 7571232 w 7955280"/>
              <a:gd name="connsiteY92" fmla="*/ 18312 h 1435632"/>
              <a:gd name="connsiteX93" fmla="*/ 7918704 w 7955280"/>
              <a:gd name="connsiteY93" fmla="*/ 9168 h 1435632"/>
              <a:gd name="connsiteX94" fmla="*/ 7955280 w 7955280"/>
              <a:gd name="connsiteY94" fmla="*/ 24 h 143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955280" h="1435632">
                <a:moveTo>
                  <a:pt x="0" y="1435632"/>
                </a:moveTo>
                <a:cubicBezTo>
                  <a:pt x="15240" y="1426488"/>
                  <a:pt x="30649" y="1417620"/>
                  <a:pt x="45720" y="1408200"/>
                </a:cubicBezTo>
                <a:cubicBezTo>
                  <a:pt x="55039" y="1402375"/>
                  <a:pt x="63051" y="1394241"/>
                  <a:pt x="73152" y="1389912"/>
                </a:cubicBezTo>
                <a:cubicBezTo>
                  <a:pt x="87522" y="1383754"/>
                  <a:pt x="143514" y="1374879"/>
                  <a:pt x="155448" y="1371624"/>
                </a:cubicBezTo>
                <a:cubicBezTo>
                  <a:pt x="174046" y="1366552"/>
                  <a:pt x="193070" y="1361957"/>
                  <a:pt x="210312" y="1353336"/>
                </a:cubicBezTo>
                <a:cubicBezTo>
                  <a:pt x="222504" y="1347240"/>
                  <a:pt x="233956" y="1339359"/>
                  <a:pt x="246888" y="1335048"/>
                </a:cubicBezTo>
                <a:cubicBezTo>
                  <a:pt x="261632" y="1330133"/>
                  <a:pt x="277368" y="1328952"/>
                  <a:pt x="292608" y="1325904"/>
                </a:cubicBezTo>
                <a:cubicBezTo>
                  <a:pt x="426000" y="1259208"/>
                  <a:pt x="221279" y="1357558"/>
                  <a:pt x="374904" y="1298472"/>
                </a:cubicBezTo>
                <a:cubicBezTo>
                  <a:pt x="400349" y="1288685"/>
                  <a:pt x="422193" y="1270517"/>
                  <a:pt x="448056" y="1261896"/>
                </a:cubicBezTo>
                <a:cubicBezTo>
                  <a:pt x="457200" y="1258848"/>
                  <a:pt x="466867" y="1257063"/>
                  <a:pt x="475488" y="1252752"/>
                </a:cubicBezTo>
                <a:cubicBezTo>
                  <a:pt x="485318" y="1247837"/>
                  <a:pt x="492630" y="1238323"/>
                  <a:pt x="502920" y="1234464"/>
                </a:cubicBezTo>
                <a:cubicBezTo>
                  <a:pt x="517472" y="1229007"/>
                  <a:pt x="533562" y="1229089"/>
                  <a:pt x="548640" y="1225320"/>
                </a:cubicBezTo>
                <a:cubicBezTo>
                  <a:pt x="557991" y="1222982"/>
                  <a:pt x="566721" y="1218514"/>
                  <a:pt x="576072" y="1216176"/>
                </a:cubicBezTo>
                <a:cubicBezTo>
                  <a:pt x="591150" y="1212407"/>
                  <a:pt x="606648" y="1210527"/>
                  <a:pt x="621792" y="1207032"/>
                </a:cubicBezTo>
                <a:cubicBezTo>
                  <a:pt x="646283" y="1201380"/>
                  <a:pt x="670152" y="1192876"/>
                  <a:pt x="694944" y="1188744"/>
                </a:cubicBezTo>
                <a:cubicBezTo>
                  <a:pt x="765138" y="1177045"/>
                  <a:pt x="731628" y="1183236"/>
                  <a:pt x="795528" y="1170456"/>
                </a:cubicBezTo>
                <a:cubicBezTo>
                  <a:pt x="804672" y="1164360"/>
                  <a:pt x="812393" y="1155187"/>
                  <a:pt x="822960" y="1152168"/>
                </a:cubicBezTo>
                <a:cubicBezTo>
                  <a:pt x="855727" y="1142806"/>
                  <a:pt x="890128" y="1140563"/>
                  <a:pt x="923544" y="1133880"/>
                </a:cubicBezTo>
                <a:cubicBezTo>
                  <a:pt x="935867" y="1131415"/>
                  <a:pt x="947852" y="1127462"/>
                  <a:pt x="960120" y="1124736"/>
                </a:cubicBezTo>
                <a:cubicBezTo>
                  <a:pt x="1071229" y="1100045"/>
                  <a:pt x="1134649" y="1102322"/>
                  <a:pt x="1280160" y="1097304"/>
                </a:cubicBezTo>
                <a:lnTo>
                  <a:pt x="1545336" y="1088160"/>
                </a:lnTo>
                <a:cubicBezTo>
                  <a:pt x="1700111" y="1066049"/>
                  <a:pt x="1541195" y="1095636"/>
                  <a:pt x="1645920" y="1060728"/>
                </a:cubicBezTo>
                <a:cubicBezTo>
                  <a:pt x="1660664" y="1055813"/>
                  <a:pt x="1676646" y="1055673"/>
                  <a:pt x="1691640" y="1051584"/>
                </a:cubicBezTo>
                <a:cubicBezTo>
                  <a:pt x="1710238" y="1046512"/>
                  <a:pt x="1728216" y="1039392"/>
                  <a:pt x="1746504" y="1033296"/>
                </a:cubicBezTo>
                <a:cubicBezTo>
                  <a:pt x="1755648" y="1030248"/>
                  <a:pt x="1765916" y="1029499"/>
                  <a:pt x="1773936" y="1024152"/>
                </a:cubicBezTo>
                <a:cubicBezTo>
                  <a:pt x="1783080" y="1018056"/>
                  <a:pt x="1791538" y="1010779"/>
                  <a:pt x="1801368" y="1005864"/>
                </a:cubicBezTo>
                <a:cubicBezTo>
                  <a:pt x="1816733" y="998181"/>
                  <a:pt x="1850727" y="991971"/>
                  <a:pt x="1865376" y="987576"/>
                </a:cubicBezTo>
                <a:cubicBezTo>
                  <a:pt x="1920931" y="970910"/>
                  <a:pt x="1925141" y="964640"/>
                  <a:pt x="1984248" y="951000"/>
                </a:cubicBezTo>
                <a:cubicBezTo>
                  <a:pt x="2002313" y="946831"/>
                  <a:pt x="2020932" y="945492"/>
                  <a:pt x="2039112" y="941856"/>
                </a:cubicBezTo>
                <a:cubicBezTo>
                  <a:pt x="2051435" y="939391"/>
                  <a:pt x="2063292" y="934778"/>
                  <a:pt x="2075688" y="932712"/>
                </a:cubicBezTo>
                <a:cubicBezTo>
                  <a:pt x="2118207" y="925626"/>
                  <a:pt x="2161126" y="921147"/>
                  <a:pt x="2203704" y="914424"/>
                </a:cubicBezTo>
                <a:cubicBezTo>
                  <a:pt x="2353358" y="890794"/>
                  <a:pt x="2131795" y="920778"/>
                  <a:pt x="2304288" y="896136"/>
                </a:cubicBezTo>
                <a:cubicBezTo>
                  <a:pt x="2328615" y="892661"/>
                  <a:pt x="2353152" y="890729"/>
                  <a:pt x="2377440" y="886992"/>
                </a:cubicBezTo>
                <a:cubicBezTo>
                  <a:pt x="2392801" y="884629"/>
                  <a:pt x="2407799" y="880211"/>
                  <a:pt x="2423160" y="877848"/>
                </a:cubicBezTo>
                <a:cubicBezTo>
                  <a:pt x="2447448" y="874111"/>
                  <a:pt x="2471954" y="871952"/>
                  <a:pt x="2496312" y="868704"/>
                </a:cubicBezTo>
                <a:lnTo>
                  <a:pt x="2560320" y="859560"/>
                </a:lnTo>
                <a:cubicBezTo>
                  <a:pt x="2614106" y="841631"/>
                  <a:pt x="2570433" y="854196"/>
                  <a:pt x="2660904" y="841272"/>
                </a:cubicBezTo>
                <a:cubicBezTo>
                  <a:pt x="2679258" y="838650"/>
                  <a:pt x="2697414" y="834750"/>
                  <a:pt x="2715768" y="832128"/>
                </a:cubicBezTo>
                <a:cubicBezTo>
                  <a:pt x="2740095" y="828653"/>
                  <a:pt x="2764593" y="826459"/>
                  <a:pt x="2788920" y="822984"/>
                </a:cubicBezTo>
                <a:cubicBezTo>
                  <a:pt x="2807274" y="820362"/>
                  <a:pt x="2825449" y="816590"/>
                  <a:pt x="2843784" y="813840"/>
                </a:cubicBezTo>
                <a:cubicBezTo>
                  <a:pt x="2886412" y="807446"/>
                  <a:pt x="2930353" y="807394"/>
                  <a:pt x="2971800" y="795552"/>
                </a:cubicBezTo>
                <a:cubicBezTo>
                  <a:pt x="3083780" y="763558"/>
                  <a:pt x="2992720" y="785100"/>
                  <a:pt x="3145536" y="768120"/>
                </a:cubicBezTo>
                <a:cubicBezTo>
                  <a:pt x="3163963" y="766073"/>
                  <a:pt x="3182220" y="762612"/>
                  <a:pt x="3200400" y="758976"/>
                </a:cubicBezTo>
                <a:cubicBezTo>
                  <a:pt x="3212723" y="756511"/>
                  <a:pt x="3224535" y="751609"/>
                  <a:pt x="3236976" y="749832"/>
                </a:cubicBezTo>
                <a:cubicBezTo>
                  <a:pt x="3339965" y="735119"/>
                  <a:pt x="3305055" y="747429"/>
                  <a:pt x="3392424" y="731544"/>
                </a:cubicBezTo>
                <a:cubicBezTo>
                  <a:pt x="3404789" y="729296"/>
                  <a:pt x="3416604" y="724466"/>
                  <a:pt x="3429000" y="722400"/>
                </a:cubicBezTo>
                <a:cubicBezTo>
                  <a:pt x="3530140" y="705543"/>
                  <a:pt x="3470677" y="721380"/>
                  <a:pt x="3557016" y="704112"/>
                </a:cubicBezTo>
                <a:cubicBezTo>
                  <a:pt x="3569339" y="701647"/>
                  <a:pt x="3581324" y="697694"/>
                  <a:pt x="3593592" y="694968"/>
                </a:cubicBezTo>
                <a:cubicBezTo>
                  <a:pt x="3718859" y="667131"/>
                  <a:pt x="3687431" y="673232"/>
                  <a:pt x="3776472" y="658392"/>
                </a:cubicBezTo>
                <a:cubicBezTo>
                  <a:pt x="3791712" y="652296"/>
                  <a:pt x="3806332" y="644333"/>
                  <a:pt x="3822192" y="640104"/>
                </a:cubicBezTo>
                <a:cubicBezTo>
                  <a:pt x="3852226" y="632095"/>
                  <a:pt x="3913632" y="621816"/>
                  <a:pt x="3913632" y="621816"/>
                </a:cubicBezTo>
                <a:cubicBezTo>
                  <a:pt x="3961371" y="589990"/>
                  <a:pt x="3919858" y="612637"/>
                  <a:pt x="3986784" y="594384"/>
                </a:cubicBezTo>
                <a:cubicBezTo>
                  <a:pt x="4014784" y="586748"/>
                  <a:pt x="4048232" y="571237"/>
                  <a:pt x="4078224" y="566952"/>
                </a:cubicBezTo>
                <a:cubicBezTo>
                  <a:pt x="4108548" y="562620"/>
                  <a:pt x="4139269" y="561607"/>
                  <a:pt x="4169664" y="557808"/>
                </a:cubicBezTo>
                <a:cubicBezTo>
                  <a:pt x="4253221" y="547363"/>
                  <a:pt x="4195495" y="552642"/>
                  <a:pt x="4261104" y="539520"/>
                </a:cubicBezTo>
                <a:cubicBezTo>
                  <a:pt x="4279284" y="535884"/>
                  <a:pt x="4297839" y="534261"/>
                  <a:pt x="4315968" y="530376"/>
                </a:cubicBezTo>
                <a:cubicBezTo>
                  <a:pt x="4340545" y="525110"/>
                  <a:pt x="4364474" y="517017"/>
                  <a:pt x="4389120" y="512088"/>
                </a:cubicBezTo>
                <a:cubicBezTo>
                  <a:pt x="4410152" y="507882"/>
                  <a:pt x="4508479" y="496025"/>
                  <a:pt x="4526280" y="493800"/>
                </a:cubicBezTo>
                <a:cubicBezTo>
                  <a:pt x="4573463" y="462345"/>
                  <a:pt x="4539267" y="479444"/>
                  <a:pt x="4617720" y="466368"/>
                </a:cubicBezTo>
                <a:cubicBezTo>
                  <a:pt x="4633050" y="463813"/>
                  <a:pt x="4648149" y="460004"/>
                  <a:pt x="4663440" y="457224"/>
                </a:cubicBezTo>
                <a:cubicBezTo>
                  <a:pt x="4681681" y="453907"/>
                  <a:pt x="4700124" y="451716"/>
                  <a:pt x="4718304" y="448080"/>
                </a:cubicBezTo>
                <a:cubicBezTo>
                  <a:pt x="4730627" y="445615"/>
                  <a:pt x="4742484" y="441002"/>
                  <a:pt x="4754880" y="438936"/>
                </a:cubicBezTo>
                <a:cubicBezTo>
                  <a:pt x="4779119" y="434896"/>
                  <a:pt x="4803648" y="432840"/>
                  <a:pt x="4828032" y="429792"/>
                </a:cubicBezTo>
                <a:cubicBezTo>
                  <a:pt x="4846320" y="423696"/>
                  <a:pt x="4864194" y="416179"/>
                  <a:pt x="4882896" y="411504"/>
                </a:cubicBezTo>
                <a:cubicBezTo>
                  <a:pt x="4895088" y="408456"/>
                  <a:pt x="4907204" y="405086"/>
                  <a:pt x="4919472" y="402360"/>
                </a:cubicBezTo>
                <a:cubicBezTo>
                  <a:pt x="4934644" y="398989"/>
                  <a:pt x="4950114" y="396985"/>
                  <a:pt x="4965192" y="393216"/>
                </a:cubicBezTo>
                <a:cubicBezTo>
                  <a:pt x="4986719" y="387834"/>
                  <a:pt x="5007390" y="379017"/>
                  <a:pt x="5029200" y="374928"/>
                </a:cubicBezTo>
                <a:cubicBezTo>
                  <a:pt x="5056328" y="369841"/>
                  <a:pt x="5084148" y="369513"/>
                  <a:pt x="5111496" y="365784"/>
                </a:cubicBezTo>
                <a:cubicBezTo>
                  <a:pt x="5151219" y="360367"/>
                  <a:pt x="5190380" y="350352"/>
                  <a:pt x="5230368" y="347496"/>
                </a:cubicBezTo>
                <a:cubicBezTo>
                  <a:pt x="5318588" y="341195"/>
                  <a:pt x="5407152" y="341400"/>
                  <a:pt x="5495544" y="338352"/>
                </a:cubicBezTo>
                <a:cubicBezTo>
                  <a:pt x="5522976" y="329208"/>
                  <a:pt x="5549787" y="317933"/>
                  <a:pt x="5577840" y="310920"/>
                </a:cubicBezTo>
                <a:cubicBezTo>
                  <a:pt x="5590032" y="307872"/>
                  <a:pt x="5602649" y="306189"/>
                  <a:pt x="5614416" y="301776"/>
                </a:cubicBezTo>
                <a:cubicBezTo>
                  <a:pt x="5627179" y="296990"/>
                  <a:pt x="5638336" y="288550"/>
                  <a:pt x="5650992" y="283488"/>
                </a:cubicBezTo>
                <a:cubicBezTo>
                  <a:pt x="5668890" y="276329"/>
                  <a:pt x="5687568" y="271296"/>
                  <a:pt x="5705856" y="265200"/>
                </a:cubicBezTo>
                <a:lnTo>
                  <a:pt x="5733288" y="256056"/>
                </a:lnTo>
                <a:cubicBezTo>
                  <a:pt x="5742432" y="253008"/>
                  <a:pt x="5751369" y="249250"/>
                  <a:pt x="5760720" y="246912"/>
                </a:cubicBezTo>
                <a:cubicBezTo>
                  <a:pt x="5772912" y="243864"/>
                  <a:pt x="5785259" y="241379"/>
                  <a:pt x="5797296" y="237768"/>
                </a:cubicBezTo>
                <a:cubicBezTo>
                  <a:pt x="5993465" y="178917"/>
                  <a:pt x="5731221" y="252001"/>
                  <a:pt x="5897880" y="210336"/>
                </a:cubicBezTo>
                <a:cubicBezTo>
                  <a:pt x="5907231" y="207998"/>
                  <a:pt x="5915903" y="203283"/>
                  <a:pt x="5925312" y="201192"/>
                </a:cubicBezTo>
                <a:cubicBezTo>
                  <a:pt x="6000698" y="184439"/>
                  <a:pt x="6061479" y="188853"/>
                  <a:pt x="6144768" y="182904"/>
                </a:cubicBezTo>
                <a:cubicBezTo>
                  <a:pt x="6175322" y="180722"/>
                  <a:pt x="6205682" y="176304"/>
                  <a:pt x="6236208" y="173760"/>
                </a:cubicBezTo>
                <a:lnTo>
                  <a:pt x="6473952" y="155472"/>
                </a:lnTo>
                <a:cubicBezTo>
                  <a:pt x="6563659" y="133045"/>
                  <a:pt x="6443176" y="161175"/>
                  <a:pt x="6611112" y="137184"/>
                </a:cubicBezTo>
                <a:cubicBezTo>
                  <a:pt x="6641883" y="132788"/>
                  <a:pt x="6671812" y="123507"/>
                  <a:pt x="6702552" y="118896"/>
                </a:cubicBezTo>
                <a:cubicBezTo>
                  <a:pt x="6732845" y="114352"/>
                  <a:pt x="6763547" y="113135"/>
                  <a:pt x="6793992" y="109752"/>
                </a:cubicBezTo>
                <a:cubicBezTo>
                  <a:pt x="6818415" y="107038"/>
                  <a:pt x="6842856" y="104345"/>
                  <a:pt x="6867144" y="100608"/>
                </a:cubicBezTo>
                <a:cubicBezTo>
                  <a:pt x="6882505" y="98245"/>
                  <a:pt x="6897442" y="93392"/>
                  <a:pt x="6912864" y="91464"/>
                </a:cubicBezTo>
                <a:cubicBezTo>
                  <a:pt x="6946270" y="87288"/>
                  <a:pt x="6979949" y="85670"/>
                  <a:pt x="7013448" y="82320"/>
                </a:cubicBezTo>
                <a:cubicBezTo>
                  <a:pt x="7040912" y="79574"/>
                  <a:pt x="7068312" y="76224"/>
                  <a:pt x="7095744" y="73176"/>
                </a:cubicBezTo>
                <a:cubicBezTo>
                  <a:pt x="7215942" y="43127"/>
                  <a:pt x="7077587" y="75059"/>
                  <a:pt x="7370064" y="54888"/>
                </a:cubicBezTo>
                <a:cubicBezTo>
                  <a:pt x="7379680" y="54225"/>
                  <a:pt x="7388045" y="47634"/>
                  <a:pt x="7397496" y="45744"/>
                </a:cubicBezTo>
                <a:cubicBezTo>
                  <a:pt x="7418630" y="41517"/>
                  <a:pt x="7440245" y="40143"/>
                  <a:pt x="7461504" y="36600"/>
                </a:cubicBezTo>
                <a:cubicBezTo>
                  <a:pt x="7500492" y="30102"/>
                  <a:pt x="7530481" y="20123"/>
                  <a:pt x="7571232" y="18312"/>
                </a:cubicBezTo>
                <a:cubicBezTo>
                  <a:pt x="7686982" y="13168"/>
                  <a:pt x="7802880" y="12216"/>
                  <a:pt x="7918704" y="9168"/>
                </a:cubicBezTo>
                <a:cubicBezTo>
                  <a:pt x="7949028" y="-940"/>
                  <a:pt x="7936497" y="24"/>
                  <a:pt x="7955280" y="24"/>
                </a:cubicBezTo>
              </a:path>
            </a:pathLst>
          </a:custGeom>
          <a:ln w="76200">
            <a:solidFill>
              <a:srgbClr val="00B0F0">
                <a:alpha val="39000"/>
              </a:srgb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0168731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par>
                                <p:cTn id="19" presetID="10"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38"/>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7"/>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2" grpId="0"/>
      <p:bldP spid="62" grpId="0" animBg="1"/>
      <p:bldP spid="69" grpId="0"/>
      <p:bldP spid="2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515600" cy="1139825"/>
          </a:xfrm>
        </p:spPr>
        <p:txBody>
          <a:bodyPr/>
          <a:lstStyle/>
          <a:p>
            <a:r>
              <a:rPr lang="en-US" b="1" dirty="0">
                <a:solidFill>
                  <a:srgbClr val="999900"/>
                </a:solidFill>
              </a:rPr>
              <a:t>LEAP</a:t>
            </a:r>
            <a:r>
              <a:rPr lang="en-US" b="1" dirty="0"/>
              <a:t>-CANADA ELECTRICITY GENERATION MODEL</a:t>
            </a:r>
            <a:endParaRPr lang="en-CA" dirty="0"/>
          </a:p>
        </p:txBody>
      </p:sp>
      <p:sp>
        <p:nvSpPr>
          <p:cNvPr id="3" name="Content Placeholder 2"/>
          <p:cNvSpPr>
            <a:spLocks noGrp="1"/>
          </p:cNvSpPr>
          <p:nvPr>
            <p:ph idx="1"/>
          </p:nvPr>
        </p:nvSpPr>
        <p:spPr>
          <a:xfrm>
            <a:off x="609600" y="1447800"/>
            <a:ext cx="10972800" cy="4530725"/>
          </a:xfrm>
        </p:spPr>
        <p:txBody>
          <a:bodyPr/>
          <a:lstStyle/>
          <a:p>
            <a:r>
              <a:rPr lang="en-CA" dirty="0"/>
              <a:t>Canada’s electricity sector</a:t>
            </a:r>
          </a:p>
          <a:p>
            <a:pPr lvl="1"/>
            <a:r>
              <a:rPr lang="en-CA" dirty="0"/>
              <a:t>Sector transition</a:t>
            </a:r>
          </a:p>
          <a:p>
            <a:pPr lvl="2"/>
            <a:r>
              <a:rPr lang="en-CA" dirty="0"/>
              <a:t>Annual capacity building to meet sub-annual demand</a:t>
            </a:r>
          </a:p>
          <a:p>
            <a:pPr lvl="2"/>
            <a:endParaRPr lang="en-CA" dirty="0"/>
          </a:p>
          <a:p>
            <a:pPr marL="457200" lvl="1" indent="0">
              <a:buNone/>
            </a:pPr>
            <a:endParaRPr lang="en-CA" dirty="0"/>
          </a:p>
        </p:txBody>
      </p:sp>
      <p:sp>
        <p:nvSpPr>
          <p:cNvPr id="4" name="Slide Number Placeholder 3"/>
          <p:cNvSpPr>
            <a:spLocks noGrp="1"/>
          </p:cNvSpPr>
          <p:nvPr>
            <p:ph type="sldNum" sz="quarter" idx="11"/>
          </p:nvPr>
        </p:nvSpPr>
        <p:spPr>
          <a:xfrm>
            <a:off x="11176000" y="6477000"/>
            <a:ext cx="812800" cy="365125"/>
          </a:xfrm>
        </p:spPr>
        <p:txBody>
          <a:bodyPr/>
          <a:lstStyle/>
          <a:p>
            <a:fld id="{C5D83362-4C70-406D-8155-49D75310F06D}" type="slidenum">
              <a:rPr lang="en-US" smtClean="0"/>
              <a:t>67</a:t>
            </a:fld>
            <a:endParaRPr lang="en-US" dirty="0"/>
          </a:p>
        </p:txBody>
      </p:sp>
      <p:sp>
        <p:nvSpPr>
          <p:cNvPr id="17" name="TextBox 16"/>
          <p:cNvSpPr txBox="1"/>
          <p:nvPr/>
        </p:nvSpPr>
        <p:spPr>
          <a:xfrm>
            <a:off x="4572000" y="6211669"/>
            <a:ext cx="3946914" cy="646331"/>
          </a:xfrm>
          <a:prstGeom prst="rect">
            <a:avLst/>
          </a:prstGeom>
          <a:noFill/>
        </p:spPr>
        <p:txBody>
          <a:bodyPr wrap="none" rtlCol="0">
            <a:spAutoFit/>
          </a:bodyPr>
          <a:lstStyle/>
          <a:p>
            <a:r>
              <a:rPr lang="en-CA" dirty="0"/>
              <a:t>Some plants reaching end of life</a:t>
            </a:r>
          </a:p>
          <a:p>
            <a:r>
              <a:rPr lang="en-CA" dirty="0"/>
              <a:t>Electricity demands grow</a:t>
            </a:r>
          </a:p>
        </p:txBody>
      </p:sp>
      <p:sp>
        <p:nvSpPr>
          <p:cNvPr id="22" name="TextBox 21"/>
          <p:cNvSpPr txBox="1"/>
          <p:nvPr/>
        </p:nvSpPr>
        <p:spPr>
          <a:xfrm>
            <a:off x="7391400" y="3581400"/>
            <a:ext cx="5105400" cy="646331"/>
          </a:xfrm>
          <a:prstGeom prst="rect">
            <a:avLst/>
          </a:prstGeom>
          <a:noFill/>
        </p:spPr>
        <p:txBody>
          <a:bodyPr wrap="square" rtlCol="0">
            <a:spAutoFit/>
          </a:bodyPr>
          <a:lstStyle/>
          <a:p>
            <a:r>
              <a:rPr lang="en-CA" dirty="0">
                <a:solidFill>
                  <a:srgbClr val="00B0F0"/>
                </a:solidFill>
              </a:rPr>
              <a:t>Electricity required</a:t>
            </a:r>
          </a:p>
          <a:p>
            <a:r>
              <a:rPr lang="en-CA" dirty="0">
                <a:solidFill>
                  <a:srgbClr val="00B0F0"/>
                </a:solidFill>
              </a:rPr>
              <a:t>(Domestic demand + exports – imports)</a:t>
            </a:r>
          </a:p>
        </p:txBody>
      </p:sp>
      <p:grpSp>
        <p:nvGrpSpPr>
          <p:cNvPr id="39" name="Group 38"/>
          <p:cNvGrpSpPr/>
          <p:nvPr/>
        </p:nvGrpSpPr>
        <p:grpSpPr>
          <a:xfrm>
            <a:off x="876300" y="5867400"/>
            <a:ext cx="11010900" cy="722531"/>
            <a:chOff x="876300" y="3722132"/>
            <a:chExt cx="11010900" cy="722531"/>
          </a:xfrm>
        </p:grpSpPr>
        <p:cxnSp>
          <p:nvCxnSpPr>
            <p:cNvPr id="5" name="Straight Connector 4"/>
            <p:cNvCxnSpPr/>
            <p:nvPr/>
          </p:nvCxnSpPr>
          <p:spPr bwMode="auto">
            <a:xfrm flipV="1">
              <a:off x="876300" y="3722132"/>
              <a:ext cx="11010900" cy="11668"/>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bwMode="auto">
            <a:xfrm>
              <a:off x="9144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8" name="TextBox 7"/>
            <p:cNvSpPr txBox="1"/>
            <p:nvPr/>
          </p:nvSpPr>
          <p:spPr>
            <a:xfrm>
              <a:off x="1219200" y="3798332"/>
              <a:ext cx="1247008" cy="646331"/>
            </a:xfrm>
            <a:prstGeom prst="rect">
              <a:avLst/>
            </a:prstGeom>
            <a:noFill/>
          </p:spPr>
          <p:txBody>
            <a:bodyPr wrap="none" rtlCol="0">
              <a:spAutoFit/>
            </a:bodyPr>
            <a:lstStyle/>
            <a:p>
              <a:r>
                <a:rPr lang="en-CA" dirty="0"/>
                <a:t>This year</a:t>
              </a:r>
            </a:p>
            <a:p>
              <a:pPr algn="ctr"/>
              <a:r>
                <a:rPr lang="en-CA" dirty="0"/>
                <a:t>(2020)</a:t>
              </a:r>
            </a:p>
          </p:txBody>
        </p:sp>
        <p:cxnSp>
          <p:nvCxnSpPr>
            <p:cNvPr id="16" name="Straight Connector 15"/>
            <p:cNvCxnSpPr/>
            <p:nvPr/>
          </p:nvCxnSpPr>
          <p:spPr bwMode="auto">
            <a:xfrm>
              <a:off x="28194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bwMode="auto">
            <a:xfrm>
              <a:off x="46482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bwMode="auto">
            <a:xfrm>
              <a:off x="64770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0" name="Straight Connector 29"/>
            <p:cNvCxnSpPr/>
            <p:nvPr/>
          </p:nvCxnSpPr>
          <p:spPr bwMode="auto">
            <a:xfrm>
              <a:off x="83820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3" name="Straight Connector 32"/>
            <p:cNvCxnSpPr/>
            <p:nvPr/>
          </p:nvCxnSpPr>
          <p:spPr bwMode="auto">
            <a:xfrm>
              <a:off x="11856720" y="3722132"/>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4" name="Straight Connector 33"/>
            <p:cNvCxnSpPr/>
            <p:nvPr/>
          </p:nvCxnSpPr>
          <p:spPr bwMode="auto">
            <a:xfrm>
              <a:off x="102108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36" name="TextBox 35"/>
            <p:cNvSpPr txBox="1"/>
            <p:nvPr/>
          </p:nvSpPr>
          <p:spPr>
            <a:xfrm>
              <a:off x="10668000" y="3722132"/>
              <a:ext cx="774571" cy="369332"/>
            </a:xfrm>
            <a:prstGeom prst="rect">
              <a:avLst/>
            </a:prstGeom>
            <a:noFill/>
          </p:spPr>
          <p:txBody>
            <a:bodyPr wrap="none" rtlCol="0">
              <a:spAutoFit/>
            </a:bodyPr>
            <a:lstStyle/>
            <a:p>
              <a:r>
                <a:rPr lang="en-CA" dirty="0"/>
                <a:t>2050</a:t>
              </a:r>
            </a:p>
          </p:txBody>
        </p:sp>
      </p:grpSp>
      <p:pic>
        <p:nvPicPr>
          <p:cNvPr id="43" name="Picture 42"/>
          <p:cNvPicPr>
            <a:picLocks noChangeAspect="1"/>
          </p:cNvPicPr>
          <p:nvPr/>
        </p:nvPicPr>
        <p:blipFill rotWithShape="1">
          <a:blip r:embed="rId2"/>
          <a:srcRect l="28233" t="4120" r="60803" b="7595"/>
          <a:stretch/>
        </p:blipFill>
        <p:spPr>
          <a:xfrm>
            <a:off x="950976" y="4343400"/>
            <a:ext cx="1819656" cy="1483941"/>
          </a:xfrm>
          <a:prstGeom prst="rect">
            <a:avLst/>
          </a:prstGeom>
        </p:spPr>
      </p:pic>
      <p:sp>
        <p:nvSpPr>
          <p:cNvPr id="44" name="TextBox 43"/>
          <p:cNvSpPr txBox="1"/>
          <p:nvPr/>
        </p:nvSpPr>
        <p:spPr>
          <a:xfrm>
            <a:off x="3124200" y="5943600"/>
            <a:ext cx="1312732" cy="646331"/>
          </a:xfrm>
          <a:prstGeom prst="rect">
            <a:avLst/>
          </a:prstGeom>
          <a:noFill/>
        </p:spPr>
        <p:txBody>
          <a:bodyPr wrap="none" rtlCol="0">
            <a:spAutoFit/>
          </a:bodyPr>
          <a:lstStyle/>
          <a:p>
            <a:pPr algn="ctr"/>
            <a:r>
              <a:rPr lang="en-CA" dirty="0"/>
              <a:t>Next year</a:t>
            </a:r>
          </a:p>
          <a:p>
            <a:pPr algn="ctr"/>
            <a:r>
              <a:rPr lang="en-CA" dirty="0"/>
              <a:t>(2021)</a:t>
            </a:r>
          </a:p>
        </p:txBody>
      </p:sp>
      <p:sp>
        <p:nvSpPr>
          <p:cNvPr id="46" name="TextBox 45"/>
          <p:cNvSpPr txBox="1"/>
          <p:nvPr/>
        </p:nvSpPr>
        <p:spPr>
          <a:xfrm>
            <a:off x="5334000" y="5943600"/>
            <a:ext cx="373820" cy="369332"/>
          </a:xfrm>
          <a:prstGeom prst="rect">
            <a:avLst/>
          </a:prstGeom>
          <a:noFill/>
        </p:spPr>
        <p:txBody>
          <a:bodyPr wrap="none" rtlCol="0">
            <a:spAutoFit/>
          </a:bodyPr>
          <a:lstStyle/>
          <a:p>
            <a:r>
              <a:rPr lang="en-CA" dirty="0"/>
              <a:t>…</a:t>
            </a:r>
          </a:p>
        </p:txBody>
      </p:sp>
      <p:sp>
        <p:nvSpPr>
          <p:cNvPr id="47" name="TextBox 46"/>
          <p:cNvSpPr txBox="1"/>
          <p:nvPr/>
        </p:nvSpPr>
        <p:spPr>
          <a:xfrm>
            <a:off x="7391400" y="5943600"/>
            <a:ext cx="373820" cy="369332"/>
          </a:xfrm>
          <a:prstGeom prst="rect">
            <a:avLst/>
          </a:prstGeom>
          <a:noFill/>
        </p:spPr>
        <p:txBody>
          <a:bodyPr wrap="none" rtlCol="0">
            <a:spAutoFit/>
          </a:bodyPr>
          <a:lstStyle/>
          <a:p>
            <a:r>
              <a:rPr lang="en-CA" dirty="0"/>
              <a:t>…</a:t>
            </a:r>
          </a:p>
        </p:txBody>
      </p:sp>
      <p:sp>
        <p:nvSpPr>
          <p:cNvPr id="48" name="TextBox 47"/>
          <p:cNvSpPr txBox="1"/>
          <p:nvPr/>
        </p:nvSpPr>
        <p:spPr>
          <a:xfrm>
            <a:off x="9067800" y="5943600"/>
            <a:ext cx="373820" cy="369332"/>
          </a:xfrm>
          <a:prstGeom prst="rect">
            <a:avLst/>
          </a:prstGeom>
          <a:noFill/>
        </p:spPr>
        <p:txBody>
          <a:bodyPr wrap="none" rtlCol="0">
            <a:spAutoFit/>
          </a:bodyPr>
          <a:lstStyle/>
          <a:p>
            <a:r>
              <a:rPr lang="en-CA" dirty="0"/>
              <a:t>…</a:t>
            </a:r>
          </a:p>
        </p:txBody>
      </p:sp>
      <p:pic>
        <p:nvPicPr>
          <p:cNvPr id="50" name="Picture 49"/>
          <p:cNvPicPr>
            <a:picLocks noChangeAspect="1"/>
          </p:cNvPicPr>
          <p:nvPr/>
        </p:nvPicPr>
        <p:blipFill rotWithShape="1">
          <a:blip r:embed="rId2"/>
          <a:srcRect l="28233" t="4120" r="60803" b="7595"/>
          <a:stretch/>
        </p:blipFill>
        <p:spPr>
          <a:xfrm>
            <a:off x="2819400" y="4800600"/>
            <a:ext cx="1819656" cy="1026741"/>
          </a:xfrm>
          <a:prstGeom prst="rect">
            <a:avLst/>
          </a:prstGeom>
        </p:spPr>
      </p:pic>
      <p:sp>
        <p:nvSpPr>
          <p:cNvPr id="62" name="Freeform 61"/>
          <p:cNvSpPr/>
          <p:nvPr/>
        </p:nvSpPr>
        <p:spPr bwMode="auto">
          <a:xfrm>
            <a:off x="2790825" y="3952875"/>
            <a:ext cx="1850231" cy="535781"/>
          </a:xfrm>
          <a:custGeom>
            <a:avLst/>
            <a:gdLst>
              <a:gd name="connsiteX0" fmla="*/ 28575 w 1850231"/>
              <a:gd name="connsiteY0" fmla="*/ 535781 h 535781"/>
              <a:gd name="connsiteX1" fmla="*/ 147638 w 1850231"/>
              <a:gd name="connsiteY1" fmla="*/ 514350 h 535781"/>
              <a:gd name="connsiteX2" fmla="*/ 361950 w 1850231"/>
              <a:gd name="connsiteY2" fmla="*/ 447675 h 535781"/>
              <a:gd name="connsiteX3" fmla="*/ 433388 w 1850231"/>
              <a:gd name="connsiteY3" fmla="*/ 414338 h 535781"/>
              <a:gd name="connsiteX4" fmla="*/ 647700 w 1850231"/>
              <a:gd name="connsiteY4" fmla="*/ 352425 h 535781"/>
              <a:gd name="connsiteX5" fmla="*/ 947738 w 1850231"/>
              <a:gd name="connsiteY5" fmla="*/ 309563 h 535781"/>
              <a:gd name="connsiteX6" fmla="*/ 1376363 w 1850231"/>
              <a:gd name="connsiteY6" fmla="*/ 242888 h 535781"/>
              <a:gd name="connsiteX7" fmla="*/ 1419225 w 1850231"/>
              <a:gd name="connsiteY7" fmla="*/ 226219 h 535781"/>
              <a:gd name="connsiteX8" fmla="*/ 1438275 w 1850231"/>
              <a:gd name="connsiteY8" fmla="*/ 238125 h 535781"/>
              <a:gd name="connsiteX9" fmla="*/ 1850231 w 1850231"/>
              <a:gd name="connsiteY9" fmla="*/ 183356 h 535781"/>
              <a:gd name="connsiteX10" fmla="*/ 1843088 w 1850231"/>
              <a:gd name="connsiteY10" fmla="*/ 42863 h 535781"/>
              <a:gd name="connsiteX11" fmla="*/ 0 w 1850231"/>
              <a:gd name="connsiteY11" fmla="*/ 0 h 535781"/>
              <a:gd name="connsiteX12" fmla="*/ 28575 w 1850231"/>
              <a:gd name="connsiteY12" fmla="*/ 535781 h 5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0231" h="535781">
                <a:moveTo>
                  <a:pt x="28575" y="535781"/>
                </a:moveTo>
                <a:lnTo>
                  <a:pt x="147638" y="514350"/>
                </a:lnTo>
                <a:lnTo>
                  <a:pt x="361950" y="447675"/>
                </a:lnTo>
                <a:lnTo>
                  <a:pt x="433388" y="414338"/>
                </a:lnTo>
                <a:lnTo>
                  <a:pt x="647700" y="352425"/>
                </a:lnTo>
                <a:lnTo>
                  <a:pt x="947738" y="309563"/>
                </a:lnTo>
                <a:lnTo>
                  <a:pt x="1376363" y="242888"/>
                </a:lnTo>
                <a:lnTo>
                  <a:pt x="1419225" y="226219"/>
                </a:lnTo>
                <a:lnTo>
                  <a:pt x="1438275" y="238125"/>
                </a:lnTo>
                <a:lnTo>
                  <a:pt x="1850231" y="183356"/>
                </a:lnTo>
                <a:lnTo>
                  <a:pt x="1843088" y="42863"/>
                </a:lnTo>
                <a:lnTo>
                  <a:pt x="0" y="0"/>
                </a:lnTo>
                <a:lnTo>
                  <a:pt x="28575" y="535781"/>
                </a:lnTo>
                <a:close/>
              </a:path>
            </a:pathLst>
          </a:cu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69" name="TextBox 68"/>
          <p:cNvSpPr txBox="1"/>
          <p:nvPr/>
        </p:nvSpPr>
        <p:spPr>
          <a:xfrm>
            <a:off x="1143000" y="4800600"/>
            <a:ext cx="1539973" cy="646331"/>
          </a:xfrm>
          <a:prstGeom prst="rect">
            <a:avLst/>
          </a:prstGeom>
          <a:noFill/>
        </p:spPr>
        <p:txBody>
          <a:bodyPr wrap="none" rtlCol="0">
            <a:spAutoFit/>
          </a:bodyPr>
          <a:lstStyle/>
          <a:p>
            <a:pPr algn="ctr"/>
            <a:r>
              <a:rPr lang="en-CA" dirty="0"/>
              <a:t>Generation </a:t>
            </a:r>
          </a:p>
          <a:p>
            <a:pPr algn="ctr"/>
            <a:r>
              <a:rPr lang="en-CA" dirty="0"/>
              <a:t>capacity</a:t>
            </a:r>
          </a:p>
        </p:txBody>
      </p:sp>
      <p:pic>
        <p:nvPicPr>
          <p:cNvPr id="38" name="Picture 37"/>
          <p:cNvPicPr>
            <a:picLocks noChangeAspect="1"/>
          </p:cNvPicPr>
          <p:nvPr/>
        </p:nvPicPr>
        <p:blipFill rotWithShape="1">
          <a:blip r:embed="rId2"/>
          <a:srcRect l="50000" t="6671" b="27999"/>
          <a:stretch/>
        </p:blipFill>
        <p:spPr>
          <a:xfrm>
            <a:off x="2801112" y="4279392"/>
            <a:ext cx="1945045" cy="1524001"/>
          </a:xfrm>
          <a:prstGeom prst="rect">
            <a:avLst/>
          </a:prstGeom>
          <a:solidFill>
            <a:schemeClr val="accent1">
              <a:alpha val="0"/>
            </a:schemeClr>
          </a:solidFill>
        </p:spPr>
      </p:pic>
      <p:pic>
        <p:nvPicPr>
          <p:cNvPr id="28" name="Picture 27"/>
          <p:cNvPicPr>
            <a:picLocks noChangeAspect="1"/>
          </p:cNvPicPr>
          <p:nvPr/>
        </p:nvPicPr>
        <p:blipFill rotWithShape="1">
          <a:blip r:embed="rId3"/>
          <a:srcRect l="18958" t="17777" r="56771" b="10000"/>
          <a:stretch/>
        </p:blipFill>
        <p:spPr>
          <a:xfrm>
            <a:off x="914400" y="4343400"/>
            <a:ext cx="1843648" cy="1479195"/>
          </a:xfrm>
          <a:prstGeom prst="rect">
            <a:avLst/>
          </a:prstGeom>
        </p:spPr>
      </p:pic>
      <p:sp>
        <p:nvSpPr>
          <p:cNvPr id="31" name="TextBox 30"/>
          <p:cNvSpPr txBox="1"/>
          <p:nvPr/>
        </p:nvSpPr>
        <p:spPr>
          <a:xfrm>
            <a:off x="1143000" y="4800600"/>
            <a:ext cx="1593064" cy="646331"/>
          </a:xfrm>
          <a:prstGeom prst="rect">
            <a:avLst/>
          </a:prstGeom>
          <a:noFill/>
        </p:spPr>
        <p:txBody>
          <a:bodyPr wrap="none" rtlCol="0">
            <a:spAutoFit/>
          </a:bodyPr>
          <a:lstStyle/>
          <a:p>
            <a:pPr algn="ctr"/>
            <a:r>
              <a:rPr lang="en-CA" dirty="0"/>
              <a:t>Sub-annual </a:t>
            </a:r>
          </a:p>
          <a:p>
            <a:pPr algn="ctr"/>
            <a:r>
              <a:rPr lang="en-CA" dirty="0"/>
              <a:t>time slices</a:t>
            </a:r>
          </a:p>
        </p:txBody>
      </p:sp>
      <p:sp>
        <p:nvSpPr>
          <p:cNvPr id="21" name="Freeform 20"/>
          <p:cNvSpPr/>
          <p:nvPr/>
        </p:nvSpPr>
        <p:spPr bwMode="auto">
          <a:xfrm>
            <a:off x="914400" y="3200400"/>
            <a:ext cx="10098024" cy="1740432"/>
          </a:xfrm>
          <a:custGeom>
            <a:avLst/>
            <a:gdLst>
              <a:gd name="connsiteX0" fmla="*/ 0 w 7955280"/>
              <a:gd name="connsiteY0" fmla="*/ 1435632 h 1435632"/>
              <a:gd name="connsiteX1" fmla="*/ 45720 w 7955280"/>
              <a:gd name="connsiteY1" fmla="*/ 1408200 h 1435632"/>
              <a:gd name="connsiteX2" fmla="*/ 73152 w 7955280"/>
              <a:gd name="connsiteY2" fmla="*/ 1389912 h 1435632"/>
              <a:gd name="connsiteX3" fmla="*/ 155448 w 7955280"/>
              <a:gd name="connsiteY3" fmla="*/ 1371624 h 1435632"/>
              <a:gd name="connsiteX4" fmla="*/ 210312 w 7955280"/>
              <a:gd name="connsiteY4" fmla="*/ 1353336 h 1435632"/>
              <a:gd name="connsiteX5" fmla="*/ 246888 w 7955280"/>
              <a:gd name="connsiteY5" fmla="*/ 1335048 h 1435632"/>
              <a:gd name="connsiteX6" fmla="*/ 292608 w 7955280"/>
              <a:gd name="connsiteY6" fmla="*/ 1325904 h 1435632"/>
              <a:gd name="connsiteX7" fmla="*/ 374904 w 7955280"/>
              <a:gd name="connsiteY7" fmla="*/ 1298472 h 1435632"/>
              <a:gd name="connsiteX8" fmla="*/ 448056 w 7955280"/>
              <a:gd name="connsiteY8" fmla="*/ 1261896 h 1435632"/>
              <a:gd name="connsiteX9" fmla="*/ 475488 w 7955280"/>
              <a:gd name="connsiteY9" fmla="*/ 1252752 h 1435632"/>
              <a:gd name="connsiteX10" fmla="*/ 502920 w 7955280"/>
              <a:gd name="connsiteY10" fmla="*/ 1234464 h 1435632"/>
              <a:gd name="connsiteX11" fmla="*/ 548640 w 7955280"/>
              <a:gd name="connsiteY11" fmla="*/ 1225320 h 1435632"/>
              <a:gd name="connsiteX12" fmla="*/ 576072 w 7955280"/>
              <a:gd name="connsiteY12" fmla="*/ 1216176 h 1435632"/>
              <a:gd name="connsiteX13" fmla="*/ 621792 w 7955280"/>
              <a:gd name="connsiteY13" fmla="*/ 1207032 h 1435632"/>
              <a:gd name="connsiteX14" fmla="*/ 694944 w 7955280"/>
              <a:gd name="connsiteY14" fmla="*/ 1188744 h 1435632"/>
              <a:gd name="connsiteX15" fmla="*/ 795528 w 7955280"/>
              <a:gd name="connsiteY15" fmla="*/ 1170456 h 1435632"/>
              <a:gd name="connsiteX16" fmla="*/ 822960 w 7955280"/>
              <a:gd name="connsiteY16" fmla="*/ 1152168 h 1435632"/>
              <a:gd name="connsiteX17" fmla="*/ 923544 w 7955280"/>
              <a:gd name="connsiteY17" fmla="*/ 1133880 h 1435632"/>
              <a:gd name="connsiteX18" fmla="*/ 960120 w 7955280"/>
              <a:gd name="connsiteY18" fmla="*/ 1124736 h 1435632"/>
              <a:gd name="connsiteX19" fmla="*/ 1280160 w 7955280"/>
              <a:gd name="connsiteY19" fmla="*/ 1097304 h 1435632"/>
              <a:gd name="connsiteX20" fmla="*/ 1545336 w 7955280"/>
              <a:gd name="connsiteY20" fmla="*/ 1088160 h 1435632"/>
              <a:gd name="connsiteX21" fmla="*/ 1645920 w 7955280"/>
              <a:gd name="connsiteY21" fmla="*/ 1060728 h 1435632"/>
              <a:gd name="connsiteX22" fmla="*/ 1691640 w 7955280"/>
              <a:gd name="connsiteY22" fmla="*/ 1051584 h 1435632"/>
              <a:gd name="connsiteX23" fmla="*/ 1746504 w 7955280"/>
              <a:gd name="connsiteY23" fmla="*/ 1033296 h 1435632"/>
              <a:gd name="connsiteX24" fmla="*/ 1773936 w 7955280"/>
              <a:gd name="connsiteY24" fmla="*/ 1024152 h 1435632"/>
              <a:gd name="connsiteX25" fmla="*/ 1801368 w 7955280"/>
              <a:gd name="connsiteY25" fmla="*/ 1005864 h 1435632"/>
              <a:gd name="connsiteX26" fmla="*/ 1865376 w 7955280"/>
              <a:gd name="connsiteY26" fmla="*/ 987576 h 1435632"/>
              <a:gd name="connsiteX27" fmla="*/ 1984248 w 7955280"/>
              <a:gd name="connsiteY27" fmla="*/ 951000 h 1435632"/>
              <a:gd name="connsiteX28" fmla="*/ 2039112 w 7955280"/>
              <a:gd name="connsiteY28" fmla="*/ 941856 h 1435632"/>
              <a:gd name="connsiteX29" fmla="*/ 2075688 w 7955280"/>
              <a:gd name="connsiteY29" fmla="*/ 932712 h 1435632"/>
              <a:gd name="connsiteX30" fmla="*/ 2203704 w 7955280"/>
              <a:gd name="connsiteY30" fmla="*/ 914424 h 1435632"/>
              <a:gd name="connsiteX31" fmla="*/ 2304288 w 7955280"/>
              <a:gd name="connsiteY31" fmla="*/ 896136 h 1435632"/>
              <a:gd name="connsiteX32" fmla="*/ 2377440 w 7955280"/>
              <a:gd name="connsiteY32" fmla="*/ 886992 h 1435632"/>
              <a:gd name="connsiteX33" fmla="*/ 2423160 w 7955280"/>
              <a:gd name="connsiteY33" fmla="*/ 877848 h 1435632"/>
              <a:gd name="connsiteX34" fmla="*/ 2496312 w 7955280"/>
              <a:gd name="connsiteY34" fmla="*/ 868704 h 1435632"/>
              <a:gd name="connsiteX35" fmla="*/ 2560320 w 7955280"/>
              <a:gd name="connsiteY35" fmla="*/ 859560 h 1435632"/>
              <a:gd name="connsiteX36" fmla="*/ 2660904 w 7955280"/>
              <a:gd name="connsiteY36" fmla="*/ 841272 h 1435632"/>
              <a:gd name="connsiteX37" fmla="*/ 2715768 w 7955280"/>
              <a:gd name="connsiteY37" fmla="*/ 832128 h 1435632"/>
              <a:gd name="connsiteX38" fmla="*/ 2788920 w 7955280"/>
              <a:gd name="connsiteY38" fmla="*/ 822984 h 1435632"/>
              <a:gd name="connsiteX39" fmla="*/ 2843784 w 7955280"/>
              <a:gd name="connsiteY39" fmla="*/ 813840 h 1435632"/>
              <a:gd name="connsiteX40" fmla="*/ 2971800 w 7955280"/>
              <a:gd name="connsiteY40" fmla="*/ 795552 h 1435632"/>
              <a:gd name="connsiteX41" fmla="*/ 3145536 w 7955280"/>
              <a:gd name="connsiteY41" fmla="*/ 768120 h 1435632"/>
              <a:gd name="connsiteX42" fmla="*/ 3200400 w 7955280"/>
              <a:gd name="connsiteY42" fmla="*/ 758976 h 1435632"/>
              <a:gd name="connsiteX43" fmla="*/ 3236976 w 7955280"/>
              <a:gd name="connsiteY43" fmla="*/ 749832 h 1435632"/>
              <a:gd name="connsiteX44" fmla="*/ 3392424 w 7955280"/>
              <a:gd name="connsiteY44" fmla="*/ 731544 h 1435632"/>
              <a:gd name="connsiteX45" fmla="*/ 3429000 w 7955280"/>
              <a:gd name="connsiteY45" fmla="*/ 722400 h 1435632"/>
              <a:gd name="connsiteX46" fmla="*/ 3557016 w 7955280"/>
              <a:gd name="connsiteY46" fmla="*/ 704112 h 1435632"/>
              <a:gd name="connsiteX47" fmla="*/ 3593592 w 7955280"/>
              <a:gd name="connsiteY47" fmla="*/ 694968 h 1435632"/>
              <a:gd name="connsiteX48" fmla="*/ 3776472 w 7955280"/>
              <a:gd name="connsiteY48" fmla="*/ 658392 h 1435632"/>
              <a:gd name="connsiteX49" fmla="*/ 3822192 w 7955280"/>
              <a:gd name="connsiteY49" fmla="*/ 640104 h 1435632"/>
              <a:gd name="connsiteX50" fmla="*/ 3913632 w 7955280"/>
              <a:gd name="connsiteY50" fmla="*/ 621816 h 1435632"/>
              <a:gd name="connsiteX51" fmla="*/ 3986784 w 7955280"/>
              <a:gd name="connsiteY51" fmla="*/ 594384 h 1435632"/>
              <a:gd name="connsiteX52" fmla="*/ 4078224 w 7955280"/>
              <a:gd name="connsiteY52" fmla="*/ 566952 h 1435632"/>
              <a:gd name="connsiteX53" fmla="*/ 4169664 w 7955280"/>
              <a:gd name="connsiteY53" fmla="*/ 557808 h 1435632"/>
              <a:gd name="connsiteX54" fmla="*/ 4261104 w 7955280"/>
              <a:gd name="connsiteY54" fmla="*/ 539520 h 1435632"/>
              <a:gd name="connsiteX55" fmla="*/ 4315968 w 7955280"/>
              <a:gd name="connsiteY55" fmla="*/ 530376 h 1435632"/>
              <a:gd name="connsiteX56" fmla="*/ 4389120 w 7955280"/>
              <a:gd name="connsiteY56" fmla="*/ 512088 h 1435632"/>
              <a:gd name="connsiteX57" fmla="*/ 4526280 w 7955280"/>
              <a:gd name="connsiteY57" fmla="*/ 493800 h 1435632"/>
              <a:gd name="connsiteX58" fmla="*/ 4617720 w 7955280"/>
              <a:gd name="connsiteY58" fmla="*/ 466368 h 1435632"/>
              <a:gd name="connsiteX59" fmla="*/ 4663440 w 7955280"/>
              <a:gd name="connsiteY59" fmla="*/ 457224 h 1435632"/>
              <a:gd name="connsiteX60" fmla="*/ 4718304 w 7955280"/>
              <a:gd name="connsiteY60" fmla="*/ 448080 h 1435632"/>
              <a:gd name="connsiteX61" fmla="*/ 4754880 w 7955280"/>
              <a:gd name="connsiteY61" fmla="*/ 438936 h 1435632"/>
              <a:gd name="connsiteX62" fmla="*/ 4828032 w 7955280"/>
              <a:gd name="connsiteY62" fmla="*/ 429792 h 1435632"/>
              <a:gd name="connsiteX63" fmla="*/ 4882896 w 7955280"/>
              <a:gd name="connsiteY63" fmla="*/ 411504 h 1435632"/>
              <a:gd name="connsiteX64" fmla="*/ 4919472 w 7955280"/>
              <a:gd name="connsiteY64" fmla="*/ 402360 h 1435632"/>
              <a:gd name="connsiteX65" fmla="*/ 4965192 w 7955280"/>
              <a:gd name="connsiteY65" fmla="*/ 393216 h 1435632"/>
              <a:gd name="connsiteX66" fmla="*/ 5029200 w 7955280"/>
              <a:gd name="connsiteY66" fmla="*/ 374928 h 1435632"/>
              <a:gd name="connsiteX67" fmla="*/ 5111496 w 7955280"/>
              <a:gd name="connsiteY67" fmla="*/ 365784 h 1435632"/>
              <a:gd name="connsiteX68" fmla="*/ 5230368 w 7955280"/>
              <a:gd name="connsiteY68" fmla="*/ 347496 h 1435632"/>
              <a:gd name="connsiteX69" fmla="*/ 5495544 w 7955280"/>
              <a:gd name="connsiteY69" fmla="*/ 338352 h 1435632"/>
              <a:gd name="connsiteX70" fmla="*/ 5577840 w 7955280"/>
              <a:gd name="connsiteY70" fmla="*/ 310920 h 1435632"/>
              <a:gd name="connsiteX71" fmla="*/ 5614416 w 7955280"/>
              <a:gd name="connsiteY71" fmla="*/ 301776 h 1435632"/>
              <a:gd name="connsiteX72" fmla="*/ 5650992 w 7955280"/>
              <a:gd name="connsiteY72" fmla="*/ 283488 h 1435632"/>
              <a:gd name="connsiteX73" fmla="*/ 5705856 w 7955280"/>
              <a:gd name="connsiteY73" fmla="*/ 265200 h 1435632"/>
              <a:gd name="connsiteX74" fmla="*/ 5733288 w 7955280"/>
              <a:gd name="connsiteY74" fmla="*/ 256056 h 1435632"/>
              <a:gd name="connsiteX75" fmla="*/ 5760720 w 7955280"/>
              <a:gd name="connsiteY75" fmla="*/ 246912 h 1435632"/>
              <a:gd name="connsiteX76" fmla="*/ 5797296 w 7955280"/>
              <a:gd name="connsiteY76" fmla="*/ 237768 h 1435632"/>
              <a:gd name="connsiteX77" fmla="*/ 5897880 w 7955280"/>
              <a:gd name="connsiteY77" fmla="*/ 210336 h 1435632"/>
              <a:gd name="connsiteX78" fmla="*/ 5925312 w 7955280"/>
              <a:gd name="connsiteY78" fmla="*/ 201192 h 1435632"/>
              <a:gd name="connsiteX79" fmla="*/ 6144768 w 7955280"/>
              <a:gd name="connsiteY79" fmla="*/ 182904 h 1435632"/>
              <a:gd name="connsiteX80" fmla="*/ 6236208 w 7955280"/>
              <a:gd name="connsiteY80" fmla="*/ 173760 h 1435632"/>
              <a:gd name="connsiteX81" fmla="*/ 6473952 w 7955280"/>
              <a:gd name="connsiteY81" fmla="*/ 155472 h 1435632"/>
              <a:gd name="connsiteX82" fmla="*/ 6611112 w 7955280"/>
              <a:gd name="connsiteY82" fmla="*/ 137184 h 1435632"/>
              <a:gd name="connsiteX83" fmla="*/ 6702552 w 7955280"/>
              <a:gd name="connsiteY83" fmla="*/ 118896 h 1435632"/>
              <a:gd name="connsiteX84" fmla="*/ 6793992 w 7955280"/>
              <a:gd name="connsiteY84" fmla="*/ 109752 h 1435632"/>
              <a:gd name="connsiteX85" fmla="*/ 6867144 w 7955280"/>
              <a:gd name="connsiteY85" fmla="*/ 100608 h 1435632"/>
              <a:gd name="connsiteX86" fmla="*/ 6912864 w 7955280"/>
              <a:gd name="connsiteY86" fmla="*/ 91464 h 1435632"/>
              <a:gd name="connsiteX87" fmla="*/ 7013448 w 7955280"/>
              <a:gd name="connsiteY87" fmla="*/ 82320 h 1435632"/>
              <a:gd name="connsiteX88" fmla="*/ 7095744 w 7955280"/>
              <a:gd name="connsiteY88" fmla="*/ 73176 h 1435632"/>
              <a:gd name="connsiteX89" fmla="*/ 7370064 w 7955280"/>
              <a:gd name="connsiteY89" fmla="*/ 54888 h 1435632"/>
              <a:gd name="connsiteX90" fmla="*/ 7397496 w 7955280"/>
              <a:gd name="connsiteY90" fmla="*/ 45744 h 1435632"/>
              <a:gd name="connsiteX91" fmla="*/ 7461504 w 7955280"/>
              <a:gd name="connsiteY91" fmla="*/ 36600 h 1435632"/>
              <a:gd name="connsiteX92" fmla="*/ 7571232 w 7955280"/>
              <a:gd name="connsiteY92" fmla="*/ 18312 h 1435632"/>
              <a:gd name="connsiteX93" fmla="*/ 7918704 w 7955280"/>
              <a:gd name="connsiteY93" fmla="*/ 9168 h 1435632"/>
              <a:gd name="connsiteX94" fmla="*/ 7955280 w 7955280"/>
              <a:gd name="connsiteY94" fmla="*/ 24 h 143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955280" h="1435632">
                <a:moveTo>
                  <a:pt x="0" y="1435632"/>
                </a:moveTo>
                <a:cubicBezTo>
                  <a:pt x="15240" y="1426488"/>
                  <a:pt x="30649" y="1417620"/>
                  <a:pt x="45720" y="1408200"/>
                </a:cubicBezTo>
                <a:cubicBezTo>
                  <a:pt x="55039" y="1402375"/>
                  <a:pt x="63051" y="1394241"/>
                  <a:pt x="73152" y="1389912"/>
                </a:cubicBezTo>
                <a:cubicBezTo>
                  <a:pt x="87522" y="1383754"/>
                  <a:pt x="143514" y="1374879"/>
                  <a:pt x="155448" y="1371624"/>
                </a:cubicBezTo>
                <a:cubicBezTo>
                  <a:pt x="174046" y="1366552"/>
                  <a:pt x="193070" y="1361957"/>
                  <a:pt x="210312" y="1353336"/>
                </a:cubicBezTo>
                <a:cubicBezTo>
                  <a:pt x="222504" y="1347240"/>
                  <a:pt x="233956" y="1339359"/>
                  <a:pt x="246888" y="1335048"/>
                </a:cubicBezTo>
                <a:cubicBezTo>
                  <a:pt x="261632" y="1330133"/>
                  <a:pt x="277368" y="1328952"/>
                  <a:pt x="292608" y="1325904"/>
                </a:cubicBezTo>
                <a:cubicBezTo>
                  <a:pt x="426000" y="1259208"/>
                  <a:pt x="221279" y="1357558"/>
                  <a:pt x="374904" y="1298472"/>
                </a:cubicBezTo>
                <a:cubicBezTo>
                  <a:pt x="400349" y="1288685"/>
                  <a:pt x="422193" y="1270517"/>
                  <a:pt x="448056" y="1261896"/>
                </a:cubicBezTo>
                <a:cubicBezTo>
                  <a:pt x="457200" y="1258848"/>
                  <a:pt x="466867" y="1257063"/>
                  <a:pt x="475488" y="1252752"/>
                </a:cubicBezTo>
                <a:cubicBezTo>
                  <a:pt x="485318" y="1247837"/>
                  <a:pt x="492630" y="1238323"/>
                  <a:pt x="502920" y="1234464"/>
                </a:cubicBezTo>
                <a:cubicBezTo>
                  <a:pt x="517472" y="1229007"/>
                  <a:pt x="533562" y="1229089"/>
                  <a:pt x="548640" y="1225320"/>
                </a:cubicBezTo>
                <a:cubicBezTo>
                  <a:pt x="557991" y="1222982"/>
                  <a:pt x="566721" y="1218514"/>
                  <a:pt x="576072" y="1216176"/>
                </a:cubicBezTo>
                <a:cubicBezTo>
                  <a:pt x="591150" y="1212407"/>
                  <a:pt x="606648" y="1210527"/>
                  <a:pt x="621792" y="1207032"/>
                </a:cubicBezTo>
                <a:cubicBezTo>
                  <a:pt x="646283" y="1201380"/>
                  <a:pt x="670152" y="1192876"/>
                  <a:pt x="694944" y="1188744"/>
                </a:cubicBezTo>
                <a:cubicBezTo>
                  <a:pt x="765138" y="1177045"/>
                  <a:pt x="731628" y="1183236"/>
                  <a:pt x="795528" y="1170456"/>
                </a:cubicBezTo>
                <a:cubicBezTo>
                  <a:pt x="804672" y="1164360"/>
                  <a:pt x="812393" y="1155187"/>
                  <a:pt x="822960" y="1152168"/>
                </a:cubicBezTo>
                <a:cubicBezTo>
                  <a:pt x="855727" y="1142806"/>
                  <a:pt x="890128" y="1140563"/>
                  <a:pt x="923544" y="1133880"/>
                </a:cubicBezTo>
                <a:cubicBezTo>
                  <a:pt x="935867" y="1131415"/>
                  <a:pt x="947852" y="1127462"/>
                  <a:pt x="960120" y="1124736"/>
                </a:cubicBezTo>
                <a:cubicBezTo>
                  <a:pt x="1071229" y="1100045"/>
                  <a:pt x="1134649" y="1102322"/>
                  <a:pt x="1280160" y="1097304"/>
                </a:cubicBezTo>
                <a:lnTo>
                  <a:pt x="1545336" y="1088160"/>
                </a:lnTo>
                <a:cubicBezTo>
                  <a:pt x="1700111" y="1066049"/>
                  <a:pt x="1541195" y="1095636"/>
                  <a:pt x="1645920" y="1060728"/>
                </a:cubicBezTo>
                <a:cubicBezTo>
                  <a:pt x="1660664" y="1055813"/>
                  <a:pt x="1676646" y="1055673"/>
                  <a:pt x="1691640" y="1051584"/>
                </a:cubicBezTo>
                <a:cubicBezTo>
                  <a:pt x="1710238" y="1046512"/>
                  <a:pt x="1728216" y="1039392"/>
                  <a:pt x="1746504" y="1033296"/>
                </a:cubicBezTo>
                <a:cubicBezTo>
                  <a:pt x="1755648" y="1030248"/>
                  <a:pt x="1765916" y="1029499"/>
                  <a:pt x="1773936" y="1024152"/>
                </a:cubicBezTo>
                <a:cubicBezTo>
                  <a:pt x="1783080" y="1018056"/>
                  <a:pt x="1791538" y="1010779"/>
                  <a:pt x="1801368" y="1005864"/>
                </a:cubicBezTo>
                <a:cubicBezTo>
                  <a:pt x="1816733" y="998181"/>
                  <a:pt x="1850727" y="991971"/>
                  <a:pt x="1865376" y="987576"/>
                </a:cubicBezTo>
                <a:cubicBezTo>
                  <a:pt x="1920931" y="970910"/>
                  <a:pt x="1925141" y="964640"/>
                  <a:pt x="1984248" y="951000"/>
                </a:cubicBezTo>
                <a:cubicBezTo>
                  <a:pt x="2002313" y="946831"/>
                  <a:pt x="2020932" y="945492"/>
                  <a:pt x="2039112" y="941856"/>
                </a:cubicBezTo>
                <a:cubicBezTo>
                  <a:pt x="2051435" y="939391"/>
                  <a:pt x="2063292" y="934778"/>
                  <a:pt x="2075688" y="932712"/>
                </a:cubicBezTo>
                <a:cubicBezTo>
                  <a:pt x="2118207" y="925626"/>
                  <a:pt x="2161126" y="921147"/>
                  <a:pt x="2203704" y="914424"/>
                </a:cubicBezTo>
                <a:cubicBezTo>
                  <a:pt x="2353358" y="890794"/>
                  <a:pt x="2131795" y="920778"/>
                  <a:pt x="2304288" y="896136"/>
                </a:cubicBezTo>
                <a:cubicBezTo>
                  <a:pt x="2328615" y="892661"/>
                  <a:pt x="2353152" y="890729"/>
                  <a:pt x="2377440" y="886992"/>
                </a:cubicBezTo>
                <a:cubicBezTo>
                  <a:pt x="2392801" y="884629"/>
                  <a:pt x="2407799" y="880211"/>
                  <a:pt x="2423160" y="877848"/>
                </a:cubicBezTo>
                <a:cubicBezTo>
                  <a:pt x="2447448" y="874111"/>
                  <a:pt x="2471954" y="871952"/>
                  <a:pt x="2496312" y="868704"/>
                </a:cubicBezTo>
                <a:lnTo>
                  <a:pt x="2560320" y="859560"/>
                </a:lnTo>
                <a:cubicBezTo>
                  <a:pt x="2614106" y="841631"/>
                  <a:pt x="2570433" y="854196"/>
                  <a:pt x="2660904" y="841272"/>
                </a:cubicBezTo>
                <a:cubicBezTo>
                  <a:pt x="2679258" y="838650"/>
                  <a:pt x="2697414" y="834750"/>
                  <a:pt x="2715768" y="832128"/>
                </a:cubicBezTo>
                <a:cubicBezTo>
                  <a:pt x="2740095" y="828653"/>
                  <a:pt x="2764593" y="826459"/>
                  <a:pt x="2788920" y="822984"/>
                </a:cubicBezTo>
                <a:cubicBezTo>
                  <a:pt x="2807274" y="820362"/>
                  <a:pt x="2825449" y="816590"/>
                  <a:pt x="2843784" y="813840"/>
                </a:cubicBezTo>
                <a:cubicBezTo>
                  <a:pt x="2886412" y="807446"/>
                  <a:pt x="2930353" y="807394"/>
                  <a:pt x="2971800" y="795552"/>
                </a:cubicBezTo>
                <a:cubicBezTo>
                  <a:pt x="3083780" y="763558"/>
                  <a:pt x="2992720" y="785100"/>
                  <a:pt x="3145536" y="768120"/>
                </a:cubicBezTo>
                <a:cubicBezTo>
                  <a:pt x="3163963" y="766073"/>
                  <a:pt x="3182220" y="762612"/>
                  <a:pt x="3200400" y="758976"/>
                </a:cubicBezTo>
                <a:cubicBezTo>
                  <a:pt x="3212723" y="756511"/>
                  <a:pt x="3224535" y="751609"/>
                  <a:pt x="3236976" y="749832"/>
                </a:cubicBezTo>
                <a:cubicBezTo>
                  <a:pt x="3339965" y="735119"/>
                  <a:pt x="3305055" y="747429"/>
                  <a:pt x="3392424" y="731544"/>
                </a:cubicBezTo>
                <a:cubicBezTo>
                  <a:pt x="3404789" y="729296"/>
                  <a:pt x="3416604" y="724466"/>
                  <a:pt x="3429000" y="722400"/>
                </a:cubicBezTo>
                <a:cubicBezTo>
                  <a:pt x="3530140" y="705543"/>
                  <a:pt x="3470677" y="721380"/>
                  <a:pt x="3557016" y="704112"/>
                </a:cubicBezTo>
                <a:cubicBezTo>
                  <a:pt x="3569339" y="701647"/>
                  <a:pt x="3581324" y="697694"/>
                  <a:pt x="3593592" y="694968"/>
                </a:cubicBezTo>
                <a:cubicBezTo>
                  <a:pt x="3718859" y="667131"/>
                  <a:pt x="3687431" y="673232"/>
                  <a:pt x="3776472" y="658392"/>
                </a:cubicBezTo>
                <a:cubicBezTo>
                  <a:pt x="3791712" y="652296"/>
                  <a:pt x="3806332" y="644333"/>
                  <a:pt x="3822192" y="640104"/>
                </a:cubicBezTo>
                <a:cubicBezTo>
                  <a:pt x="3852226" y="632095"/>
                  <a:pt x="3913632" y="621816"/>
                  <a:pt x="3913632" y="621816"/>
                </a:cubicBezTo>
                <a:cubicBezTo>
                  <a:pt x="3961371" y="589990"/>
                  <a:pt x="3919858" y="612637"/>
                  <a:pt x="3986784" y="594384"/>
                </a:cubicBezTo>
                <a:cubicBezTo>
                  <a:pt x="4014784" y="586748"/>
                  <a:pt x="4048232" y="571237"/>
                  <a:pt x="4078224" y="566952"/>
                </a:cubicBezTo>
                <a:cubicBezTo>
                  <a:pt x="4108548" y="562620"/>
                  <a:pt x="4139269" y="561607"/>
                  <a:pt x="4169664" y="557808"/>
                </a:cubicBezTo>
                <a:cubicBezTo>
                  <a:pt x="4253221" y="547363"/>
                  <a:pt x="4195495" y="552642"/>
                  <a:pt x="4261104" y="539520"/>
                </a:cubicBezTo>
                <a:cubicBezTo>
                  <a:pt x="4279284" y="535884"/>
                  <a:pt x="4297839" y="534261"/>
                  <a:pt x="4315968" y="530376"/>
                </a:cubicBezTo>
                <a:cubicBezTo>
                  <a:pt x="4340545" y="525110"/>
                  <a:pt x="4364474" y="517017"/>
                  <a:pt x="4389120" y="512088"/>
                </a:cubicBezTo>
                <a:cubicBezTo>
                  <a:pt x="4410152" y="507882"/>
                  <a:pt x="4508479" y="496025"/>
                  <a:pt x="4526280" y="493800"/>
                </a:cubicBezTo>
                <a:cubicBezTo>
                  <a:pt x="4573463" y="462345"/>
                  <a:pt x="4539267" y="479444"/>
                  <a:pt x="4617720" y="466368"/>
                </a:cubicBezTo>
                <a:cubicBezTo>
                  <a:pt x="4633050" y="463813"/>
                  <a:pt x="4648149" y="460004"/>
                  <a:pt x="4663440" y="457224"/>
                </a:cubicBezTo>
                <a:cubicBezTo>
                  <a:pt x="4681681" y="453907"/>
                  <a:pt x="4700124" y="451716"/>
                  <a:pt x="4718304" y="448080"/>
                </a:cubicBezTo>
                <a:cubicBezTo>
                  <a:pt x="4730627" y="445615"/>
                  <a:pt x="4742484" y="441002"/>
                  <a:pt x="4754880" y="438936"/>
                </a:cubicBezTo>
                <a:cubicBezTo>
                  <a:pt x="4779119" y="434896"/>
                  <a:pt x="4803648" y="432840"/>
                  <a:pt x="4828032" y="429792"/>
                </a:cubicBezTo>
                <a:cubicBezTo>
                  <a:pt x="4846320" y="423696"/>
                  <a:pt x="4864194" y="416179"/>
                  <a:pt x="4882896" y="411504"/>
                </a:cubicBezTo>
                <a:cubicBezTo>
                  <a:pt x="4895088" y="408456"/>
                  <a:pt x="4907204" y="405086"/>
                  <a:pt x="4919472" y="402360"/>
                </a:cubicBezTo>
                <a:cubicBezTo>
                  <a:pt x="4934644" y="398989"/>
                  <a:pt x="4950114" y="396985"/>
                  <a:pt x="4965192" y="393216"/>
                </a:cubicBezTo>
                <a:cubicBezTo>
                  <a:pt x="4986719" y="387834"/>
                  <a:pt x="5007390" y="379017"/>
                  <a:pt x="5029200" y="374928"/>
                </a:cubicBezTo>
                <a:cubicBezTo>
                  <a:pt x="5056328" y="369841"/>
                  <a:pt x="5084148" y="369513"/>
                  <a:pt x="5111496" y="365784"/>
                </a:cubicBezTo>
                <a:cubicBezTo>
                  <a:pt x="5151219" y="360367"/>
                  <a:pt x="5190380" y="350352"/>
                  <a:pt x="5230368" y="347496"/>
                </a:cubicBezTo>
                <a:cubicBezTo>
                  <a:pt x="5318588" y="341195"/>
                  <a:pt x="5407152" y="341400"/>
                  <a:pt x="5495544" y="338352"/>
                </a:cubicBezTo>
                <a:cubicBezTo>
                  <a:pt x="5522976" y="329208"/>
                  <a:pt x="5549787" y="317933"/>
                  <a:pt x="5577840" y="310920"/>
                </a:cubicBezTo>
                <a:cubicBezTo>
                  <a:pt x="5590032" y="307872"/>
                  <a:pt x="5602649" y="306189"/>
                  <a:pt x="5614416" y="301776"/>
                </a:cubicBezTo>
                <a:cubicBezTo>
                  <a:pt x="5627179" y="296990"/>
                  <a:pt x="5638336" y="288550"/>
                  <a:pt x="5650992" y="283488"/>
                </a:cubicBezTo>
                <a:cubicBezTo>
                  <a:pt x="5668890" y="276329"/>
                  <a:pt x="5687568" y="271296"/>
                  <a:pt x="5705856" y="265200"/>
                </a:cubicBezTo>
                <a:lnTo>
                  <a:pt x="5733288" y="256056"/>
                </a:lnTo>
                <a:cubicBezTo>
                  <a:pt x="5742432" y="253008"/>
                  <a:pt x="5751369" y="249250"/>
                  <a:pt x="5760720" y="246912"/>
                </a:cubicBezTo>
                <a:cubicBezTo>
                  <a:pt x="5772912" y="243864"/>
                  <a:pt x="5785259" y="241379"/>
                  <a:pt x="5797296" y="237768"/>
                </a:cubicBezTo>
                <a:cubicBezTo>
                  <a:pt x="5993465" y="178917"/>
                  <a:pt x="5731221" y="252001"/>
                  <a:pt x="5897880" y="210336"/>
                </a:cubicBezTo>
                <a:cubicBezTo>
                  <a:pt x="5907231" y="207998"/>
                  <a:pt x="5915903" y="203283"/>
                  <a:pt x="5925312" y="201192"/>
                </a:cubicBezTo>
                <a:cubicBezTo>
                  <a:pt x="6000698" y="184439"/>
                  <a:pt x="6061479" y="188853"/>
                  <a:pt x="6144768" y="182904"/>
                </a:cubicBezTo>
                <a:cubicBezTo>
                  <a:pt x="6175322" y="180722"/>
                  <a:pt x="6205682" y="176304"/>
                  <a:pt x="6236208" y="173760"/>
                </a:cubicBezTo>
                <a:lnTo>
                  <a:pt x="6473952" y="155472"/>
                </a:lnTo>
                <a:cubicBezTo>
                  <a:pt x="6563659" y="133045"/>
                  <a:pt x="6443176" y="161175"/>
                  <a:pt x="6611112" y="137184"/>
                </a:cubicBezTo>
                <a:cubicBezTo>
                  <a:pt x="6641883" y="132788"/>
                  <a:pt x="6671812" y="123507"/>
                  <a:pt x="6702552" y="118896"/>
                </a:cubicBezTo>
                <a:cubicBezTo>
                  <a:pt x="6732845" y="114352"/>
                  <a:pt x="6763547" y="113135"/>
                  <a:pt x="6793992" y="109752"/>
                </a:cubicBezTo>
                <a:cubicBezTo>
                  <a:pt x="6818415" y="107038"/>
                  <a:pt x="6842856" y="104345"/>
                  <a:pt x="6867144" y="100608"/>
                </a:cubicBezTo>
                <a:cubicBezTo>
                  <a:pt x="6882505" y="98245"/>
                  <a:pt x="6897442" y="93392"/>
                  <a:pt x="6912864" y="91464"/>
                </a:cubicBezTo>
                <a:cubicBezTo>
                  <a:pt x="6946270" y="87288"/>
                  <a:pt x="6979949" y="85670"/>
                  <a:pt x="7013448" y="82320"/>
                </a:cubicBezTo>
                <a:cubicBezTo>
                  <a:pt x="7040912" y="79574"/>
                  <a:pt x="7068312" y="76224"/>
                  <a:pt x="7095744" y="73176"/>
                </a:cubicBezTo>
                <a:cubicBezTo>
                  <a:pt x="7215942" y="43127"/>
                  <a:pt x="7077587" y="75059"/>
                  <a:pt x="7370064" y="54888"/>
                </a:cubicBezTo>
                <a:cubicBezTo>
                  <a:pt x="7379680" y="54225"/>
                  <a:pt x="7388045" y="47634"/>
                  <a:pt x="7397496" y="45744"/>
                </a:cubicBezTo>
                <a:cubicBezTo>
                  <a:pt x="7418630" y="41517"/>
                  <a:pt x="7440245" y="40143"/>
                  <a:pt x="7461504" y="36600"/>
                </a:cubicBezTo>
                <a:cubicBezTo>
                  <a:pt x="7500492" y="30102"/>
                  <a:pt x="7530481" y="20123"/>
                  <a:pt x="7571232" y="18312"/>
                </a:cubicBezTo>
                <a:cubicBezTo>
                  <a:pt x="7686982" y="13168"/>
                  <a:pt x="7802880" y="12216"/>
                  <a:pt x="7918704" y="9168"/>
                </a:cubicBezTo>
                <a:cubicBezTo>
                  <a:pt x="7949028" y="-940"/>
                  <a:pt x="7936497" y="24"/>
                  <a:pt x="7955280" y="24"/>
                </a:cubicBezTo>
              </a:path>
            </a:pathLst>
          </a:custGeom>
          <a:ln w="76200">
            <a:solidFill>
              <a:srgbClr val="00B0F0">
                <a:alpha val="39000"/>
              </a:srgb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4131472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par>
                                <p:cTn id="19" presetID="10"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38"/>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7"/>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62"/>
                                        </p:tgtEl>
                                        <p:attrNameLst>
                                          <p:attrName>style.visibility</p:attrName>
                                        </p:attrNameLst>
                                      </p:cBhvr>
                                      <p:to>
                                        <p:strVal val="visible"/>
                                      </p:to>
                                    </p:set>
                                  </p:childTnLst>
                                </p:cTn>
                              </p:par>
                              <p:par>
                                <p:cTn id="38" presetID="22" presetClass="entr" presetSubtype="4"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down)">
                                      <p:cBhvr>
                                        <p:cTn id="40" dur="500"/>
                                        <p:tgtEl>
                                          <p:spTgt spid="28"/>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3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2" grpId="0"/>
      <p:bldP spid="62" grpId="0" animBg="1"/>
      <p:bldP spid="69" grpId="0"/>
      <p:bldP spid="31" grpId="0"/>
      <p:bldP spid="31" grpId="1"/>
      <p:bldP spid="2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515600" cy="1139825"/>
          </a:xfrm>
        </p:spPr>
        <p:txBody>
          <a:bodyPr/>
          <a:lstStyle/>
          <a:p>
            <a:r>
              <a:rPr lang="en-US" b="1" dirty="0">
                <a:solidFill>
                  <a:srgbClr val="999900"/>
                </a:solidFill>
              </a:rPr>
              <a:t>LEAP</a:t>
            </a:r>
            <a:r>
              <a:rPr lang="en-US" b="1" dirty="0"/>
              <a:t>-CANADA ELECTRICITY GENERATION MODEL</a:t>
            </a:r>
            <a:endParaRPr lang="en-CA" dirty="0"/>
          </a:p>
        </p:txBody>
      </p:sp>
      <p:sp>
        <p:nvSpPr>
          <p:cNvPr id="3" name="Content Placeholder 2"/>
          <p:cNvSpPr>
            <a:spLocks noGrp="1"/>
          </p:cNvSpPr>
          <p:nvPr>
            <p:ph idx="1"/>
          </p:nvPr>
        </p:nvSpPr>
        <p:spPr>
          <a:xfrm>
            <a:off x="609600" y="1447800"/>
            <a:ext cx="10972800" cy="4530725"/>
          </a:xfrm>
        </p:spPr>
        <p:txBody>
          <a:bodyPr/>
          <a:lstStyle/>
          <a:p>
            <a:r>
              <a:rPr lang="en-CA" dirty="0"/>
              <a:t>Canada’s electricity sector</a:t>
            </a:r>
          </a:p>
          <a:p>
            <a:pPr lvl="1"/>
            <a:r>
              <a:rPr lang="en-CA" dirty="0"/>
              <a:t>Sector transition</a:t>
            </a:r>
          </a:p>
          <a:p>
            <a:pPr lvl="2"/>
            <a:r>
              <a:rPr lang="en-CA" dirty="0"/>
              <a:t>Annual capacity building to meet sub-annual demand</a:t>
            </a:r>
          </a:p>
          <a:p>
            <a:pPr lvl="2"/>
            <a:endParaRPr lang="en-CA" dirty="0"/>
          </a:p>
          <a:p>
            <a:pPr marL="457200" lvl="1" indent="0">
              <a:buNone/>
            </a:pPr>
            <a:endParaRPr lang="en-CA" dirty="0"/>
          </a:p>
        </p:txBody>
      </p:sp>
      <p:sp>
        <p:nvSpPr>
          <p:cNvPr id="4" name="Slide Number Placeholder 3"/>
          <p:cNvSpPr>
            <a:spLocks noGrp="1"/>
          </p:cNvSpPr>
          <p:nvPr>
            <p:ph type="sldNum" sz="quarter" idx="11"/>
          </p:nvPr>
        </p:nvSpPr>
        <p:spPr>
          <a:xfrm>
            <a:off x="11176000" y="6477000"/>
            <a:ext cx="812800" cy="365125"/>
          </a:xfrm>
        </p:spPr>
        <p:txBody>
          <a:bodyPr/>
          <a:lstStyle/>
          <a:p>
            <a:fld id="{C5D83362-4C70-406D-8155-49D75310F06D}" type="slidenum">
              <a:rPr lang="en-US" smtClean="0"/>
              <a:t>68</a:t>
            </a:fld>
            <a:endParaRPr lang="en-US" dirty="0"/>
          </a:p>
        </p:txBody>
      </p:sp>
      <p:sp>
        <p:nvSpPr>
          <p:cNvPr id="17" name="TextBox 16"/>
          <p:cNvSpPr txBox="1"/>
          <p:nvPr/>
        </p:nvSpPr>
        <p:spPr>
          <a:xfrm>
            <a:off x="4572000" y="6211669"/>
            <a:ext cx="3946914" cy="646331"/>
          </a:xfrm>
          <a:prstGeom prst="rect">
            <a:avLst/>
          </a:prstGeom>
          <a:noFill/>
        </p:spPr>
        <p:txBody>
          <a:bodyPr wrap="none" rtlCol="0">
            <a:spAutoFit/>
          </a:bodyPr>
          <a:lstStyle/>
          <a:p>
            <a:r>
              <a:rPr lang="en-CA" dirty="0"/>
              <a:t>Some plants reaching end of life</a:t>
            </a:r>
          </a:p>
          <a:p>
            <a:r>
              <a:rPr lang="en-CA" dirty="0"/>
              <a:t>Electricity demands grow</a:t>
            </a:r>
          </a:p>
        </p:txBody>
      </p:sp>
      <p:sp>
        <p:nvSpPr>
          <p:cNvPr id="22" name="TextBox 21"/>
          <p:cNvSpPr txBox="1"/>
          <p:nvPr/>
        </p:nvSpPr>
        <p:spPr>
          <a:xfrm>
            <a:off x="7391400" y="3581400"/>
            <a:ext cx="5105400" cy="646331"/>
          </a:xfrm>
          <a:prstGeom prst="rect">
            <a:avLst/>
          </a:prstGeom>
          <a:noFill/>
        </p:spPr>
        <p:txBody>
          <a:bodyPr wrap="square" rtlCol="0">
            <a:spAutoFit/>
          </a:bodyPr>
          <a:lstStyle/>
          <a:p>
            <a:r>
              <a:rPr lang="en-CA" dirty="0">
                <a:solidFill>
                  <a:srgbClr val="00B0F0"/>
                </a:solidFill>
              </a:rPr>
              <a:t>Electricity required</a:t>
            </a:r>
          </a:p>
          <a:p>
            <a:r>
              <a:rPr lang="en-CA" dirty="0">
                <a:solidFill>
                  <a:srgbClr val="00B0F0"/>
                </a:solidFill>
              </a:rPr>
              <a:t>(Domestic demand + exports – imports)</a:t>
            </a:r>
          </a:p>
        </p:txBody>
      </p:sp>
      <p:grpSp>
        <p:nvGrpSpPr>
          <p:cNvPr id="39" name="Group 38"/>
          <p:cNvGrpSpPr/>
          <p:nvPr/>
        </p:nvGrpSpPr>
        <p:grpSpPr>
          <a:xfrm>
            <a:off x="876300" y="5867400"/>
            <a:ext cx="11010900" cy="722531"/>
            <a:chOff x="876300" y="3722132"/>
            <a:chExt cx="11010900" cy="722531"/>
          </a:xfrm>
        </p:grpSpPr>
        <p:cxnSp>
          <p:nvCxnSpPr>
            <p:cNvPr id="5" name="Straight Connector 4"/>
            <p:cNvCxnSpPr/>
            <p:nvPr/>
          </p:nvCxnSpPr>
          <p:spPr bwMode="auto">
            <a:xfrm flipV="1">
              <a:off x="876300" y="3722132"/>
              <a:ext cx="11010900" cy="11668"/>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bwMode="auto">
            <a:xfrm>
              <a:off x="9144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8" name="TextBox 7"/>
            <p:cNvSpPr txBox="1"/>
            <p:nvPr/>
          </p:nvSpPr>
          <p:spPr>
            <a:xfrm>
              <a:off x="1219200" y="3798332"/>
              <a:ext cx="1247008" cy="646331"/>
            </a:xfrm>
            <a:prstGeom prst="rect">
              <a:avLst/>
            </a:prstGeom>
            <a:noFill/>
          </p:spPr>
          <p:txBody>
            <a:bodyPr wrap="none" rtlCol="0">
              <a:spAutoFit/>
            </a:bodyPr>
            <a:lstStyle/>
            <a:p>
              <a:r>
                <a:rPr lang="en-CA" dirty="0"/>
                <a:t>This year</a:t>
              </a:r>
            </a:p>
            <a:p>
              <a:pPr algn="ctr"/>
              <a:r>
                <a:rPr lang="en-CA" dirty="0"/>
                <a:t>(2020)</a:t>
              </a:r>
            </a:p>
          </p:txBody>
        </p:sp>
        <p:cxnSp>
          <p:nvCxnSpPr>
            <p:cNvPr id="16" name="Straight Connector 15"/>
            <p:cNvCxnSpPr/>
            <p:nvPr/>
          </p:nvCxnSpPr>
          <p:spPr bwMode="auto">
            <a:xfrm>
              <a:off x="28194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bwMode="auto">
            <a:xfrm>
              <a:off x="46482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bwMode="auto">
            <a:xfrm>
              <a:off x="64770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0" name="Straight Connector 29"/>
            <p:cNvCxnSpPr/>
            <p:nvPr/>
          </p:nvCxnSpPr>
          <p:spPr bwMode="auto">
            <a:xfrm>
              <a:off x="83820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3" name="Straight Connector 32"/>
            <p:cNvCxnSpPr/>
            <p:nvPr/>
          </p:nvCxnSpPr>
          <p:spPr bwMode="auto">
            <a:xfrm>
              <a:off x="11856720" y="3722132"/>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4" name="Straight Connector 33"/>
            <p:cNvCxnSpPr/>
            <p:nvPr/>
          </p:nvCxnSpPr>
          <p:spPr bwMode="auto">
            <a:xfrm>
              <a:off x="102108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36" name="TextBox 35"/>
            <p:cNvSpPr txBox="1"/>
            <p:nvPr/>
          </p:nvSpPr>
          <p:spPr>
            <a:xfrm>
              <a:off x="10668000" y="3722132"/>
              <a:ext cx="774571" cy="369332"/>
            </a:xfrm>
            <a:prstGeom prst="rect">
              <a:avLst/>
            </a:prstGeom>
            <a:noFill/>
          </p:spPr>
          <p:txBody>
            <a:bodyPr wrap="none" rtlCol="0">
              <a:spAutoFit/>
            </a:bodyPr>
            <a:lstStyle/>
            <a:p>
              <a:r>
                <a:rPr lang="en-CA" dirty="0"/>
                <a:t>2050</a:t>
              </a:r>
            </a:p>
          </p:txBody>
        </p:sp>
      </p:grpSp>
      <p:pic>
        <p:nvPicPr>
          <p:cNvPr id="43" name="Picture 42"/>
          <p:cNvPicPr>
            <a:picLocks noChangeAspect="1"/>
          </p:cNvPicPr>
          <p:nvPr/>
        </p:nvPicPr>
        <p:blipFill rotWithShape="1">
          <a:blip r:embed="rId2"/>
          <a:srcRect l="28233" t="4120" r="60803" b="7595"/>
          <a:stretch/>
        </p:blipFill>
        <p:spPr>
          <a:xfrm>
            <a:off x="950976" y="4343400"/>
            <a:ext cx="1819656" cy="1483941"/>
          </a:xfrm>
          <a:prstGeom prst="rect">
            <a:avLst/>
          </a:prstGeom>
        </p:spPr>
      </p:pic>
      <p:sp>
        <p:nvSpPr>
          <p:cNvPr id="44" name="TextBox 43"/>
          <p:cNvSpPr txBox="1"/>
          <p:nvPr/>
        </p:nvSpPr>
        <p:spPr>
          <a:xfrm>
            <a:off x="3124200" y="5943600"/>
            <a:ext cx="1312732" cy="646331"/>
          </a:xfrm>
          <a:prstGeom prst="rect">
            <a:avLst/>
          </a:prstGeom>
          <a:noFill/>
        </p:spPr>
        <p:txBody>
          <a:bodyPr wrap="none" rtlCol="0">
            <a:spAutoFit/>
          </a:bodyPr>
          <a:lstStyle/>
          <a:p>
            <a:pPr algn="ctr"/>
            <a:r>
              <a:rPr lang="en-CA" dirty="0"/>
              <a:t>Next year</a:t>
            </a:r>
          </a:p>
          <a:p>
            <a:pPr algn="ctr"/>
            <a:r>
              <a:rPr lang="en-CA" dirty="0"/>
              <a:t>(2021)</a:t>
            </a:r>
          </a:p>
        </p:txBody>
      </p:sp>
      <p:sp>
        <p:nvSpPr>
          <p:cNvPr id="46" name="TextBox 45"/>
          <p:cNvSpPr txBox="1"/>
          <p:nvPr/>
        </p:nvSpPr>
        <p:spPr>
          <a:xfrm>
            <a:off x="5334000" y="5943600"/>
            <a:ext cx="373820" cy="369332"/>
          </a:xfrm>
          <a:prstGeom prst="rect">
            <a:avLst/>
          </a:prstGeom>
          <a:noFill/>
        </p:spPr>
        <p:txBody>
          <a:bodyPr wrap="none" rtlCol="0">
            <a:spAutoFit/>
          </a:bodyPr>
          <a:lstStyle/>
          <a:p>
            <a:r>
              <a:rPr lang="en-CA" dirty="0"/>
              <a:t>…</a:t>
            </a:r>
          </a:p>
        </p:txBody>
      </p:sp>
      <p:sp>
        <p:nvSpPr>
          <p:cNvPr id="47" name="TextBox 46"/>
          <p:cNvSpPr txBox="1"/>
          <p:nvPr/>
        </p:nvSpPr>
        <p:spPr>
          <a:xfrm>
            <a:off x="7391400" y="5943600"/>
            <a:ext cx="373820" cy="369332"/>
          </a:xfrm>
          <a:prstGeom prst="rect">
            <a:avLst/>
          </a:prstGeom>
          <a:noFill/>
        </p:spPr>
        <p:txBody>
          <a:bodyPr wrap="none" rtlCol="0">
            <a:spAutoFit/>
          </a:bodyPr>
          <a:lstStyle/>
          <a:p>
            <a:r>
              <a:rPr lang="en-CA" dirty="0"/>
              <a:t>…</a:t>
            </a:r>
          </a:p>
        </p:txBody>
      </p:sp>
      <p:sp>
        <p:nvSpPr>
          <p:cNvPr id="48" name="TextBox 47"/>
          <p:cNvSpPr txBox="1"/>
          <p:nvPr/>
        </p:nvSpPr>
        <p:spPr>
          <a:xfrm>
            <a:off x="9067800" y="5943600"/>
            <a:ext cx="373820" cy="369332"/>
          </a:xfrm>
          <a:prstGeom prst="rect">
            <a:avLst/>
          </a:prstGeom>
          <a:noFill/>
        </p:spPr>
        <p:txBody>
          <a:bodyPr wrap="none" rtlCol="0">
            <a:spAutoFit/>
          </a:bodyPr>
          <a:lstStyle/>
          <a:p>
            <a:r>
              <a:rPr lang="en-CA" dirty="0"/>
              <a:t>…</a:t>
            </a:r>
          </a:p>
        </p:txBody>
      </p:sp>
      <p:pic>
        <p:nvPicPr>
          <p:cNvPr id="50" name="Picture 49"/>
          <p:cNvPicPr>
            <a:picLocks noChangeAspect="1"/>
          </p:cNvPicPr>
          <p:nvPr/>
        </p:nvPicPr>
        <p:blipFill rotWithShape="1">
          <a:blip r:embed="rId2"/>
          <a:srcRect l="28233" t="4120" r="60803" b="7595"/>
          <a:stretch/>
        </p:blipFill>
        <p:spPr>
          <a:xfrm>
            <a:off x="2819400" y="4800600"/>
            <a:ext cx="1819656" cy="1026741"/>
          </a:xfrm>
          <a:prstGeom prst="rect">
            <a:avLst/>
          </a:prstGeom>
        </p:spPr>
      </p:pic>
      <p:sp>
        <p:nvSpPr>
          <p:cNvPr id="52" name="Rectangle 51"/>
          <p:cNvSpPr/>
          <p:nvPr/>
        </p:nvSpPr>
        <p:spPr bwMode="auto">
          <a:xfrm>
            <a:off x="2822575" y="4190999"/>
            <a:ext cx="1828800" cy="612775"/>
          </a:xfrm>
          <a:prstGeom prst="rect">
            <a:avLst/>
          </a:prstGeom>
          <a:solidFill>
            <a:schemeClr val="accent4"/>
          </a:solid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63" name="Rectangle 62"/>
          <p:cNvSpPr/>
          <p:nvPr/>
        </p:nvSpPr>
        <p:spPr bwMode="auto">
          <a:xfrm>
            <a:off x="2795590" y="3871913"/>
            <a:ext cx="762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62" name="Freeform 61"/>
          <p:cNvSpPr/>
          <p:nvPr/>
        </p:nvSpPr>
        <p:spPr bwMode="auto">
          <a:xfrm>
            <a:off x="2790825" y="3952875"/>
            <a:ext cx="1850231" cy="535781"/>
          </a:xfrm>
          <a:custGeom>
            <a:avLst/>
            <a:gdLst>
              <a:gd name="connsiteX0" fmla="*/ 28575 w 1850231"/>
              <a:gd name="connsiteY0" fmla="*/ 535781 h 535781"/>
              <a:gd name="connsiteX1" fmla="*/ 147638 w 1850231"/>
              <a:gd name="connsiteY1" fmla="*/ 514350 h 535781"/>
              <a:gd name="connsiteX2" fmla="*/ 361950 w 1850231"/>
              <a:gd name="connsiteY2" fmla="*/ 447675 h 535781"/>
              <a:gd name="connsiteX3" fmla="*/ 433388 w 1850231"/>
              <a:gd name="connsiteY3" fmla="*/ 414338 h 535781"/>
              <a:gd name="connsiteX4" fmla="*/ 647700 w 1850231"/>
              <a:gd name="connsiteY4" fmla="*/ 352425 h 535781"/>
              <a:gd name="connsiteX5" fmla="*/ 947738 w 1850231"/>
              <a:gd name="connsiteY5" fmla="*/ 309563 h 535781"/>
              <a:gd name="connsiteX6" fmla="*/ 1376363 w 1850231"/>
              <a:gd name="connsiteY6" fmla="*/ 242888 h 535781"/>
              <a:gd name="connsiteX7" fmla="*/ 1419225 w 1850231"/>
              <a:gd name="connsiteY7" fmla="*/ 226219 h 535781"/>
              <a:gd name="connsiteX8" fmla="*/ 1438275 w 1850231"/>
              <a:gd name="connsiteY8" fmla="*/ 238125 h 535781"/>
              <a:gd name="connsiteX9" fmla="*/ 1850231 w 1850231"/>
              <a:gd name="connsiteY9" fmla="*/ 183356 h 535781"/>
              <a:gd name="connsiteX10" fmla="*/ 1843088 w 1850231"/>
              <a:gd name="connsiteY10" fmla="*/ 42863 h 535781"/>
              <a:gd name="connsiteX11" fmla="*/ 0 w 1850231"/>
              <a:gd name="connsiteY11" fmla="*/ 0 h 535781"/>
              <a:gd name="connsiteX12" fmla="*/ 28575 w 1850231"/>
              <a:gd name="connsiteY12" fmla="*/ 535781 h 5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0231" h="535781">
                <a:moveTo>
                  <a:pt x="28575" y="535781"/>
                </a:moveTo>
                <a:lnTo>
                  <a:pt x="147638" y="514350"/>
                </a:lnTo>
                <a:lnTo>
                  <a:pt x="361950" y="447675"/>
                </a:lnTo>
                <a:lnTo>
                  <a:pt x="433388" y="414338"/>
                </a:lnTo>
                <a:lnTo>
                  <a:pt x="647700" y="352425"/>
                </a:lnTo>
                <a:lnTo>
                  <a:pt x="947738" y="309563"/>
                </a:lnTo>
                <a:lnTo>
                  <a:pt x="1376363" y="242888"/>
                </a:lnTo>
                <a:lnTo>
                  <a:pt x="1419225" y="226219"/>
                </a:lnTo>
                <a:lnTo>
                  <a:pt x="1438275" y="238125"/>
                </a:lnTo>
                <a:lnTo>
                  <a:pt x="1850231" y="183356"/>
                </a:lnTo>
                <a:lnTo>
                  <a:pt x="1843088" y="42863"/>
                </a:lnTo>
                <a:lnTo>
                  <a:pt x="0" y="0"/>
                </a:lnTo>
                <a:lnTo>
                  <a:pt x="28575" y="535781"/>
                </a:lnTo>
                <a:close/>
              </a:path>
            </a:pathLst>
          </a:cu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64" name="TextBox 63"/>
          <p:cNvSpPr txBox="1"/>
          <p:nvPr/>
        </p:nvSpPr>
        <p:spPr>
          <a:xfrm>
            <a:off x="5105400" y="4114800"/>
            <a:ext cx="6161751" cy="1754326"/>
          </a:xfrm>
          <a:prstGeom prst="rect">
            <a:avLst/>
          </a:prstGeom>
          <a:noFill/>
        </p:spPr>
        <p:txBody>
          <a:bodyPr wrap="none" rtlCol="0">
            <a:spAutoFit/>
          </a:bodyPr>
          <a:lstStyle/>
          <a:p>
            <a:r>
              <a:rPr lang="en-CA" dirty="0"/>
              <a:t>New capacity needs to be added</a:t>
            </a:r>
          </a:p>
          <a:p>
            <a:r>
              <a:rPr lang="en-CA" dirty="0"/>
              <a:t>Choose mix of technologies that will:</a:t>
            </a:r>
          </a:p>
          <a:p>
            <a:r>
              <a:rPr lang="en-CA" dirty="0"/>
              <a:t>  Meet policy targets</a:t>
            </a:r>
          </a:p>
          <a:p>
            <a:r>
              <a:rPr lang="en-CA" dirty="0"/>
              <a:t>  Have available resources</a:t>
            </a:r>
          </a:p>
          <a:p>
            <a:r>
              <a:rPr lang="en-CA" dirty="0"/>
              <a:t>  Provide min. firm reserve margin at peak demand</a:t>
            </a:r>
          </a:p>
          <a:p>
            <a:r>
              <a:rPr lang="en-CA" dirty="0"/>
              <a:t>  Produce the lowest system NPV</a:t>
            </a:r>
          </a:p>
        </p:txBody>
      </p:sp>
      <p:sp>
        <p:nvSpPr>
          <p:cNvPr id="70" name="Freeform 69"/>
          <p:cNvSpPr/>
          <p:nvPr/>
        </p:nvSpPr>
        <p:spPr bwMode="auto">
          <a:xfrm>
            <a:off x="2809875" y="3987006"/>
            <a:ext cx="1844231" cy="505618"/>
          </a:xfrm>
          <a:custGeom>
            <a:avLst/>
            <a:gdLst>
              <a:gd name="connsiteX0" fmla="*/ 28575 w 1850231"/>
              <a:gd name="connsiteY0" fmla="*/ 535781 h 535781"/>
              <a:gd name="connsiteX1" fmla="*/ 147638 w 1850231"/>
              <a:gd name="connsiteY1" fmla="*/ 514350 h 535781"/>
              <a:gd name="connsiteX2" fmla="*/ 361950 w 1850231"/>
              <a:gd name="connsiteY2" fmla="*/ 447675 h 535781"/>
              <a:gd name="connsiteX3" fmla="*/ 433388 w 1850231"/>
              <a:gd name="connsiteY3" fmla="*/ 414338 h 535781"/>
              <a:gd name="connsiteX4" fmla="*/ 647700 w 1850231"/>
              <a:gd name="connsiteY4" fmla="*/ 352425 h 535781"/>
              <a:gd name="connsiteX5" fmla="*/ 947738 w 1850231"/>
              <a:gd name="connsiteY5" fmla="*/ 309563 h 535781"/>
              <a:gd name="connsiteX6" fmla="*/ 1376363 w 1850231"/>
              <a:gd name="connsiteY6" fmla="*/ 242888 h 535781"/>
              <a:gd name="connsiteX7" fmla="*/ 1419225 w 1850231"/>
              <a:gd name="connsiteY7" fmla="*/ 226219 h 535781"/>
              <a:gd name="connsiteX8" fmla="*/ 1438275 w 1850231"/>
              <a:gd name="connsiteY8" fmla="*/ 238125 h 535781"/>
              <a:gd name="connsiteX9" fmla="*/ 1850231 w 1850231"/>
              <a:gd name="connsiteY9" fmla="*/ 183356 h 535781"/>
              <a:gd name="connsiteX10" fmla="*/ 1843088 w 1850231"/>
              <a:gd name="connsiteY10" fmla="*/ 42863 h 535781"/>
              <a:gd name="connsiteX11" fmla="*/ 0 w 1850231"/>
              <a:gd name="connsiteY11" fmla="*/ 0 h 535781"/>
              <a:gd name="connsiteX12" fmla="*/ 28575 w 1850231"/>
              <a:gd name="connsiteY12" fmla="*/ 535781 h 535781"/>
              <a:gd name="connsiteX0" fmla="*/ 0 w 1821656"/>
              <a:gd name="connsiteY0" fmla="*/ 554069 h 554069"/>
              <a:gd name="connsiteX1" fmla="*/ 119063 w 1821656"/>
              <a:gd name="connsiteY1" fmla="*/ 532638 h 554069"/>
              <a:gd name="connsiteX2" fmla="*/ 333375 w 1821656"/>
              <a:gd name="connsiteY2" fmla="*/ 465963 h 554069"/>
              <a:gd name="connsiteX3" fmla="*/ 404813 w 1821656"/>
              <a:gd name="connsiteY3" fmla="*/ 432626 h 554069"/>
              <a:gd name="connsiteX4" fmla="*/ 619125 w 1821656"/>
              <a:gd name="connsiteY4" fmla="*/ 370713 h 554069"/>
              <a:gd name="connsiteX5" fmla="*/ 919163 w 1821656"/>
              <a:gd name="connsiteY5" fmla="*/ 327851 h 554069"/>
              <a:gd name="connsiteX6" fmla="*/ 1347788 w 1821656"/>
              <a:gd name="connsiteY6" fmla="*/ 261176 h 554069"/>
              <a:gd name="connsiteX7" fmla="*/ 1390650 w 1821656"/>
              <a:gd name="connsiteY7" fmla="*/ 244507 h 554069"/>
              <a:gd name="connsiteX8" fmla="*/ 1409700 w 1821656"/>
              <a:gd name="connsiteY8" fmla="*/ 256413 h 554069"/>
              <a:gd name="connsiteX9" fmla="*/ 1821656 w 1821656"/>
              <a:gd name="connsiteY9" fmla="*/ 201644 h 554069"/>
              <a:gd name="connsiteX10" fmla="*/ 1814513 w 1821656"/>
              <a:gd name="connsiteY10" fmla="*/ 61151 h 554069"/>
              <a:gd name="connsiteX11" fmla="*/ 8001 w 1821656"/>
              <a:gd name="connsiteY11" fmla="*/ 0 h 554069"/>
              <a:gd name="connsiteX12" fmla="*/ 0 w 1821656"/>
              <a:gd name="connsiteY12" fmla="*/ 554069 h 554069"/>
              <a:gd name="connsiteX0" fmla="*/ 0 w 1821656"/>
              <a:gd name="connsiteY0" fmla="*/ 492918 h 492918"/>
              <a:gd name="connsiteX1" fmla="*/ 119063 w 1821656"/>
              <a:gd name="connsiteY1" fmla="*/ 471487 h 492918"/>
              <a:gd name="connsiteX2" fmla="*/ 333375 w 1821656"/>
              <a:gd name="connsiteY2" fmla="*/ 404812 h 492918"/>
              <a:gd name="connsiteX3" fmla="*/ 404813 w 1821656"/>
              <a:gd name="connsiteY3" fmla="*/ 371475 h 492918"/>
              <a:gd name="connsiteX4" fmla="*/ 619125 w 1821656"/>
              <a:gd name="connsiteY4" fmla="*/ 309562 h 492918"/>
              <a:gd name="connsiteX5" fmla="*/ 919163 w 1821656"/>
              <a:gd name="connsiteY5" fmla="*/ 266700 h 492918"/>
              <a:gd name="connsiteX6" fmla="*/ 1347788 w 1821656"/>
              <a:gd name="connsiteY6" fmla="*/ 200025 h 492918"/>
              <a:gd name="connsiteX7" fmla="*/ 1390650 w 1821656"/>
              <a:gd name="connsiteY7" fmla="*/ 183356 h 492918"/>
              <a:gd name="connsiteX8" fmla="*/ 1409700 w 1821656"/>
              <a:gd name="connsiteY8" fmla="*/ 195262 h 492918"/>
              <a:gd name="connsiteX9" fmla="*/ 1821656 w 1821656"/>
              <a:gd name="connsiteY9" fmla="*/ 140493 h 492918"/>
              <a:gd name="connsiteX10" fmla="*/ 1814513 w 1821656"/>
              <a:gd name="connsiteY10" fmla="*/ 0 h 492918"/>
              <a:gd name="connsiteX11" fmla="*/ 35433 w 1821656"/>
              <a:gd name="connsiteY11" fmla="*/ 39433 h 492918"/>
              <a:gd name="connsiteX12" fmla="*/ 0 w 1821656"/>
              <a:gd name="connsiteY12" fmla="*/ 492918 h 492918"/>
              <a:gd name="connsiteX0" fmla="*/ 0 w 1821656"/>
              <a:gd name="connsiteY0" fmla="*/ 499205 h 499205"/>
              <a:gd name="connsiteX1" fmla="*/ 119063 w 1821656"/>
              <a:gd name="connsiteY1" fmla="*/ 477774 h 499205"/>
              <a:gd name="connsiteX2" fmla="*/ 333375 w 1821656"/>
              <a:gd name="connsiteY2" fmla="*/ 411099 h 499205"/>
              <a:gd name="connsiteX3" fmla="*/ 404813 w 1821656"/>
              <a:gd name="connsiteY3" fmla="*/ 377762 h 499205"/>
              <a:gd name="connsiteX4" fmla="*/ 619125 w 1821656"/>
              <a:gd name="connsiteY4" fmla="*/ 315849 h 499205"/>
              <a:gd name="connsiteX5" fmla="*/ 919163 w 1821656"/>
              <a:gd name="connsiteY5" fmla="*/ 272987 h 499205"/>
              <a:gd name="connsiteX6" fmla="*/ 1347788 w 1821656"/>
              <a:gd name="connsiteY6" fmla="*/ 206312 h 499205"/>
              <a:gd name="connsiteX7" fmla="*/ 1390650 w 1821656"/>
              <a:gd name="connsiteY7" fmla="*/ 189643 h 499205"/>
              <a:gd name="connsiteX8" fmla="*/ 1409700 w 1821656"/>
              <a:gd name="connsiteY8" fmla="*/ 201549 h 499205"/>
              <a:gd name="connsiteX9" fmla="*/ 1821656 w 1821656"/>
              <a:gd name="connsiteY9" fmla="*/ 146780 h 499205"/>
              <a:gd name="connsiteX10" fmla="*/ 1814513 w 1821656"/>
              <a:gd name="connsiteY10" fmla="*/ 6287 h 499205"/>
              <a:gd name="connsiteX11" fmla="*/ 35433 w 1821656"/>
              <a:gd name="connsiteY11" fmla="*/ 0 h 499205"/>
              <a:gd name="connsiteX12" fmla="*/ 0 w 1821656"/>
              <a:gd name="connsiteY12" fmla="*/ 499205 h 499205"/>
              <a:gd name="connsiteX0" fmla="*/ 1143 w 1822799"/>
              <a:gd name="connsiteY0" fmla="*/ 492918 h 492918"/>
              <a:gd name="connsiteX1" fmla="*/ 120206 w 1822799"/>
              <a:gd name="connsiteY1" fmla="*/ 471487 h 492918"/>
              <a:gd name="connsiteX2" fmla="*/ 334518 w 1822799"/>
              <a:gd name="connsiteY2" fmla="*/ 404812 h 492918"/>
              <a:gd name="connsiteX3" fmla="*/ 405956 w 1822799"/>
              <a:gd name="connsiteY3" fmla="*/ 371475 h 492918"/>
              <a:gd name="connsiteX4" fmla="*/ 620268 w 1822799"/>
              <a:gd name="connsiteY4" fmla="*/ 309562 h 492918"/>
              <a:gd name="connsiteX5" fmla="*/ 920306 w 1822799"/>
              <a:gd name="connsiteY5" fmla="*/ 266700 h 492918"/>
              <a:gd name="connsiteX6" fmla="*/ 1348931 w 1822799"/>
              <a:gd name="connsiteY6" fmla="*/ 200025 h 492918"/>
              <a:gd name="connsiteX7" fmla="*/ 1391793 w 1822799"/>
              <a:gd name="connsiteY7" fmla="*/ 183356 h 492918"/>
              <a:gd name="connsiteX8" fmla="*/ 1410843 w 1822799"/>
              <a:gd name="connsiteY8" fmla="*/ 195262 h 492918"/>
              <a:gd name="connsiteX9" fmla="*/ 1822799 w 1822799"/>
              <a:gd name="connsiteY9" fmla="*/ 140493 h 492918"/>
              <a:gd name="connsiteX10" fmla="*/ 1815656 w 1822799"/>
              <a:gd name="connsiteY10" fmla="*/ 0 h 492918"/>
              <a:gd name="connsiteX11" fmla="*/ 0 w 1822799"/>
              <a:gd name="connsiteY11" fmla="*/ 12001 h 492918"/>
              <a:gd name="connsiteX12" fmla="*/ 1143 w 1822799"/>
              <a:gd name="connsiteY12" fmla="*/ 492918 h 492918"/>
              <a:gd name="connsiteX0" fmla="*/ 1143 w 1831531"/>
              <a:gd name="connsiteY0" fmla="*/ 502443 h 502443"/>
              <a:gd name="connsiteX1" fmla="*/ 120206 w 1831531"/>
              <a:gd name="connsiteY1" fmla="*/ 481012 h 502443"/>
              <a:gd name="connsiteX2" fmla="*/ 334518 w 1831531"/>
              <a:gd name="connsiteY2" fmla="*/ 414337 h 502443"/>
              <a:gd name="connsiteX3" fmla="*/ 405956 w 1831531"/>
              <a:gd name="connsiteY3" fmla="*/ 381000 h 502443"/>
              <a:gd name="connsiteX4" fmla="*/ 620268 w 1831531"/>
              <a:gd name="connsiteY4" fmla="*/ 319087 h 502443"/>
              <a:gd name="connsiteX5" fmla="*/ 920306 w 1831531"/>
              <a:gd name="connsiteY5" fmla="*/ 276225 h 502443"/>
              <a:gd name="connsiteX6" fmla="*/ 1348931 w 1831531"/>
              <a:gd name="connsiteY6" fmla="*/ 209550 h 502443"/>
              <a:gd name="connsiteX7" fmla="*/ 1391793 w 1831531"/>
              <a:gd name="connsiteY7" fmla="*/ 192881 h 502443"/>
              <a:gd name="connsiteX8" fmla="*/ 1410843 w 1831531"/>
              <a:gd name="connsiteY8" fmla="*/ 204787 h 502443"/>
              <a:gd name="connsiteX9" fmla="*/ 1822799 w 1831531"/>
              <a:gd name="connsiteY9" fmla="*/ 150018 h 502443"/>
              <a:gd name="connsiteX10" fmla="*/ 1831531 w 1831531"/>
              <a:gd name="connsiteY10" fmla="*/ 0 h 502443"/>
              <a:gd name="connsiteX11" fmla="*/ 0 w 1831531"/>
              <a:gd name="connsiteY11" fmla="*/ 21526 h 502443"/>
              <a:gd name="connsiteX12" fmla="*/ 1143 w 1831531"/>
              <a:gd name="connsiteY12" fmla="*/ 502443 h 502443"/>
              <a:gd name="connsiteX0" fmla="*/ 1143 w 1841849"/>
              <a:gd name="connsiteY0" fmla="*/ 502443 h 502443"/>
              <a:gd name="connsiteX1" fmla="*/ 120206 w 1841849"/>
              <a:gd name="connsiteY1" fmla="*/ 481012 h 502443"/>
              <a:gd name="connsiteX2" fmla="*/ 334518 w 1841849"/>
              <a:gd name="connsiteY2" fmla="*/ 414337 h 502443"/>
              <a:gd name="connsiteX3" fmla="*/ 405956 w 1841849"/>
              <a:gd name="connsiteY3" fmla="*/ 381000 h 502443"/>
              <a:gd name="connsiteX4" fmla="*/ 620268 w 1841849"/>
              <a:gd name="connsiteY4" fmla="*/ 319087 h 502443"/>
              <a:gd name="connsiteX5" fmla="*/ 920306 w 1841849"/>
              <a:gd name="connsiteY5" fmla="*/ 276225 h 502443"/>
              <a:gd name="connsiteX6" fmla="*/ 1348931 w 1841849"/>
              <a:gd name="connsiteY6" fmla="*/ 209550 h 502443"/>
              <a:gd name="connsiteX7" fmla="*/ 1391793 w 1841849"/>
              <a:gd name="connsiteY7" fmla="*/ 192881 h 502443"/>
              <a:gd name="connsiteX8" fmla="*/ 1410843 w 1841849"/>
              <a:gd name="connsiteY8" fmla="*/ 204787 h 502443"/>
              <a:gd name="connsiteX9" fmla="*/ 1841849 w 1841849"/>
              <a:gd name="connsiteY9" fmla="*/ 140493 h 502443"/>
              <a:gd name="connsiteX10" fmla="*/ 1831531 w 1841849"/>
              <a:gd name="connsiteY10" fmla="*/ 0 h 502443"/>
              <a:gd name="connsiteX11" fmla="*/ 0 w 1841849"/>
              <a:gd name="connsiteY11" fmla="*/ 21526 h 502443"/>
              <a:gd name="connsiteX12" fmla="*/ 1143 w 1841849"/>
              <a:gd name="connsiteY12" fmla="*/ 502443 h 502443"/>
              <a:gd name="connsiteX0" fmla="*/ 1143 w 1844231"/>
              <a:gd name="connsiteY0" fmla="*/ 505618 h 505618"/>
              <a:gd name="connsiteX1" fmla="*/ 120206 w 1844231"/>
              <a:gd name="connsiteY1" fmla="*/ 484187 h 505618"/>
              <a:gd name="connsiteX2" fmla="*/ 334518 w 1844231"/>
              <a:gd name="connsiteY2" fmla="*/ 417512 h 505618"/>
              <a:gd name="connsiteX3" fmla="*/ 405956 w 1844231"/>
              <a:gd name="connsiteY3" fmla="*/ 384175 h 505618"/>
              <a:gd name="connsiteX4" fmla="*/ 620268 w 1844231"/>
              <a:gd name="connsiteY4" fmla="*/ 322262 h 505618"/>
              <a:gd name="connsiteX5" fmla="*/ 920306 w 1844231"/>
              <a:gd name="connsiteY5" fmla="*/ 279400 h 505618"/>
              <a:gd name="connsiteX6" fmla="*/ 1348931 w 1844231"/>
              <a:gd name="connsiteY6" fmla="*/ 212725 h 505618"/>
              <a:gd name="connsiteX7" fmla="*/ 1391793 w 1844231"/>
              <a:gd name="connsiteY7" fmla="*/ 196056 h 505618"/>
              <a:gd name="connsiteX8" fmla="*/ 1410843 w 1844231"/>
              <a:gd name="connsiteY8" fmla="*/ 207962 h 505618"/>
              <a:gd name="connsiteX9" fmla="*/ 1841849 w 1844231"/>
              <a:gd name="connsiteY9" fmla="*/ 143668 h 505618"/>
              <a:gd name="connsiteX10" fmla="*/ 1844231 w 1844231"/>
              <a:gd name="connsiteY10" fmla="*/ 0 h 505618"/>
              <a:gd name="connsiteX11" fmla="*/ 0 w 1844231"/>
              <a:gd name="connsiteY11" fmla="*/ 24701 h 505618"/>
              <a:gd name="connsiteX12" fmla="*/ 1143 w 1844231"/>
              <a:gd name="connsiteY12" fmla="*/ 505618 h 50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4231" h="505618">
                <a:moveTo>
                  <a:pt x="1143" y="505618"/>
                </a:moveTo>
                <a:lnTo>
                  <a:pt x="120206" y="484187"/>
                </a:lnTo>
                <a:lnTo>
                  <a:pt x="334518" y="417512"/>
                </a:lnTo>
                <a:lnTo>
                  <a:pt x="405956" y="384175"/>
                </a:lnTo>
                <a:lnTo>
                  <a:pt x="620268" y="322262"/>
                </a:lnTo>
                <a:lnTo>
                  <a:pt x="920306" y="279400"/>
                </a:lnTo>
                <a:lnTo>
                  <a:pt x="1348931" y="212725"/>
                </a:lnTo>
                <a:lnTo>
                  <a:pt x="1391793" y="196056"/>
                </a:lnTo>
                <a:lnTo>
                  <a:pt x="1410843" y="207962"/>
                </a:lnTo>
                <a:lnTo>
                  <a:pt x="1841849" y="143668"/>
                </a:lnTo>
                <a:lnTo>
                  <a:pt x="1844231" y="0"/>
                </a:lnTo>
                <a:lnTo>
                  <a:pt x="0" y="24701"/>
                </a:lnTo>
                <a:lnTo>
                  <a:pt x="1143" y="505618"/>
                </a:lnTo>
                <a:close/>
              </a:path>
            </a:pathLst>
          </a:cu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71" name="TextBox 70"/>
          <p:cNvSpPr txBox="1"/>
          <p:nvPr/>
        </p:nvSpPr>
        <p:spPr>
          <a:xfrm>
            <a:off x="4648200" y="3276600"/>
            <a:ext cx="2001189" cy="369332"/>
          </a:xfrm>
          <a:prstGeom prst="rect">
            <a:avLst/>
          </a:prstGeom>
          <a:noFill/>
        </p:spPr>
        <p:txBody>
          <a:bodyPr wrap="none" rtlCol="0">
            <a:spAutoFit/>
          </a:bodyPr>
          <a:lstStyle/>
          <a:p>
            <a:r>
              <a:rPr lang="en-CA" dirty="0"/>
              <a:t>Reserve margin</a:t>
            </a:r>
          </a:p>
        </p:txBody>
      </p:sp>
      <p:cxnSp>
        <p:nvCxnSpPr>
          <p:cNvPr id="72" name="Straight Arrow Connector 71"/>
          <p:cNvCxnSpPr/>
          <p:nvPr/>
        </p:nvCxnSpPr>
        <p:spPr bwMode="auto">
          <a:xfrm flipH="1">
            <a:off x="4267200" y="3505200"/>
            <a:ext cx="457200" cy="457200"/>
          </a:xfrm>
          <a:prstGeom prst="straightConnector1">
            <a:avLst/>
          </a:prstGeom>
          <a:solidFill>
            <a:schemeClr val="accent2"/>
          </a:solidFill>
          <a:ln w="9525" cap="flat" cmpd="sng" algn="ctr">
            <a:solidFill>
              <a:schemeClr val="tx1"/>
            </a:solidFill>
            <a:prstDash val="solid"/>
            <a:round/>
            <a:headEnd type="none" w="med" len="med"/>
            <a:tailEnd type="triangle"/>
          </a:ln>
          <a:effectLst/>
        </p:spPr>
      </p:cxnSp>
      <p:sp>
        <p:nvSpPr>
          <p:cNvPr id="21" name="Freeform 20"/>
          <p:cNvSpPr/>
          <p:nvPr/>
        </p:nvSpPr>
        <p:spPr bwMode="auto">
          <a:xfrm>
            <a:off x="914400" y="3200400"/>
            <a:ext cx="10098024" cy="1740432"/>
          </a:xfrm>
          <a:custGeom>
            <a:avLst/>
            <a:gdLst>
              <a:gd name="connsiteX0" fmla="*/ 0 w 7955280"/>
              <a:gd name="connsiteY0" fmla="*/ 1435632 h 1435632"/>
              <a:gd name="connsiteX1" fmla="*/ 45720 w 7955280"/>
              <a:gd name="connsiteY1" fmla="*/ 1408200 h 1435632"/>
              <a:gd name="connsiteX2" fmla="*/ 73152 w 7955280"/>
              <a:gd name="connsiteY2" fmla="*/ 1389912 h 1435632"/>
              <a:gd name="connsiteX3" fmla="*/ 155448 w 7955280"/>
              <a:gd name="connsiteY3" fmla="*/ 1371624 h 1435632"/>
              <a:gd name="connsiteX4" fmla="*/ 210312 w 7955280"/>
              <a:gd name="connsiteY4" fmla="*/ 1353336 h 1435632"/>
              <a:gd name="connsiteX5" fmla="*/ 246888 w 7955280"/>
              <a:gd name="connsiteY5" fmla="*/ 1335048 h 1435632"/>
              <a:gd name="connsiteX6" fmla="*/ 292608 w 7955280"/>
              <a:gd name="connsiteY6" fmla="*/ 1325904 h 1435632"/>
              <a:gd name="connsiteX7" fmla="*/ 374904 w 7955280"/>
              <a:gd name="connsiteY7" fmla="*/ 1298472 h 1435632"/>
              <a:gd name="connsiteX8" fmla="*/ 448056 w 7955280"/>
              <a:gd name="connsiteY8" fmla="*/ 1261896 h 1435632"/>
              <a:gd name="connsiteX9" fmla="*/ 475488 w 7955280"/>
              <a:gd name="connsiteY9" fmla="*/ 1252752 h 1435632"/>
              <a:gd name="connsiteX10" fmla="*/ 502920 w 7955280"/>
              <a:gd name="connsiteY10" fmla="*/ 1234464 h 1435632"/>
              <a:gd name="connsiteX11" fmla="*/ 548640 w 7955280"/>
              <a:gd name="connsiteY11" fmla="*/ 1225320 h 1435632"/>
              <a:gd name="connsiteX12" fmla="*/ 576072 w 7955280"/>
              <a:gd name="connsiteY12" fmla="*/ 1216176 h 1435632"/>
              <a:gd name="connsiteX13" fmla="*/ 621792 w 7955280"/>
              <a:gd name="connsiteY13" fmla="*/ 1207032 h 1435632"/>
              <a:gd name="connsiteX14" fmla="*/ 694944 w 7955280"/>
              <a:gd name="connsiteY14" fmla="*/ 1188744 h 1435632"/>
              <a:gd name="connsiteX15" fmla="*/ 795528 w 7955280"/>
              <a:gd name="connsiteY15" fmla="*/ 1170456 h 1435632"/>
              <a:gd name="connsiteX16" fmla="*/ 822960 w 7955280"/>
              <a:gd name="connsiteY16" fmla="*/ 1152168 h 1435632"/>
              <a:gd name="connsiteX17" fmla="*/ 923544 w 7955280"/>
              <a:gd name="connsiteY17" fmla="*/ 1133880 h 1435632"/>
              <a:gd name="connsiteX18" fmla="*/ 960120 w 7955280"/>
              <a:gd name="connsiteY18" fmla="*/ 1124736 h 1435632"/>
              <a:gd name="connsiteX19" fmla="*/ 1280160 w 7955280"/>
              <a:gd name="connsiteY19" fmla="*/ 1097304 h 1435632"/>
              <a:gd name="connsiteX20" fmla="*/ 1545336 w 7955280"/>
              <a:gd name="connsiteY20" fmla="*/ 1088160 h 1435632"/>
              <a:gd name="connsiteX21" fmla="*/ 1645920 w 7955280"/>
              <a:gd name="connsiteY21" fmla="*/ 1060728 h 1435632"/>
              <a:gd name="connsiteX22" fmla="*/ 1691640 w 7955280"/>
              <a:gd name="connsiteY22" fmla="*/ 1051584 h 1435632"/>
              <a:gd name="connsiteX23" fmla="*/ 1746504 w 7955280"/>
              <a:gd name="connsiteY23" fmla="*/ 1033296 h 1435632"/>
              <a:gd name="connsiteX24" fmla="*/ 1773936 w 7955280"/>
              <a:gd name="connsiteY24" fmla="*/ 1024152 h 1435632"/>
              <a:gd name="connsiteX25" fmla="*/ 1801368 w 7955280"/>
              <a:gd name="connsiteY25" fmla="*/ 1005864 h 1435632"/>
              <a:gd name="connsiteX26" fmla="*/ 1865376 w 7955280"/>
              <a:gd name="connsiteY26" fmla="*/ 987576 h 1435632"/>
              <a:gd name="connsiteX27" fmla="*/ 1984248 w 7955280"/>
              <a:gd name="connsiteY27" fmla="*/ 951000 h 1435632"/>
              <a:gd name="connsiteX28" fmla="*/ 2039112 w 7955280"/>
              <a:gd name="connsiteY28" fmla="*/ 941856 h 1435632"/>
              <a:gd name="connsiteX29" fmla="*/ 2075688 w 7955280"/>
              <a:gd name="connsiteY29" fmla="*/ 932712 h 1435632"/>
              <a:gd name="connsiteX30" fmla="*/ 2203704 w 7955280"/>
              <a:gd name="connsiteY30" fmla="*/ 914424 h 1435632"/>
              <a:gd name="connsiteX31" fmla="*/ 2304288 w 7955280"/>
              <a:gd name="connsiteY31" fmla="*/ 896136 h 1435632"/>
              <a:gd name="connsiteX32" fmla="*/ 2377440 w 7955280"/>
              <a:gd name="connsiteY32" fmla="*/ 886992 h 1435632"/>
              <a:gd name="connsiteX33" fmla="*/ 2423160 w 7955280"/>
              <a:gd name="connsiteY33" fmla="*/ 877848 h 1435632"/>
              <a:gd name="connsiteX34" fmla="*/ 2496312 w 7955280"/>
              <a:gd name="connsiteY34" fmla="*/ 868704 h 1435632"/>
              <a:gd name="connsiteX35" fmla="*/ 2560320 w 7955280"/>
              <a:gd name="connsiteY35" fmla="*/ 859560 h 1435632"/>
              <a:gd name="connsiteX36" fmla="*/ 2660904 w 7955280"/>
              <a:gd name="connsiteY36" fmla="*/ 841272 h 1435632"/>
              <a:gd name="connsiteX37" fmla="*/ 2715768 w 7955280"/>
              <a:gd name="connsiteY37" fmla="*/ 832128 h 1435632"/>
              <a:gd name="connsiteX38" fmla="*/ 2788920 w 7955280"/>
              <a:gd name="connsiteY38" fmla="*/ 822984 h 1435632"/>
              <a:gd name="connsiteX39" fmla="*/ 2843784 w 7955280"/>
              <a:gd name="connsiteY39" fmla="*/ 813840 h 1435632"/>
              <a:gd name="connsiteX40" fmla="*/ 2971800 w 7955280"/>
              <a:gd name="connsiteY40" fmla="*/ 795552 h 1435632"/>
              <a:gd name="connsiteX41" fmla="*/ 3145536 w 7955280"/>
              <a:gd name="connsiteY41" fmla="*/ 768120 h 1435632"/>
              <a:gd name="connsiteX42" fmla="*/ 3200400 w 7955280"/>
              <a:gd name="connsiteY42" fmla="*/ 758976 h 1435632"/>
              <a:gd name="connsiteX43" fmla="*/ 3236976 w 7955280"/>
              <a:gd name="connsiteY43" fmla="*/ 749832 h 1435632"/>
              <a:gd name="connsiteX44" fmla="*/ 3392424 w 7955280"/>
              <a:gd name="connsiteY44" fmla="*/ 731544 h 1435632"/>
              <a:gd name="connsiteX45" fmla="*/ 3429000 w 7955280"/>
              <a:gd name="connsiteY45" fmla="*/ 722400 h 1435632"/>
              <a:gd name="connsiteX46" fmla="*/ 3557016 w 7955280"/>
              <a:gd name="connsiteY46" fmla="*/ 704112 h 1435632"/>
              <a:gd name="connsiteX47" fmla="*/ 3593592 w 7955280"/>
              <a:gd name="connsiteY47" fmla="*/ 694968 h 1435632"/>
              <a:gd name="connsiteX48" fmla="*/ 3776472 w 7955280"/>
              <a:gd name="connsiteY48" fmla="*/ 658392 h 1435632"/>
              <a:gd name="connsiteX49" fmla="*/ 3822192 w 7955280"/>
              <a:gd name="connsiteY49" fmla="*/ 640104 h 1435632"/>
              <a:gd name="connsiteX50" fmla="*/ 3913632 w 7955280"/>
              <a:gd name="connsiteY50" fmla="*/ 621816 h 1435632"/>
              <a:gd name="connsiteX51" fmla="*/ 3986784 w 7955280"/>
              <a:gd name="connsiteY51" fmla="*/ 594384 h 1435632"/>
              <a:gd name="connsiteX52" fmla="*/ 4078224 w 7955280"/>
              <a:gd name="connsiteY52" fmla="*/ 566952 h 1435632"/>
              <a:gd name="connsiteX53" fmla="*/ 4169664 w 7955280"/>
              <a:gd name="connsiteY53" fmla="*/ 557808 h 1435632"/>
              <a:gd name="connsiteX54" fmla="*/ 4261104 w 7955280"/>
              <a:gd name="connsiteY54" fmla="*/ 539520 h 1435632"/>
              <a:gd name="connsiteX55" fmla="*/ 4315968 w 7955280"/>
              <a:gd name="connsiteY55" fmla="*/ 530376 h 1435632"/>
              <a:gd name="connsiteX56" fmla="*/ 4389120 w 7955280"/>
              <a:gd name="connsiteY56" fmla="*/ 512088 h 1435632"/>
              <a:gd name="connsiteX57" fmla="*/ 4526280 w 7955280"/>
              <a:gd name="connsiteY57" fmla="*/ 493800 h 1435632"/>
              <a:gd name="connsiteX58" fmla="*/ 4617720 w 7955280"/>
              <a:gd name="connsiteY58" fmla="*/ 466368 h 1435632"/>
              <a:gd name="connsiteX59" fmla="*/ 4663440 w 7955280"/>
              <a:gd name="connsiteY59" fmla="*/ 457224 h 1435632"/>
              <a:gd name="connsiteX60" fmla="*/ 4718304 w 7955280"/>
              <a:gd name="connsiteY60" fmla="*/ 448080 h 1435632"/>
              <a:gd name="connsiteX61" fmla="*/ 4754880 w 7955280"/>
              <a:gd name="connsiteY61" fmla="*/ 438936 h 1435632"/>
              <a:gd name="connsiteX62" fmla="*/ 4828032 w 7955280"/>
              <a:gd name="connsiteY62" fmla="*/ 429792 h 1435632"/>
              <a:gd name="connsiteX63" fmla="*/ 4882896 w 7955280"/>
              <a:gd name="connsiteY63" fmla="*/ 411504 h 1435632"/>
              <a:gd name="connsiteX64" fmla="*/ 4919472 w 7955280"/>
              <a:gd name="connsiteY64" fmla="*/ 402360 h 1435632"/>
              <a:gd name="connsiteX65" fmla="*/ 4965192 w 7955280"/>
              <a:gd name="connsiteY65" fmla="*/ 393216 h 1435632"/>
              <a:gd name="connsiteX66" fmla="*/ 5029200 w 7955280"/>
              <a:gd name="connsiteY66" fmla="*/ 374928 h 1435632"/>
              <a:gd name="connsiteX67" fmla="*/ 5111496 w 7955280"/>
              <a:gd name="connsiteY67" fmla="*/ 365784 h 1435632"/>
              <a:gd name="connsiteX68" fmla="*/ 5230368 w 7955280"/>
              <a:gd name="connsiteY68" fmla="*/ 347496 h 1435632"/>
              <a:gd name="connsiteX69" fmla="*/ 5495544 w 7955280"/>
              <a:gd name="connsiteY69" fmla="*/ 338352 h 1435632"/>
              <a:gd name="connsiteX70" fmla="*/ 5577840 w 7955280"/>
              <a:gd name="connsiteY70" fmla="*/ 310920 h 1435632"/>
              <a:gd name="connsiteX71" fmla="*/ 5614416 w 7955280"/>
              <a:gd name="connsiteY71" fmla="*/ 301776 h 1435632"/>
              <a:gd name="connsiteX72" fmla="*/ 5650992 w 7955280"/>
              <a:gd name="connsiteY72" fmla="*/ 283488 h 1435632"/>
              <a:gd name="connsiteX73" fmla="*/ 5705856 w 7955280"/>
              <a:gd name="connsiteY73" fmla="*/ 265200 h 1435632"/>
              <a:gd name="connsiteX74" fmla="*/ 5733288 w 7955280"/>
              <a:gd name="connsiteY74" fmla="*/ 256056 h 1435632"/>
              <a:gd name="connsiteX75" fmla="*/ 5760720 w 7955280"/>
              <a:gd name="connsiteY75" fmla="*/ 246912 h 1435632"/>
              <a:gd name="connsiteX76" fmla="*/ 5797296 w 7955280"/>
              <a:gd name="connsiteY76" fmla="*/ 237768 h 1435632"/>
              <a:gd name="connsiteX77" fmla="*/ 5897880 w 7955280"/>
              <a:gd name="connsiteY77" fmla="*/ 210336 h 1435632"/>
              <a:gd name="connsiteX78" fmla="*/ 5925312 w 7955280"/>
              <a:gd name="connsiteY78" fmla="*/ 201192 h 1435632"/>
              <a:gd name="connsiteX79" fmla="*/ 6144768 w 7955280"/>
              <a:gd name="connsiteY79" fmla="*/ 182904 h 1435632"/>
              <a:gd name="connsiteX80" fmla="*/ 6236208 w 7955280"/>
              <a:gd name="connsiteY80" fmla="*/ 173760 h 1435632"/>
              <a:gd name="connsiteX81" fmla="*/ 6473952 w 7955280"/>
              <a:gd name="connsiteY81" fmla="*/ 155472 h 1435632"/>
              <a:gd name="connsiteX82" fmla="*/ 6611112 w 7955280"/>
              <a:gd name="connsiteY82" fmla="*/ 137184 h 1435632"/>
              <a:gd name="connsiteX83" fmla="*/ 6702552 w 7955280"/>
              <a:gd name="connsiteY83" fmla="*/ 118896 h 1435632"/>
              <a:gd name="connsiteX84" fmla="*/ 6793992 w 7955280"/>
              <a:gd name="connsiteY84" fmla="*/ 109752 h 1435632"/>
              <a:gd name="connsiteX85" fmla="*/ 6867144 w 7955280"/>
              <a:gd name="connsiteY85" fmla="*/ 100608 h 1435632"/>
              <a:gd name="connsiteX86" fmla="*/ 6912864 w 7955280"/>
              <a:gd name="connsiteY86" fmla="*/ 91464 h 1435632"/>
              <a:gd name="connsiteX87" fmla="*/ 7013448 w 7955280"/>
              <a:gd name="connsiteY87" fmla="*/ 82320 h 1435632"/>
              <a:gd name="connsiteX88" fmla="*/ 7095744 w 7955280"/>
              <a:gd name="connsiteY88" fmla="*/ 73176 h 1435632"/>
              <a:gd name="connsiteX89" fmla="*/ 7370064 w 7955280"/>
              <a:gd name="connsiteY89" fmla="*/ 54888 h 1435632"/>
              <a:gd name="connsiteX90" fmla="*/ 7397496 w 7955280"/>
              <a:gd name="connsiteY90" fmla="*/ 45744 h 1435632"/>
              <a:gd name="connsiteX91" fmla="*/ 7461504 w 7955280"/>
              <a:gd name="connsiteY91" fmla="*/ 36600 h 1435632"/>
              <a:gd name="connsiteX92" fmla="*/ 7571232 w 7955280"/>
              <a:gd name="connsiteY92" fmla="*/ 18312 h 1435632"/>
              <a:gd name="connsiteX93" fmla="*/ 7918704 w 7955280"/>
              <a:gd name="connsiteY93" fmla="*/ 9168 h 1435632"/>
              <a:gd name="connsiteX94" fmla="*/ 7955280 w 7955280"/>
              <a:gd name="connsiteY94" fmla="*/ 24 h 143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955280" h="1435632">
                <a:moveTo>
                  <a:pt x="0" y="1435632"/>
                </a:moveTo>
                <a:cubicBezTo>
                  <a:pt x="15240" y="1426488"/>
                  <a:pt x="30649" y="1417620"/>
                  <a:pt x="45720" y="1408200"/>
                </a:cubicBezTo>
                <a:cubicBezTo>
                  <a:pt x="55039" y="1402375"/>
                  <a:pt x="63051" y="1394241"/>
                  <a:pt x="73152" y="1389912"/>
                </a:cubicBezTo>
                <a:cubicBezTo>
                  <a:pt x="87522" y="1383754"/>
                  <a:pt x="143514" y="1374879"/>
                  <a:pt x="155448" y="1371624"/>
                </a:cubicBezTo>
                <a:cubicBezTo>
                  <a:pt x="174046" y="1366552"/>
                  <a:pt x="193070" y="1361957"/>
                  <a:pt x="210312" y="1353336"/>
                </a:cubicBezTo>
                <a:cubicBezTo>
                  <a:pt x="222504" y="1347240"/>
                  <a:pt x="233956" y="1339359"/>
                  <a:pt x="246888" y="1335048"/>
                </a:cubicBezTo>
                <a:cubicBezTo>
                  <a:pt x="261632" y="1330133"/>
                  <a:pt x="277368" y="1328952"/>
                  <a:pt x="292608" y="1325904"/>
                </a:cubicBezTo>
                <a:cubicBezTo>
                  <a:pt x="426000" y="1259208"/>
                  <a:pt x="221279" y="1357558"/>
                  <a:pt x="374904" y="1298472"/>
                </a:cubicBezTo>
                <a:cubicBezTo>
                  <a:pt x="400349" y="1288685"/>
                  <a:pt x="422193" y="1270517"/>
                  <a:pt x="448056" y="1261896"/>
                </a:cubicBezTo>
                <a:cubicBezTo>
                  <a:pt x="457200" y="1258848"/>
                  <a:pt x="466867" y="1257063"/>
                  <a:pt x="475488" y="1252752"/>
                </a:cubicBezTo>
                <a:cubicBezTo>
                  <a:pt x="485318" y="1247837"/>
                  <a:pt x="492630" y="1238323"/>
                  <a:pt x="502920" y="1234464"/>
                </a:cubicBezTo>
                <a:cubicBezTo>
                  <a:pt x="517472" y="1229007"/>
                  <a:pt x="533562" y="1229089"/>
                  <a:pt x="548640" y="1225320"/>
                </a:cubicBezTo>
                <a:cubicBezTo>
                  <a:pt x="557991" y="1222982"/>
                  <a:pt x="566721" y="1218514"/>
                  <a:pt x="576072" y="1216176"/>
                </a:cubicBezTo>
                <a:cubicBezTo>
                  <a:pt x="591150" y="1212407"/>
                  <a:pt x="606648" y="1210527"/>
                  <a:pt x="621792" y="1207032"/>
                </a:cubicBezTo>
                <a:cubicBezTo>
                  <a:pt x="646283" y="1201380"/>
                  <a:pt x="670152" y="1192876"/>
                  <a:pt x="694944" y="1188744"/>
                </a:cubicBezTo>
                <a:cubicBezTo>
                  <a:pt x="765138" y="1177045"/>
                  <a:pt x="731628" y="1183236"/>
                  <a:pt x="795528" y="1170456"/>
                </a:cubicBezTo>
                <a:cubicBezTo>
                  <a:pt x="804672" y="1164360"/>
                  <a:pt x="812393" y="1155187"/>
                  <a:pt x="822960" y="1152168"/>
                </a:cubicBezTo>
                <a:cubicBezTo>
                  <a:pt x="855727" y="1142806"/>
                  <a:pt x="890128" y="1140563"/>
                  <a:pt x="923544" y="1133880"/>
                </a:cubicBezTo>
                <a:cubicBezTo>
                  <a:pt x="935867" y="1131415"/>
                  <a:pt x="947852" y="1127462"/>
                  <a:pt x="960120" y="1124736"/>
                </a:cubicBezTo>
                <a:cubicBezTo>
                  <a:pt x="1071229" y="1100045"/>
                  <a:pt x="1134649" y="1102322"/>
                  <a:pt x="1280160" y="1097304"/>
                </a:cubicBezTo>
                <a:lnTo>
                  <a:pt x="1545336" y="1088160"/>
                </a:lnTo>
                <a:cubicBezTo>
                  <a:pt x="1700111" y="1066049"/>
                  <a:pt x="1541195" y="1095636"/>
                  <a:pt x="1645920" y="1060728"/>
                </a:cubicBezTo>
                <a:cubicBezTo>
                  <a:pt x="1660664" y="1055813"/>
                  <a:pt x="1676646" y="1055673"/>
                  <a:pt x="1691640" y="1051584"/>
                </a:cubicBezTo>
                <a:cubicBezTo>
                  <a:pt x="1710238" y="1046512"/>
                  <a:pt x="1728216" y="1039392"/>
                  <a:pt x="1746504" y="1033296"/>
                </a:cubicBezTo>
                <a:cubicBezTo>
                  <a:pt x="1755648" y="1030248"/>
                  <a:pt x="1765916" y="1029499"/>
                  <a:pt x="1773936" y="1024152"/>
                </a:cubicBezTo>
                <a:cubicBezTo>
                  <a:pt x="1783080" y="1018056"/>
                  <a:pt x="1791538" y="1010779"/>
                  <a:pt x="1801368" y="1005864"/>
                </a:cubicBezTo>
                <a:cubicBezTo>
                  <a:pt x="1816733" y="998181"/>
                  <a:pt x="1850727" y="991971"/>
                  <a:pt x="1865376" y="987576"/>
                </a:cubicBezTo>
                <a:cubicBezTo>
                  <a:pt x="1920931" y="970910"/>
                  <a:pt x="1925141" y="964640"/>
                  <a:pt x="1984248" y="951000"/>
                </a:cubicBezTo>
                <a:cubicBezTo>
                  <a:pt x="2002313" y="946831"/>
                  <a:pt x="2020932" y="945492"/>
                  <a:pt x="2039112" y="941856"/>
                </a:cubicBezTo>
                <a:cubicBezTo>
                  <a:pt x="2051435" y="939391"/>
                  <a:pt x="2063292" y="934778"/>
                  <a:pt x="2075688" y="932712"/>
                </a:cubicBezTo>
                <a:cubicBezTo>
                  <a:pt x="2118207" y="925626"/>
                  <a:pt x="2161126" y="921147"/>
                  <a:pt x="2203704" y="914424"/>
                </a:cubicBezTo>
                <a:cubicBezTo>
                  <a:pt x="2353358" y="890794"/>
                  <a:pt x="2131795" y="920778"/>
                  <a:pt x="2304288" y="896136"/>
                </a:cubicBezTo>
                <a:cubicBezTo>
                  <a:pt x="2328615" y="892661"/>
                  <a:pt x="2353152" y="890729"/>
                  <a:pt x="2377440" y="886992"/>
                </a:cubicBezTo>
                <a:cubicBezTo>
                  <a:pt x="2392801" y="884629"/>
                  <a:pt x="2407799" y="880211"/>
                  <a:pt x="2423160" y="877848"/>
                </a:cubicBezTo>
                <a:cubicBezTo>
                  <a:pt x="2447448" y="874111"/>
                  <a:pt x="2471954" y="871952"/>
                  <a:pt x="2496312" y="868704"/>
                </a:cubicBezTo>
                <a:lnTo>
                  <a:pt x="2560320" y="859560"/>
                </a:lnTo>
                <a:cubicBezTo>
                  <a:pt x="2614106" y="841631"/>
                  <a:pt x="2570433" y="854196"/>
                  <a:pt x="2660904" y="841272"/>
                </a:cubicBezTo>
                <a:cubicBezTo>
                  <a:pt x="2679258" y="838650"/>
                  <a:pt x="2697414" y="834750"/>
                  <a:pt x="2715768" y="832128"/>
                </a:cubicBezTo>
                <a:cubicBezTo>
                  <a:pt x="2740095" y="828653"/>
                  <a:pt x="2764593" y="826459"/>
                  <a:pt x="2788920" y="822984"/>
                </a:cubicBezTo>
                <a:cubicBezTo>
                  <a:pt x="2807274" y="820362"/>
                  <a:pt x="2825449" y="816590"/>
                  <a:pt x="2843784" y="813840"/>
                </a:cubicBezTo>
                <a:cubicBezTo>
                  <a:pt x="2886412" y="807446"/>
                  <a:pt x="2930353" y="807394"/>
                  <a:pt x="2971800" y="795552"/>
                </a:cubicBezTo>
                <a:cubicBezTo>
                  <a:pt x="3083780" y="763558"/>
                  <a:pt x="2992720" y="785100"/>
                  <a:pt x="3145536" y="768120"/>
                </a:cubicBezTo>
                <a:cubicBezTo>
                  <a:pt x="3163963" y="766073"/>
                  <a:pt x="3182220" y="762612"/>
                  <a:pt x="3200400" y="758976"/>
                </a:cubicBezTo>
                <a:cubicBezTo>
                  <a:pt x="3212723" y="756511"/>
                  <a:pt x="3224535" y="751609"/>
                  <a:pt x="3236976" y="749832"/>
                </a:cubicBezTo>
                <a:cubicBezTo>
                  <a:pt x="3339965" y="735119"/>
                  <a:pt x="3305055" y="747429"/>
                  <a:pt x="3392424" y="731544"/>
                </a:cubicBezTo>
                <a:cubicBezTo>
                  <a:pt x="3404789" y="729296"/>
                  <a:pt x="3416604" y="724466"/>
                  <a:pt x="3429000" y="722400"/>
                </a:cubicBezTo>
                <a:cubicBezTo>
                  <a:pt x="3530140" y="705543"/>
                  <a:pt x="3470677" y="721380"/>
                  <a:pt x="3557016" y="704112"/>
                </a:cubicBezTo>
                <a:cubicBezTo>
                  <a:pt x="3569339" y="701647"/>
                  <a:pt x="3581324" y="697694"/>
                  <a:pt x="3593592" y="694968"/>
                </a:cubicBezTo>
                <a:cubicBezTo>
                  <a:pt x="3718859" y="667131"/>
                  <a:pt x="3687431" y="673232"/>
                  <a:pt x="3776472" y="658392"/>
                </a:cubicBezTo>
                <a:cubicBezTo>
                  <a:pt x="3791712" y="652296"/>
                  <a:pt x="3806332" y="644333"/>
                  <a:pt x="3822192" y="640104"/>
                </a:cubicBezTo>
                <a:cubicBezTo>
                  <a:pt x="3852226" y="632095"/>
                  <a:pt x="3913632" y="621816"/>
                  <a:pt x="3913632" y="621816"/>
                </a:cubicBezTo>
                <a:cubicBezTo>
                  <a:pt x="3961371" y="589990"/>
                  <a:pt x="3919858" y="612637"/>
                  <a:pt x="3986784" y="594384"/>
                </a:cubicBezTo>
                <a:cubicBezTo>
                  <a:pt x="4014784" y="586748"/>
                  <a:pt x="4048232" y="571237"/>
                  <a:pt x="4078224" y="566952"/>
                </a:cubicBezTo>
                <a:cubicBezTo>
                  <a:pt x="4108548" y="562620"/>
                  <a:pt x="4139269" y="561607"/>
                  <a:pt x="4169664" y="557808"/>
                </a:cubicBezTo>
                <a:cubicBezTo>
                  <a:pt x="4253221" y="547363"/>
                  <a:pt x="4195495" y="552642"/>
                  <a:pt x="4261104" y="539520"/>
                </a:cubicBezTo>
                <a:cubicBezTo>
                  <a:pt x="4279284" y="535884"/>
                  <a:pt x="4297839" y="534261"/>
                  <a:pt x="4315968" y="530376"/>
                </a:cubicBezTo>
                <a:cubicBezTo>
                  <a:pt x="4340545" y="525110"/>
                  <a:pt x="4364474" y="517017"/>
                  <a:pt x="4389120" y="512088"/>
                </a:cubicBezTo>
                <a:cubicBezTo>
                  <a:pt x="4410152" y="507882"/>
                  <a:pt x="4508479" y="496025"/>
                  <a:pt x="4526280" y="493800"/>
                </a:cubicBezTo>
                <a:cubicBezTo>
                  <a:pt x="4573463" y="462345"/>
                  <a:pt x="4539267" y="479444"/>
                  <a:pt x="4617720" y="466368"/>
                </a:cubicBezTo>
                <a:cubicBezTo>
                  <a:pt x="4633050" y="463813"/>
                  <a:pt x="4648149" y="460004"/>
                  <a:pt x="4663440" y="457224"/>
                </a:cubicBezTo>
                <a:cubicBezTo>
                  <a:pt x="4681681" y="453907"/>
                  <a:pt x="4700124" y="451716"/>
                  <a:pt x="4718304" y="448080"/>
                </a:cubicBezTo>
                <a:cubicBezTo>
                  <a:pt x="4730627" y="445615"/>
                  <a:pt x="4742484" y="441002"/>
                  <a:pt x="4754880" y="438936"/>
                </a:cubicBezTo>
                <a:cubicBezTo>
                  <a:pt x="4779119" y="434896"/>
                  <a:pt x="4803648" y="432840"/>
                  <a:pt x="4828032" y="429792"/>
                </a:cubicBezTo>
                <a:cubicBezTo>
                  <a:pt x="4846320" y="423696"/>
                  <a:pt x="4864194" y="416179"/>
                  <a:pt x="4882896" y="411504"/>
                </a:cubicBezTo>
                <a:cubicBezTo>
                  <a:pt x="4895088" y="408456"/>
                  <a:pt x="4907204" y="405086"/>
                  <a:pt x="4919472" y="402360"/>
                </a:cubicBezTo>
                <a:cubicBezTo>
                  <a:pt x="4934644" y="398989"/>
                  <a:pt x="4950114" y="396985"/>
                  <a:pt x="4965192" y="393216"/>
                </a:cubicBezTo>
                <a:cubicBezTo>
                  <a:pt x="4986719" y="387834"/>
                  <a:pt x="5007390" y="379017"/>
                  <a:pt x="5029200" y="374928"/>
                </a:cubicBezTo>
                <a:cubicBezTo>
                  <a:pt x="5056328" y="369841"/>
                  <a:pt x="5084148" y="369513"/>
                  <a:pt x="5111496" y="365784"/>
                </a:cubicBezTo>
                <a:cubicBezTo>
                  <a:pt x="5151219" y="360367"/>
                  <a:pt x="5190380" y="350352"/>
                  <a:pt x="5230368" y="347496"/>
                </a:cubicBezTo>
                <a:cubicBezTo>
                  <a:pt x="5318588" y="341195"/>
                  <a:pt x="5407152" y="341400"/>
                  <a:pt x="5495544" y="338352"/>
                </a:cubicBezTo>
                <a:cubicBezTo>
                  <a:pt x="5522976" y="329208"/>
                  <a:pt x="5549787" y="317933"/>
                  <a:pt x="5577840" y="310920"/>
                </a:cubicBezTo>
                <a:cubicBezTo>
                  <a:pt x="5590032" y="307872"/>
                  <a:pt x="5602649" y="306189"/>
                  <a:pt x="5614416" y="301776"/>
                </a:cubicBezTo>
                <a:cubicBezTo>
                  <a:pt x="5627179" y="296990"/>
                  <a:pt x="5638336" y="288550"/>
                  <a:pt x="5650992" y="283488"/>
                </a:cubicBezTo>
                <a:cubicBezTo>
                  <a:pt x="5668890" y="276329"/>
                  <a:pt x="5687568" y="271296"/>
                  <a:pt x="5705856" y="265200"/>
                </a:cubicBezTo>
                <a:lnTo>
                  <a:pt x="5733288" y="256056"/>
                </a:lnTo>
                <a:cubicBezTo>
                  <a:pt x="5742432" y="253008"/>
                  <a:pt x="5751369" y="249250"/>
                  <a:pt x="5760720" y="246912"/>
                </a:cubicBezTo>
                <a:cubicBezTo>
                  <a:pt x="5772912" y="243864"/>
                  <a:pt x="5785259" y="241379"/>
                  <a:pt x="5797296" y="237768"/>
                </a:cubicBezTo>
                <a:cubicBezTo>
                  <a:pt x="5993465" y="178917"/>
                  <a:pt x="5731221" y="252001"/>
                  <a:pt x="5897880" y="210336"/>
                </a:cubicBezTo>
                <a:cubicBezTo>
                  <a:pt x="5907231" y="207998"/>
                  <a:pt x="5915903" y="203283"/>
                  <a:pt x="5925312" y="201192"/>
                </a:cubicBezTo>
                <a:cubicBezTo>
                  <a:pt x="6000698" y="184439"/>
                  <a:pt x="6061479" y="188853"/>
                  <a:pt x="6144768" y="182904"/>
                </a:cubicBezTo>
                <a:cubicBezTo>
                  <a:pt x="6175322" y="180722"/>
                  <a:pt x="6205682" y="176304"/>
                  <a:pt x="6236208" y="173760"/>
                </a:cubicBezTo>
                <a:lnTo>
                  <a:pt x="6473952" y="155472"/>
                </a:lnTo>
                <a:cubicBezTo>
                  <a:pt x="6563659" y="133045"/>
                  <a:pt x="6443176" y="161175"/>
                  <a:pt x="6611112" y="137184"/>
                </a:cubicBezTo>
                <a:cubicBezTo>
                  <a:pt x="6641883" y="132788"/>
                  <a:pt x="6671812" y="123507"/>
                  <a:pt x="6702552" y="118896"/>
                </a:cubicBezTo>
                <a:cubicBezTo>
                  <a:pt x="6732845" y="114352"/>
                  <a:pt x="6763547" y="113135"/>
                  <a:pt x="6793992" y="109752"/>
                </a:cubicBezTo>
                <a:cubicBezTo>
                  <a:pt x="6818415" y="107038"/>
                  <a:pt x="6842856" y="104345"/>
                  <a:pt x="6867144" y="100608"/>
                </a:cubicBezTo>
                <a:cubicBezTo>
                  <a:pt x="6882505" y="98245"/>
                  <a:pt x="6897442" y="93392"/>
                  <a:pt x="6912864" y="91464"/>
                </a:cubicBezTo>
                <a:cubicBezTo>
                  <a:pt x="6946270" y="87288"/>
                  <a:pt x="6979949" y="85670"/>
                  <a:pt x="7013448" y="82320"/>
                </a:cubicBezTo>
                <a:cubicBezTo>
                  <a:pt x="7040912" y="79574"/>
                  <a:pt x="7068312" y="76224"/>
                  <a:pt x="7095744" y="73176"/>
                </a:cubicBezTo>
                <a:cubicBezTo>
                  <a:pt x="7215942" y="43127"/>
                  <a:pt x="7077587" y="75059"/>
                  <a:pt x="7370064" y="54888"/>
                </a:cubicBezTo>
                <a:cubicBezTo>
                  <a:pt x="7379680" y="54225"/>
                  <a:pt x="7388045" y="47634"/>
                  <a:pt x="7397496" y="45744"/>
                </a:cubicBezTo>
                <a:cubicBezTo>
                  <a:pt x="7418630" y="41517"/>
                  <a:pt x="7440245" y="40143"/>
                  <a:pt x="7461504" y="36600"/>
                </a:cubicBezTo>
                <a:cubicBezTo>
                  <a:pt x="7500492" y="30102"/>
                  <a:pt x="7530481" y="20123"/>
                  <a:pt x="7571232" y="18312"/>
                </a:cubicBezTo>
                <a:cubicBezTo>
                  <a:pt x="7686982" y="13168"/>
                  <a:pt x="7802880" y="12216"/>
                  <a:pt x="7918704" y="9168"/>
                </a:cubicBezTo>
                <a:cubicBezTo>
                  <a:pt x="7949028" y="-940"/>
                  <a:pt x="7936497" y="24"/>
                  <a:pt x="7955280" y="24"/>
                </a:cubicBezTo>
              </a:path>
            </a:pathLst>
          </a:custGeom>
          <a:ln w="762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69" name="TextBox 68"/>
          <p:cNvSpPr txBox="1"/>
          <p:nvPr/>
        </p:nvSpPr>
        <p:spPr>
          <a:xfrm>
            <a:off x="1143000" y="4800600"/>
            <a:ext cx="1539973" cy="646331"/>
          </a:xfrm>
          <a:prstGeom prst="rect">
            <a:avLst/>
          </a:prstGeom>
          <a:noFill/>
        </p:spPr>
        <p:txBody>
          <a:bodyPr wrap="none" rtlCol="0">
            <a:spAutoFit/>
          </a:bodyPr>
          <a:lstStyle/>
          <a:p>
            <a:pPr algn="ctr"/>
            <a:r>
              <a:rPr lang="en-CA" dirty="0"/>
              <a:t>Generation </a:t>
            </a:r>
          </a:p>
          <a:p>
            <a:pPr algn="ctr"/>
            <a:r>
              <a:rPr lang="en-CA" dirty="0"/>
              <a:t>capacity</a:t>
            </a:r>
          </a:p>
        </p:txBody>
      </p:sp>
      <p:sp>
        <p:nvSpPr>
          <p:cNvPr id="7" name="Right Brace 6"/>
          <p:cNvSpPr/>
          <p:nvPr/>
        </p:nvSpPr>
        <p:spPr bwMode="auto">
          <a:xfrm>
            <a:off x="4724400" y="3962400"/>
            <a:ext cx="381000" cy="838200"/>
          </a:xfrm>
          <a:prstGeom prst="rightBrac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18997350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par>
                                <p:cTn id="19" presetID="10"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7"/>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7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7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childTnLst>
                                </p:cTn>
                              </p:par>
                              <p:par>
                                <p:cTn id="50" presetID="1" presetClass="exit" presetSubtype="0" fill="hold" nodeType="withEffect">
                                  <p:stCondLst>
                                    <p:cond delay="0"/>
                                  </p:stCondLst>
                                  <p:childTnLst>
                                    <p:set>
                                      <p:cBhvr>
                                        <p:cTn id="51" dur="1" fill="hold">
                                          <p:stCondLst>
                                            <p:cond delay="0"/>
                                          </p:stCondLst>
                                        </p:cTn>
                                        <p:tgtEl>
                                          <p:spTgt spid="72"/>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2" grpId="0"/>
      <p:bldP spid="52" grpId="0" animBg="1"/>
      <p:bldP spid="63" grpId="0" animBg="1"/>
      <p:bldP spid="62" grpId="0" animBg="1"/>
      <p:bldP spid="64" grpId="0"/>
      <p:bldP spid="70" grpId="0" animBg="1"/>
      <p:bldP spid="71" grpId="0"/>
      <p:bldP spid="71" grpId="1"/>
      <p:bldP spid="21" grpId="0" animBg="1"/>
      <p:bldP spid="69" grpId="0"/>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515600" cy="1139825"/>
          </a:xfrm>
        </p:spPr>
        <p:txBody>
          <a:bodyPr/>
          <a:lstStyle/>
          <a:p>
            <a:r>
              <a:rPr lang="en-US" b="1" dirty="0">
                <a:solidFill>
                  <a:srgbClr val="999900"/>
                </a:solidFill>
              </a:rPr>
              <a:t>LEAP</a:t>
            </a:r>
            <a:r>
              <a:rPr lang="en-US" b="1" dirty="0"/>
              <a:t>-CANADA ELECTRICITY GENERATION MODEL</a:t>
            </a:r>
            <a:endParaRPr lang="en-CA" dirty="0"/>
          </a:p>
        </p:txBody>
      </p:sp>
      <p:sp>
        <p:nvSpPr>
          <p:cNvPr id="3" name="Content Placeholder 2"/>
          <p:cNvSpPr>
            <a:spLocks noGrp="1"/>
          </p:cNvSpPr>
          <p:nvPr>
            <p:ph idx="1"/>
          </p:nvPr>
        </p:nvSpPr>
        <p:spPr>
          <a:xfrm>
            <a:off x="609600" y="1447800"/>
            <a:ext cx="10972800" cy="4530725"/>
          </a:xfrm>
        </p:spPr>
        <p:txBody>
          <a:bodyPr/>
          <a:lstStyle/>
          <a:p>
            <a:r>
              <a:rPr lang="en-CA" dirty="0"/>
              <a:t>Canada’s electricity sector</a:t>
            </a:r>
          </a:p>
          <a:p>
            <a:pPr lvl="1"/>
            <a:r>
              <a:rPr lang="en-CA" dirty="0"/>
              <a:t>Sector transition</a:t>
            </a:r>
          </a:p>
          <a:p>
            <a:pPr lvl="2"/>
            <a:r>
              <a:rPr lang="en-CA" dirty="0"/>
              <a:t>Annual capacity building to meet sub-annual demand</a:t>
            </a:r>
          </a:p>
          <a:p>
            <a:pPr lvl="2"/>
            <a:endParaRPr lang="en-CA" dirty="0"/>
          </a:p>
          <a:p>
            <a:pPr marL="457200" lvl="1" indent="0">
              <a:buNone/>
            </a:pPr>
            <a:endParaRPr lang="en-CA" dirty="0"/>
          </a:p>
        </p:txBody>
      </p:sp>
      <p:sp>
        <p:nvSpPr>
          <p:cNvPr id="4" name="Slide Number Placeholder 3"/>
          <p:cNvSpPr>
            <a:spLocks noGrp="1"/>
          </p:cNvSpPr>
          <p:nvPr>
            <p:ph type="sldNum" sz="quarter" idx="11"/>
          </p:nvPr>
        </p:nvSpPr>
        <p:spPr>
          <a:xfrm>
            <a:off x="11176000" y="6477000"/>
            <a:ext cx="812800" cy="365125"/>
          </a:xfrm>
        </p:spPr>
        <p:txBody>
          <a:bodyPr/>
          <a:lstStyle/>
          <a:p>
            <a:fld id="{C5D83362-4C70-406D-8155-49D75310F06D}" type="slidenum">
              <a:rPr lang="en-US" smtClean="0"/>
              <a:t>69</a:t>
            </a:fld>
            <a:endParaRPr lang="en-US" dirty="0"/>
          </a:p>
        </p:txBody>
      </p:sp>
      <p:sp>
        <p:nvSpPr>
          <p:cNvPr id="22" name="TextBox 21"/>
          <p:cNvSpPr txBox="1"/>
          <p:nvPr/>
        </p:nvSpPr>
        <p:spPr>
          <a:xfrm>
            <a:off x="9448800" y="2819400"/>
            <a:ext cx="3263900" cy="369332"/>
          </a:xfrm>
          <a:prstGeom prst="rect">
            <a:avLst/>
          </a:prstGeom>
          <a:noFill/>
        </p:spPr>
        <p:txBody>
          <a:bodyPr wrap="square" rtlCol="0">
            <a:spAutoFit/>
          </a:bodyPr>
          <a:lstStyle/>
          <a:p>
            <a:r>
              <a:rPr lang="en-CA" dirty="0">
                <a:solidFill>
                  <a:srgbClr val="00B0F0"/>
                </a:solidFill>
              </a:rPr>
              <a:t>Electricity required</a:t>
            </a:r>
          </a:p>
        </p:txBody>
      </p:sp>
      <p:grpSp>
        <p:nvGrpSpPr>
          <p:cNvPr id="39" name="Group 38"/>
          <p:cNvGrpSpPr/>
          <p:nvPr/>
        </p:nvGrpSpPr>
        <p:grpSpPr>
          <a:xfrm>
            <a:off x="876300" y="5867400"/>
            <a:ext cx="11010900" cy="722531"/>
            <a:chOff x="876300" y="3722132"/>
            <a:chExt cx="11010900" cy="722531"/>
          </a:xfrm>
        </p:grpSpPr>
        <p:cxnSp>
          <p:nvCxnSpPr>
            <p:cNvPr id="5" name="Straight Connector 4"/>
            <p:cNvCxnSpPr/>
            <p:nvPr/>
          </p:nvCxnSpPr>
          <p:spPr bwMode="auto">
            <a:xfrm flipV="1">
              <a:off x="876300" y="3722132"/>
              <a:ext cx="11010900" cy="11668"/>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bwMode="auto">
            <a:xfrm>
              <a:off x="9144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8" name="TextBox 7"/>
            <p:cNvSpPr txBox="1"/>
            <p:nvPr/>
          </p:nvSpPr>
          <p:spPr>
            <a:xfrm>
              <a:off x="1219200" y="3798332"/>
              <a:ext cx="1247008" cy="646331"/>
            </a:xfrm>
            <a:prstGeom prst="rect">
              <a:avLst/>
            </a:prstGeom>
            <a:noFill/>
          </p:spPr>
          <p:txBody>
            <a:bodyPr wrap="none" rtlCol="0">
              <a:spAutoFit/>
            </a:bodyPr>
            <a:lstStyle/>
            <a:p>
              <a:pPr algn="ctr"/>
              <a:r>
                <a:rPr lang="en-CA" dirty="0"/>
                <a:t>This year</a:t>
              </a:r>
            </a:p>
            <a:p>
              <a:pPr algn="ctr"/>
              <a:r>
                <a:rPr lang="en-CA" dirty="0"/>
                <a:t>(2020)</a:t>
              </a:r>
            </a:p>
          </p:txBody>
        </p:sp>
        <p:cxnSp>
          <p:nvCxnSpPr>
            <p:cNvPr id="16" name="Straight Connector 15"/>
            <p:cNvCxnSpPr/>
            <p:nvPr/>
          </p:nvCxnSpPr>
          <p:spPr bwMode="auto">
            <a:xfrm>
              <a:off x="28194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bwMode="auto">
            <a:xfrm>
              <a:off x="46482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bwMode="auto">
            <a:xfrm>
              <a:off x="64770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0" name="Straight Connector 29"/>
            <p:cNvCxnSpPr/>
            <p:nvPr/>
          </p:nvCxnSpPr>
          <p:spPr bwMode="auto">
            <a:xfrm>
              <a:off x="83820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3" name="Straight Connector 32"/>
            <p:cNvCxnSpPr/>
            <p:nvPr/>
          </p:nvCxnSpPr>
          <p:spPr bwMode="auto">
            <a:xfrm>
              <a:off x="11856720" y="3722132"/>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4" name="Straight Connector 33"/>
            <p:cNvCxnSpPr/>
            <p:nvPr/>
          </p:nvCxnSpPr>
          <p:spPr bwMode="auto">
            <a:xfrm>
              <a:off x="102108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36" name="TextBox 35"/>
            <p:cNvSpPr txBox="1"/>
            <p:nvPr/>
          </p:nvSpPr>
          <p:spPr>
            <a:xfrm>
              <a:off x="10668000" y="3722132"/>
              <a:ext cx="774571" cy="369332"/>
            </a:xfrm>
            <a:prstGeom prst="rect">
              <a:avLst/>
            </a:prstGeom>
            <a:noFill/>
          </p:spPr>
          <p:txBody>
            <a:bodyPr wrap="none" rtlCol="0">
              <a:spAutoFit/>
            </a:bodyPr>
            <a:lstStyle/>
            <a:p>
              <a:r>
                <a:rPr lang="en-CA" dirty="0"/>
                <a:t>2050</a:t>
              </a:r>
            </a:p>
          </p:txBody>
        </p:sp>
      </p:grpSp>
      <p:pic>
        <p:nvPicPr>
          <p:cNvPr id="43" name="Picture 42"/>
          <p:cNvPicPr>
            <a:picLocks noChangeAspect="1"/>
          </p:cNvPicPr>
          <p:nvPr/>
        </p:nvPicPr>
        <p:blipFill rotWithShape="1">
          <a:blip r:embed="rId2"/>
          <a:srcRect l="28233" t="4120" r="60803" b="7595"/>
          <a:stretch/>
        </p:blipFill>
        <p:spPr>
          <a:xfrm>
            <a:off x="950976" y="4343400"/>
            <a:ext cx="1819656" cy="1483941"/>
          </a:xfrm>
          <a:prstGeom prst="rect">
            <a:avLst/>
          </a:prstGeom>
        </p:spPr>
      </p:pic>
      <p:sp>
        <p:nvSpPr>
          <p:cNvPr id="44" name="TextBox 43"/>
          <p:cNvSpPr txBox="1"/>
          <p:nvPr/>
        </p:nvSpPr>
        <p:spPr>
          <a:xfrm>
            <a:off x="3124200" y="5943600"/>
            <a:ext cx="1312732" cy="646331"/>
          </a:xfrm>
          <a:prstGeom prst="rect">
            <a:avLst/>
          </a:prstGeom>
          <a:noFill/>
        </p:spPr>
        <p:txBody>
          <a:bodyPr wrap="none" rtlCol="0">
            <a:spAutoFit/>
          </a:bodyPr>
          <a:lstStyle/>
          <a:p>
            <a:pPr algn="ctr"/>
            <a:r>
              <a:rPr lang="en-CA" dirty="0"/>
              <a:t>Next year</a:t>
            </a:r>
          </a:p>
          <a:p>
            <a:pPr algn="ctr"/>
            <a:r>
              <a:rPr lang="en-CA" dirty="0"/>
              <a:t>(2021)</a:t>
            </a:r>
          </a:p>
        </p:txBody>
      </p:sp>
      <p:sp>
        <p:nvSpPr>
          <p:cNvPr id="46" name="TextBox 45"/>
          <p:cNvSpPr txBox="1"/>
          <p:nvPr/>
        </p:nvSpPr>
        <p:spPr>
          <a:xfrm>
            <a:off x="5334000" y="5943600"/>
            <a:ext cx="373820" cy="369332"/>
          </a:xfrm>
          <a:prstGeom prst="rect">
            <a:avLst/>
          </a:prstGeom>
          <a:noFill/>
        </p:spPr>
        <p:txBody>
          <a:bodyPr wrap="none" rtlCol="0">
            <a:spAutoFit/>
          </a:bodyPr>
          <a:lstStyle/>
          <a:p>
            <a:r>
              <a:rPr lang="en-CA" dirty="0"/>
              <a:t>…</a:t>
            </a:r>
          </a:p>
        </p:txBody>
      </p:sp>
      <p:sp>
        <p:nvSpPr>
          <p:cNvPr id="47" name="TextBox 46"/>
          <p:cNvSpPr txBox="1"/>
          <p:nvPr/>
        </p:nvSpPr>
        <p:spPr>
          <a:xfrm>
            <a:off x="7391400" y="5943600"/>
            <a:ext cx="373820" cy="369332"/>
          </a:xfrm>
          <a:prstGeom prst="rect">
            <a:avLst/>
          </a:prstGeom>
          <a:noFill/>
        </p:spPr>
        <p:txBody>
          <a:bodyPr wrap="none" rtlCol="0">
            <a:spAutoFit/>
          </a:bodyPr>
          <a:lstStyle/>
          <a:p>
            <a:r>
              <a:rPr lang="en-CA" dirty="0"/>
              <a:t>…</a:t>
            </a:r>
          </a:p>
        </p:txBody>
      </p:sp>
      <p:sp>
        <p:nvSpPr>
          <p:cNvPr id="48" name="TextBox 47"/>
          <p:cNvSpPr txBox="1"/>
          <p:nvPr/>
        </p:nvSpPr>
        <p:spPr>
          <a:xfrm>
            <a:off x="9067800" y="5943600"/>
            <a:ext cx="373820" cy="369332"/>
          </a:xfrm>
          <a:prstGeom prst="rect">
            <a:avLst/>
          </a:prstGeom>
          <a:noFill/>
        </p:spPr>
        <p:txBody>
          <a:bodyPr wrap="none" rtlCol="0">
            <a:spAutoFit/>
          </a:bodyPr>
          <a:lstStyle/>
          <a:p>
            <a:r>
              <a:rPr lang="en-CA" dirty="0"/>
              <a:t>…</a:t>
            </a:r>
          </a:p>
        </p:txBody>
      </p:sp>
      <p:sp>
        <p:nvSpPr>
          <p:cNvPr id="62" name="Freeform 61"/>
          <p:cNvSpPr/>
          <p:nvPr/>
        </p:nvSpPr>
        <p:spPr bwMode="auto">
          <a:xfrm>
            <a:off x="2790825" y="3952875"/>
            <a:ext cx="1850231" cy="535781"/>
          </a:xfrm>
          <a:custGeom>
            <a:avLst/>
            <a:gdLst>
              <a:gd name="connsiteX0" fmla="*/ 28575 w 1850231"/>
              <a:gd name="connsiteY0" fmla="*/ 535781 h 535781"/>
              <a:gd name="connsiteX1" fmla="*/ 147638 w 1850231"/>
              <a:gd name="connsiteY1" fmla="*/ 514350 h 535781"/>
              <a:gd name="connsiteX2" fmla="*/ 361950 w 1850231"/>
              <a:gd name="connsiteY2" fmla="*/ 447675 h 535781"/>
              <a:gd name="connsiteX3" fmla="*/ 433388 w 1850231"/>
              <a:gd name="connsiteY3" fmla="*/ 414338 h 535781"/>
              <a:gd name="connsiteX4" fmla="*/ 647700 w 1850231"/>
              <a:gd name="connsiteY4" fmla="*/ 352425 h 535781"/>
              <a:gd name="connsiteX5" fmla="*/ 947738 w 1850231"/>
              <a:gd name="connsiteY5" fmla="*/ 309563 h 535781"/>
              <a:gd name="connsiteX6" fmla="*/ 1376363 w 1850231"/>
              <a:gd name="connsiteY6" fmla="*/ 242888 h 535781"/>
              <a:gd name="connsiteX7" fmla="*/ 1419225 w 1850231"/>
              <a:gd name="connsiteY7" fmla="*/ 226219 h 535781"/>
              <a:gd name="connsiteX8" fmla="*/ 1438275 w 1850231"/>
              <a:gd name="connsiteY8" fmla="*/ 238125 h 535781"/>
              <a:gd name="connsiteX9" fmla="*/ 1850231 w 1850231"/>
              <a:gd name="connsiteY9" fmla="*/ 183356 h 535781"/>
              <a:gd name="connsiteX10" fmla="*/ 1843088 w 1850231"/>
              <a:gd name="connsiteY10" fmla="*/ 42863 h 535781"/>
              <a:gd name="connsiteX11" fmla="*/ 0 w 1850231"/>
              <a:gd name="connsiteY11" fmla="*/ 0 h 535781"/>
              <a:gd name="connsiteX12" fmla="*/ 28575 w 1850231"/>
              <a:gd name="connsiteY12" fmla="*/ 535781 h 5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0231" h="535781">
                <a:moveTo>
                  <a:pt x="28575" y="535781"/>
                </a:moveTo>
                <a:lnTo>
                  <a:pt x="147638" y="514350"/>
                </a:lnTo>
                <a:lnTo>
                  <a:pt x="361950" y="447675"/>
                </a:lnTo>
                <a:lnTo>
                  <a:pt x="433388" y="414338"/>
                </a:lnTo>
                <a:lnTo>
                  <a:pt x="647700" y="352425"/>
                </a:lnTo>
                <a:lnTo>
                  <a:pt x="947738" y="309563"/>
                </a:lnTo>
                <a:lnTo>
                  <a:pt x="1376363" y="242888"/>
                </a:lnTo>
                <a:lnTo>
                  <a:pt x="1419225" y="226219"/>
                </a:lnTo>
                <a:lnTo>
                  <a:pt x="1438275" y="238125"/>
                </a:lnTo>
                <a:lnTo>
                  <a:pt x="1850231" y="183356"/>
                </a:lnTo>
                <a:lnTo>
                  <a:pt x="1843088" y="42863"/>
                </a:lnTo>
                <a:lnTo>
                  <a:pt x="0" y="0"/>
                </a:lnTo>
                <a:lnTo>
                  <a:pt x="28575" y="535781"/>
                </a:lnTo>
                <a:close/>
              </a:path>
            </a:pathLst>
          </a:cu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63" name="Rectangle 62"/>
          <p:cNvSpPr/>
          <p:nvPr/>
        </p:nvSpPr>
        <p:spPr bwMode="auto">
          <a:xfrm>
            <a:off x="2795590" y="3871913"/>
            <a:ext cx="762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69" name="TextBox 68"/>
          <p:cNvSpPr txBox="1"/>
          <p:nvPr/>
        </p:nvSpPr>
        <p:spPr>
          <a:xfrm>
            <a:off x="1143000" y="4800600"/>
            <a:ext cx="1539973" cy="646331"/>
          </a:xfrm>
          <a:prstGeom prst="rect">
            <a:avLst/>
          </a:prstGeom>
          <a:noFill/>
        </p:spPr>
        <p:txBody>
          <a:bodyPr wrap="none" rtlCol="0">
            <a:spAutoFit/>
          </a:bodyPr>
          <a:lstStyle/>
          <a:p>
            <a:pPr algn="ctr"/>
            <a:r>
              <a:rPr lang="en-CA" dirty="0"/>
              <a:t>Generation </a:t>
            </a:r>
          </a:p>
          <a:p>
            <a:pPr algn="ctr"/>
            <a:r>
              <a:rPr lang="en-CA" dirty="0"/>
              <a:t>capacity</a:t>
            </a:r>
          </a:p>
        </p:txBody>
      </p:sp>
      <p:pic>
        <p:nvPicPr>
          <p:cNvPr id="42" name="Picture 41"/>
          <p:cNvPicPr>
            <a:picLocks noChangeAspect="1"/>
          </p:cNvPicPr>
          <p:nvPr/>
        </p:nvPicPr>
        <p:blipFill rotWithShape="1">
          <a:blip r:embed="rId2"/>
          <a:srcRect l="28233" t="4120" r="60803" b="7595"/>
          <a:stretch/>
        </p:blipFill>
        <p:spPr>
          <a:xfrm>
            <a:off x="2819400" y="3733800"/>
            <a:ext cx="1819656" cy="2093541"/>
          </a:xfrm>
          <a:prstGeom prst="rect">
            <a:avLst/>
          </a:prstGeom>
        </p:spPr>
      </p:pic>
      <p:sp>
        <p:nvSpPr>
          <p:cNvPr id="45" name="TextBox 44"/>
          <p:cNvSpPr txBox="1"/>
          <p:nvPr/>
        </p:nvSpPr>
        <p:spPr>
          <a:xfrm>
            <a:off x="2971800" y="4419600"/>
            <a:ext cx="1539973" cy="646331"/>
          </a:xfrm>
          <a:prstGeom prst="rect">
            <a:avLst/>
          </a:prstGeom>
          <a:noFill/>
        </p:spPr>
        <p:txBody>
          <a:bodyPr wrap="none" rtlCol="0">
            <a:spAutoFit/>
          </a:bodyPr>
          <a:lstStyle/>
          <a:p>
            <a:pPr algn="ctr"/>
            <a:r>
              <a:rPr lang="en-CA" dirty="0"/>
              <a:t>Generation </a:t>
            </a:r>
          </a:p>
          <a:p>
            <a:pPr algn="ctr"/>
            <a:r>
              <a:rPr lang="en-CA" dirty="0"/>
              <a:t>capacity</a:t>
            </a:r>
          </a:p>
        </p:txBody>
      </p:sp>
      <p:pic>
        <p:nvPicPr>
          <p:cNvPr id="13" name="Picture 12"/>
          <p:cNvPicPr>
            <a:picLocks noChangeAspect="1"/>
          </p:cNvPicPr>
          <p:nvPr/>
        </p:nvPicPr>
        <p:blipFill rotWithShape="1">
          <a:blip r:embed="rId3"/>
          <a:srcRect l="69016" t="6606" r="3183" b="2341"/>
          <a:stretch/>
        </p:blipFill>
        <p:spPr>
          <a:xfrm>
            <a:off x="4648200" y="3810000"/>
            <a:ext cx="1002293" cy="1968502"/>
          </a:xfrm>
          <a:prstGeom prst="rect">
            <a:avLst/>
          </a:prstGeom>
        </p:spPr>
      </p:pic>
      <p:sp>
        <p:nvSpPr>
          <p:cNvPr id="21" name="Freeform 20"/>
          <p:cNvSpPr/>
          <p:nvPr/>
        </p:nvSpPr>
        <p:spPr bwMode="auto">
          <a:xfrm>
            <a:off x="914400" y="3200400"/>
            <a:ext cx="10098024" cy="1740432"/>
          </a:xfrm>
          <a:custGeom>
            <a:avLst/>
            <a:gdLst>
              <a:gd name="connsiteX0" fmla="*/ 0 w 7955280"/>
              <a:gd name="connsiteY0" fmla="*/ 1435632 h 1435632"/>
              <a:gd name="connsiteX1" fmla="*/ 45720 w 7955280"/>
              <a:gd name="connsiteY1" fmla="*/ 1408200 h 1435632"/>
              <a:gd name="connsiteX2" fmla="*/ 73152 w 7955280"/>
              <a:gd name="connsiteY2" fmla="*/ 1389912 h 1435632"/>
              <a:gd name="connsiteX3" fmla="*/ 155448 w 7955280"/>
              <a:gd name="connsiteY3" fmla="*/ 1371624 h 1435632"/>
              <a:gd name="connsiteX4" fmla="*/ 210312 w 7955280"/>
              <a:gd name="connsiteY4" fmla="*/ 1353336 h 1435632"/>
              <a:gd name="connsiteX5" fmla="*/ 246888 w 7955280"/>
              <a:gd name="connsiteY5" fmla="*/ 1335048 h 1435632"/>
              <a:gd name="connsiteX6" fmla="*/ 292608 w 7955280"/>
              <a:gd name="connsiteY6" fmla="*/ 1325904 h 1435632"/>
              <a:gd name="connsiteX7" fmla="*/ 374904 w 7955280"/>
              <a:gd name="connsiteY7" fmla="*/ 1298472 h 1435632"/>
              <a:gd name="connsiteX8" fmla="*/ 448056 w 7955280"/>
              <a:gd name="connsiteY8" fmla="*/ 1261896 h 1435632"/>
              <a:gd name="connsiteX9" fmla="*/ 475488 w 7955280"/>
              <a:gd name="connsiteY9" fmla="*/ 1252752 h 1435632"/>
              <a:gd name="connsiteX10" fmla="*/ 502920 w 7955280"/>
              <a:gd name="connsiteY10" fmla="*/ 1234464 h 1435632"/>
              <a:gd name="connsiteX11" fmla="*/ 548640 w 7955280"/>
              <a:gd name="connsiteY11" fmla="*/ 1225320 h 1435632"/>
              <a:gd name="connsiteX12" fmla="*/ 576072 w 7955280"/>
              <a:gd name="connsiteY12" fmla="*/ 1216176 h 1435632"/>
              <a:gd name="connsiteX13" fmla="*/ 621792 w 7955280"/>
              <a:gd name="connsiteY13" fmla="*/ 1207032 h 1435632"/>
              <a:gd name="connsiteX14" fmla="*/ 694944 w 7955280"/>
              <a:gd name="connsiteY14" fmla="*/ 1188744 h 1435632"/>
              <a:gd name="connsiteX15" fmla="*/ 795528 w 7955280"/>
              <a:gd name="connsiteY15" fmla="*/ 1170456 h 1435632"/>
              <a:gd name="connsiteX16" fmla="*/ 822960 w 7955280"/>
              <a:gd name="connsiteY16" fmla="*/ 1152168 h 1435632"/>
              <a:gd name="connsiteX17" fmla="*/ 923544 w 7955280"/>
              <a:gd name="connsiteY17" fmla="*/ 1133880 h 1435632"/>
              <a:gd name="connsiteX18" fmla="*/ 960120 w 7955280"/>
              <a:gd name="connsiteY18" fmla="*/ 1124736 h 1435632"/>
              <a:gd name="connsiteX19" fmla="*/ 1280160 w 7955280"/>
              <a:gd name="connsiteY19" fmla="*/ 1097304 h 1435632"/>
              <a:gd name="connsiteX20" fmla="*/ 1545336 w 7955280"/>
              <a:gd name="connsiteY20" fmla="*/ 1088160 h 1435632"/>
              <a:gd name="connsiteX21" fmla="*/ 1645920 w 7955280"/>
              <a:gd name="connsiteY21" fmla="*/ 1060728 h 1435632"/>
              <a:gd name="connsiteX22" fmla="*/ 1691640 w 7955280"/>
              <a:gd name="connsiteY22" fmla="*/ 1051584 h 1435632"/>
              <a:gd name="connsiteX23" fmla="*/ 1746504 w 7955280"/>
              <a:gd name="connsiteY23" fmla="*/ 1033296 h 1435632"/>
              <a:gd name="connsiteX24" fmla="*/ 1773936 w 7955280"/>
              <a:gd name="connsiteY24" fmla="*/ 1024152 h 1435632"/>
              <a:gd name="connsiteX25" fmla="*/ 1801368 w 7955280"/>
              <a:gd name="connsiteY25" fmla="*/ 1005864 h 1435632"/>
              <a:gd name="connsiteX26" fmla="*/ 1865376 w 7955280"/>
              <a:gd name="connsiteY26" fmla="*/ 987576 h 1435632"/>
              <a:gd name="connsiteX27" fmla="*/ 1984248 w 7955280"/>
              <a:gd name="connsiteY27" fmla="*/ 951000 h 1435632"/>
              <a:gd name="connsiteX28" fmla="*/ 2039112 w 7955280"/>
              <a:gd name="connsiteY28" fmla="*/ 941856 h 1435632"/>
              <a:gd name="connsiteX29" fmla="*/ 2075688 w 7955280"/>
              <a:gd name="connsiteY29" fmla="*/ 932712 h 1435632"/>
              <a:gd name="connsiteX30" fmla="*/ 2203704 w 7955280"/>
              <a:gd name="connsiteY30" fmla="*/ 914424 h 1435632"/>
              <a:gd name="connsiteX31" fmla="*/ 2304288 w 7955280"/>
              <a:gd name="connsiteY31" fmla="*/ 896136 h 1435632"/>
              <a:gd name="connsiteX32" fmla="*/ 2377440 w 7955280"/>
              <a:gd name="connsiteY32" fmla="*/ 886992 h 1435632"/>
              <a:gd name="connsiteX33" fmla="*/ 2423160 w 7955280"/>
              <a:gd name="connsiteY33" fmla="*/ 877848 h 1435632"/>
              <a:gd name="connsiteX34" fmla="*/ 2496312 w 7955280"/>
              <a:gd name="connsiteY34" fmla="*/ 868704 h 1435632"/>
              <a:gd name="connsiteX35" fmla="*/ 2560320 w 7955280"/>
              <a:gd name="connsiteY35" fmla="*/ 859560 h 1435632"/>
              <a:gd name="connsiteX36" fmla="*/ 2660904 w 7955280"/>
              <a:gd name="connsiteY36" fmla="*/ 841272 h 1435632"/>
              <a:gd name="connsiteX37" fmla="*/ 2715768 w 7955280"/>
              <a:gd name="connsiteY37" fmla="*/ 832128 h 1435632"/>
              <a:gd name="connsiteX38" fmla="*/ 2788920 w 7955280"/>
              <a:gd name="connsiteY38" fmla="*/ 822984 h 1435632"/>
              <a:gd name="connsiteX39" fmla="*/ 2843784 w 7955280"/>
              <a:gd name="connsiteY39" fmla="*/ 813840 h 1435632"/>
              <a:gd name="connsiteX40" fmla="*/ 2971800 w 7955280"/>
              <a:gd name="connsiteY40" fmla="*/ 795552 h 1435632"/>
              <a:gd name="connsiteX41" fmla="*/ 3145536 w 7955280"/>
              <a:gd name="connsiteY41" fmla="*/ 768120 h 1435632"/>
              <a:gd name="connsiteX42" fmla="*/ 3200400 w 7955280"/>
              <a:gd name="connsiteY42" fmla="*/ 758976 h 1435632"/>
              <a:gd name="connsiteX43" fmla="*/ 3236976 w 7955280"/>
              <a:gd name="connsiteY43" fmla="*/ 749832 h 1435632"/>
              <a:gd name="connsiteX44" fmla="*/ 3392424 w 7955280"/>
              <a:gd name="connsiteY44" fmla="*/ 731544 h 1435632"/>
              <a:gd name="connsiteX45" fmla="*/ 3429000 w 7955280"/>
              <a:gd name="connsiteY45" fmla="*/ 722400 h 1435632"/>
              <a:gd name="connsiteX46" fmla="*/ 3557016 w 7955280"/>
              <a:gd name="connsiteY46" fmla="*/ 704112 h 1435632"/>
              <a:gd name="connsiteX47" fmla="*/ 3593592 w 7955280"/>
              <a:gd name="connsiteY47" fmla="*/ 694968 h 1435632"/>
              <a:gd name="connsiteX48" fmla="*/ 3776472 w 7955280"/>
              <a:gd name="connsiteY48" fmla="*/ 658392 h 1435632"/>
              <a:gd name="connsiteX49" fmla="*/ 3822192 w 7955280"/>
              <a:gd name="connsiteY49" fmla="*/ 640104 h 1435632"/>
              <a:gd name="connsiteX50" fmla="*/ 3913632 w 7955280"/>
              <a:gd name="connsiteY50" fmla="*/ 621816 h 1435632"/>
              <a:gd name="connsiteX51" fmla="*/ 3986784 w 7955280"/>
              <a:gd name="connsiteY51" fmla="*/ 594384 h 1435632"/>
              <a:gd name="connsiteX52" fmla="*/ 4078224 w 7955280"/>
              <a:gd name="connsiteY52" fmla="*/ 566952 h 1435632"/>
              <a:gd name="connsiteX53" fmla="*/ 4169664 w 7955280"/>
              <a:gd name="connsiteY53" fmla="*/ 557808 h 1435632"/>
              <a:gd name="connsiteX54" fmla="*/ 4261104 w 7955280"/>
              <a:gd name="connsiteY54" fmla="*/ 539520 h 1435632"/>
              <a:gd name="connsiteX55" fmla="*/ 4315968 w 7955280"/>
              <a:gd name="connsiteY55" fmla="*/ 530376 h 1435632"/>
              <a:gd name="connsiteX56" fmla="*/ 4389120 w 7955280"/>
              <a:gd name="connsiteY56" fmla="*/ 512088 h 1435632"/>
              <a:gd name="connsiteX57" fmla="*/ 4526280 w 7955280"/>
              <a:gd name="connsiteY57" fmla="*/ 493800 h 1435632"/>
              <a:gd name="connsiteX58" fmla="*/ 4617720 w 7955280"/>
              <a:gd name="connsiteY58" fmla="*/ 466368 h 1435632"/>
              <a:gd name="connsiteX59" fmla="*/ 4663440 w 7955280"/>
              <a:gd name="connsiteY59" fmla="*/ 457224 h 1435632"/>
              <a:gd name="connsiteX60" fmla="*/ 4718304 w 7955280"/>
              <a:gd name="connsiteY60" fmla="*/ 448080 h 1435632"/>
              <a:gd name="connsiteX61" fmla="*/ 4754880 w 7955280"/>
              <a:gd name="connsiteY61" fmla="*/ 438936 h 1435632"/>
              <a:gd name="connsiteX62" fmla="*/ 4828032 w 7955280"/>
              <a:gd name="connsiteY62" fmla="*/ 429792 h 1435632"/>
              <a:gd name="connsiteX63" fmla="*/ 4882896 w 7955280"/>
              <a:gd name="connsiteY63" fmla="*/ 411504 h 1435632"/>
              <a:gd name="connsiteX64" fmla="*/ 4919472 w 7955280"/>
              <a:gd name="connsiteY64" fmla="*/ 402360 h 1435632"/>
              <a:gd name="connsiteX65" fmla="*/ 4965192 w 7955280"/>
              <a:gd name="connsiteY65" fmla="*/ 393216 h 1435632"/>
              <a:gd name="connsiteX66" fmla="*/ 5029200 w 7955280"/>
              <a:gd name="connsiteY66" fmla="*/ 374928 h 1435632"/>
              <a:gd name="connsiteX67" fmla="*/ 5111496 w 7955280"/>
              <a:gd name="connsiteY67" fmla="*/ 365784 h 1435632"/>
              <a:gd name="connsiteX68" fmla="*/ 5230368 w 7955280"/>
              <a:gd name="connsiteY68" fmla="*/ 347496 h 1435632"/>
              <a:gd name="connsiteX69" fmla="*/ 5495544 w 7955280"/>
              <a:gd name="connsiteY69" fmla="*/ 338352 h 1435632"/>
              <a:gd name="connsiteX70" fmla="*/ 5577840 w 7955280"/>
              <a:gd name="connsiteY70" fmla="*/ 310920 h 1435632"/>
              <a:gd name="connsiteX71" fmla="*/ 5614416 w 7955280"/>
              <a:gd name="connsiteY71" fmla="*/ 301776 h 1435632"/>
              <a:gd name="connsiteX72" fmla="*/ 5650992 w 7955280"/>
              <a:gd name="connsiteY72" fmla="*/ 283488 h 1435632"/>
              <a:gd name="connsiteX73" fmla="*/ 5705856 w 7955280"/>
              <a:gd name="connsiteY73" fmla="*/ 265200 h 1435632"/>
              <a:gd name="connsiteX74" fmla="*/ 5733288 w 7955280"/>
              <a:gd name="connsiteY74" fmla="*/ 256056 h 1435632"/>
              <a:gd name="connsiteX75" fmla="*/ 5760720 w 7955280"/>
              <a:gd name="connsiteY75" fmla="*/ 246912 h 1435632"/>
              <a:gd name="connsiteX76" fmla="*/ 5797296 w 7955280"/>
              <a:gd name="connsiteY76" fmla="*/ 237768 h 1435632"/>
              <a:gd name="connsiteX77" fmla="*/ 5897880 w 7955280"/>
              <a:gd name="connsiteY77" fmla="*/ 210336 h 1435632"/>
              <a:gd name="connsiteX78" fmla="*/ 5925312 w 7955280"/>
              <a:gd name="connsiteY78" fmla="*/ 201192 h 1435632"/>
              <a:gd name="connsiteX79" fmla="*/ 6144768 w 7955280"/>
              <a:gd name="connsiteY79" fmla="*/ 182904 h 1435632"/>
              <a:gd name="connsiteX80" fmla="*/ 6236208 w 7955280"/>
              <a:gd name="connsiteY80" fmla="*/ 173760 h 1435632"/>
              <a:gd name="connsiteX81" fmla="*/ 6473952 w 7955280"/>
              <a:gd name="connsiteY81" fmla="*/ 155472 h 1435632"/>
              <a:gd name="connsiteX82" fmla="*/ 6611112 w 7955280"/>
              <a:gd name="connsiteY82" fmla="*/ 137184 h 1435632"/>
              <a:gd name="connsiteX83" fmla="*/ 6702552 w 7955280"/>
              <a:gd name="connsiteY83" fmla="*/ 118896 h 1435632"/>
              <a:gd name="connsiteX84" fmla="*/ 6793992 w 7955280"/>
              <a:gd name="connsiteY84" fmla="*/ 109752 h 1435632"/>
              <a:gd name="connsiteX85" fmla="*/ 6867144 w 7955280"/>
              <a:gd name="connsiteY85" fmla="*/ 100608 h 1435632"/>
              <a:gd name="connsiteX86" fmla="*/ 6912864 w 7955280"/>
              <a:gd name="connsiteY86" fmla="*/ 91464 h 1435632"/>
              <a:gd name="connsiteX87" fmla="*/ 7013448 w 7955280"/>
              <a:gd name="connsiteY87" fmla="*/ 82320 h 1435632"/>
              <a:gd name="connsiteX88" fmla="*/ 7095744 w 7955280"/>
              <a:gd name="connsiteY88" fmla="*/ 73176 h 1435632"/>
              <a:gd name="connsiteX89" fmla="*/ 7370064 w 7955280"/>
              <a:gd name="connsiteY89" fmla="*/ 54888 h 1435632"/>
              <a:gd name="connsiteX90" fmla="*/ 7397496 w 7955280"/>
              <a:gd name="connsiteY90" fmla="*/ 45744 h 1435632"/>
              <a:gd name="connsiteX91" fmla="*/ 7461504 w 7955280"/>
              <a:gd name="connsiteY91" fmla="*/ 36600 h 1435632"/>
              <a:gd name="connsiteX92" fmla="*/ 7571232 w 7955280"/>
              <a:gd name="connsiteY92" fmla="*/ 18312 h 1435632"/>
              <a:gd name="connsiteX93" fmla="*/ 7918704 w 7955280"/>
              <a:gd name="connsiteY93" fmla="*/ 9168 h 1435632"/>
              <a:gd name="connsiteX94" fmla="*/ 7955280 w 7955280"/>
              <a:gd name="connsiteY94" fmla="*/ 24 h 143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955280" h="1435632">
                <a:moveTo>
                  <a:pt x="0" y="1435632"/>
                </a:moveTo>
                <a:cubicBezTo>
                  <a:pt x="15240" y="1426488"/>
                  <a:pt x="30649" y="1417620"/>
                  <a:pt x="45720" y="1408200"/>
                </a:cubicBezTo>
                <a:cubicBezTo>
                  <a:pt x="55039" y="1402375"/>
                  <a:pt x="63051" y="1394241"/>
                  <a:pt x="73152" y="1389912"/>
                </a:cubicBezTo>
                <a:cubicBezTo>
                  <a:pt x="87522" y="1383754"/>
                  <a:pt x="143514" y="1374879"/>
                  <a:pt x="155448" y="1371624"/>
                </a:cubicBezTo>
                <a:cubicBezTo>
                  <a:pt x="174046" y="1366552"/>
                  <a:pt x="193070" y="1361957"/>
                  <a:pt x="210312" y="1353336"/>
                </a:cubicBezTo>
                <a:cubicBezTo>
                  <a:pt x="222504" y="1347240"/>
                  <a:pt x="233956" y="1339359"/>
                  <a:pt x="246888" y="1335048"/>
                </a:cubicBezTo>
                <a:cubicBezTo>
                  <a:pt x="261632" y="1330133"/>
                  <a:pt x="277368" y="1328952"/>
                  <a:pt x="292608" y="1325904"/>
                </a:cubicBezTo>
                <a:cubicBezTo>
                  <a:pt x="426000" y="1259208"/>
                  <a:pt x="221279" y="1357558"/>
                  <a:pt x="374904" y="1298472"/>
                </a:cubicBezTo>
                <a:cubicBezTo>
                  <a:pt x="400349" y="1288685"/>
                  <a:pt x="422193" y="1270517"/>
                  <a:pt x="448056" y="1261896"/>
                </a:cubicBezTo>
                <a:cubicBezTo>
                  <a:pt x="457200" y="1258848"/>
                  <a:pt x="466867" y="1257063"/>
                  <a:pt x="475488" y="1252752"/>
                </a:cubicBezTo>
                <a:cubicBezTo>
                  <a:pt x="485318" y="1247837"/>
                  <a:pt x="492630" y="1238323"/>
                  <a:pt x="502920" y="1234464"/>
                </a:cubicBezTo>
                <a:cubicBezTo>
                  <a:pt x="517472" y="1229007"/>
                  <a:pt x="533562" y="1229089"/>
                  <a:pt x="548640" y="1225320"/>
                </a:cubicBezTo>
                <a:cubicBezTo>
                  <a:pt x="557991" y="1222982"/>
                  <a:pt x="566721" y="1218514"/>
                  <a:pt x="576072" y="1216176"/>
                </a:cubicBezTo>
                <a:cubicBezTo>
                  <a:pt x="591150" y="1212407"/>
                  <a:pt x="606648" y="1210527"/>
                  <a:pt x="621792" y="1207032"/>
                </a:cubicBezTo>
                <a:cubicBezTo>
                  <a:pt x="646283" y="1201380"/>
                  <a:pt x="670152" y="1192876"/>
                  <a:pt x="694944" y="1188744"/>
                </a:cubicBezTo>
                <a:cubicBezTo>
                  <a:pt x="765138" y="1177045"/>
                  <a:pt x="731628" y="1183236"/>
                  <a:pt x="795528" y="1170456"/>
                </a:cubicBezTo>
                <a:cubicBezTo>
                  <a:pt x="804672" y="1164360"/>
                  <a:pt x="812393" y="1155187"/>
                  <a:pt x="822960" y="1152168"/>
                </a:cubicBezTo>
                <a:cubicBezTo>
                  <a:pt x="855727" y="1142806"/>
                  <a:pt x="890128" y="1140563"/>
                  <a:pt x="923544" y="1133880"/>
                </a:cubicBezTo>
                <a:cubicBezTo>
                  <a:pt x="935867" y="1131415"/>
                  <a:pt x="947852" y="1127462"/>
                  <a:pt x="960120" y="1124736"/>
                </a:cubicBezTo>
                <a:cubicBezTo>
                  <a:pt x="1071229" y="1100045"/>
                  <a:pt x="1134649" y="1102322"/>
                  <a:pt x="1280160" y="1097304"/>
                </a:cubicBezTo>
                <a:lnTo>
                  <a:pt x="1545336" y="1088160"/>
                </a:lnTo>
                <a:cubicBezTo>
                  <a:pt x="1700111" y="1066049"/>
                  <a:pt x="1541195" y="1095636"/>
                  <a:pt x="1645920" y="1060728"/>
                </a:cubicBezTo>
                <a:cubicBezTo>
                  <a:pt x="1660664" y="1055813"/>
                  <a:pt x="1676646" y="1055673"/>
                  <a:pt x="1691640" y="1051584"/>
                </a:cubicBezTo>
                <a:cubicBezTo>
                  <a:pt x="1710238" y="1046512"/>
                  <a:pt x="1728216" y="1039392"/>
                  <a:pt x="1746504" y="1033296"/>
                </a:cubicBezTo>
                <a:cubicBezTo>
                  <a:pt x="1755648" y="1030248"/>
                  <a:pt x="1765916" y="1029499"/>
                  <a:pt x="1773936" y="1024152"/>
                </a:cubicBezTo>
                <a:cubicBezTo>
                  <a:pt x="1783080" y="1018056"/>
                  <a:pt x="1791538" y="1010779"/>
                  <a:pt x="1801368" y="1005864"/>
                </a:cubicBezTo>
                <a:cubicBezTo>
                  <a:pt x="1816733" y="998181"/>
                  <a:pt x="1850727" y="991971"/>
                  <a:pt x="1865376" y="987576"/>
                </a:cubicBezTo>
                <a:cubicBezTo>
                  <a:pt x="1920931" y="970910"/>
                  <a:pt x="1925141" y="964640"/>
                  <a:pt x="1984248" y="951000"/>
                </a:cubicBezTo>
                <a:cubicBezTo>
                  <a:pt x="2002313" y="946831"/>
                  <a:pt x="2020932" y="945492"/>
                  <a:pt x="2039112" y="941856"/>
                </a:cubicBezTo>
                <a:cubicBezTo>
                  <a:pt x="2051435" y="939391"/>
                  <a:pt x="2063292" y="934778"/>
                  <a:pt x="2075688" y="932712"/>
                </a:cubicBezTo>
                <a:cubicBezTo>
                  <a:pt x="2118207" y="925626"/>
                  <a:pt x="2161126" y="921147"/>
                  <a:pt x="2203704" y="914424"/>
                </a:cubicBezTo>
                <a:cubicBezTo>
                  <a:pt x="2353358" y="890794"/>
                  <a:pt x="2131795" y="920778"/>
                  <a:pt x="2304288" y="896136"/>
                </a:cubicBezTo>
                <a:cubicBezTo>
                  <a:pt x="2328615" y="892661"/>
                  <a:pt x="2353152" y="890729"/>
                  <a:pt x="2377440" y="886992"/>
                </a:cubicBezTo>
                <a:cubicBezTo>
                  <a:pt x="2392801" y="884629"/>
                  <a:pt x="2407799" y="880211"/>
                  <a:pt x="2423160" y="877848"/>
                </a:cubicBezTo>
                <a:cubicBezTo>
                  <a:pt x="2447448" y="874111"/>
                  <a:pt x="2471954" y="871952"/>
                  <a:pt x="2496312" y="868704"/>
                </a:cubicBezTo>
                <a:lnTo>
                  <a:pt x="2560320" y="859560"/>
                </a:lnTo>
                <a:cubicBezTo>
                  <a:pt x="2614106" y="841631"/>
                  <a:pt x="2570433" y="854196"/>
                  <a:pt x="2660904" y="841272"/>
                </a:cubicBezTo>
                <a:cubicBezTo>
                  <a:pt x="2679258" y="838650"/>
                  <a:pt x="2697414" y="834750"/>
                  <a:pt x="2715768" y="832128"/>
                </a:cubicBezTo>
                <a:cubicBezTo>
                  <a:pt x="2740095" y="828653"/>
                  <a:pt x="2764593" y="826459"/>
                  <a:pt x="2788920" y="822984"/>
                </a:cubicBezTo>
                <a:cubicBezTo>
                  <a:pt x="2807274" y="820362"/>
                  <a:pt x="2825449" y="816590"/>
                  <a:pt x="2843784" y="813840"/>
                </a:cubicBezTo>
                <a:cubicBezTo>
                  <a:pt x="2886412" y="807446"/>
                  <a:pt x="2930353" y="807394"/>
                  <a:pt x="2971800" y="795552"/>
                </a:cubicBezTo>
                <a:cubicBezTo>
                  <a:pt x="3083780" y="763558"/>
                  <a:pt x="2992720" y="785100"/>
                  <a:pt x="3145536" y="768120"/>
                </a:cubicBezTo>
                <a:cubicBezTo>
                  <a:pt x="3163963" y="766073"/>
                  <a:pt x="3182220" y="762612"/>
                  <a:pt x="3200400" y="758976"/>
                </a:cubicBezTo>
                <a:cubicBezTo>
                  <a:pt x="3212723" y="756511"/>
                  <a:pt x="3224535" y="751609"/>
                  <a:pt x="3236976" y="749832"/>
                </a:cubicBezTo>
                <a:cubicBezTo>
                  <a:pt x="3339965" y="735119"/>
                  <a:pt x="3305055" y="747429"/>
                  <a:pt x="3392424" y="731544"/>
                </a:cubicBezTo>
                <a:cubicBezTo>
                  <a:pt x="3404789" y="729296"/>
                  <a:pt x="3416604" y="724466"/>
                  <a:pt x="3429000" y="722400"/>
                </a:cubicBezTo>
                <a:cubicBezTo>
                  <a:pt x="3530140" y="705543"/>
                  <a:pt x="3470677" y="721380"/>
                  <a:pt x="3557016" y="704112"/>
                </a:cubicBezTo>
                <a:cubicBezTo>
                  <a:pt x="3569339" y="701647"/>
                  <a:pt x="3581324" y="697694"/>
                  <a:pt x="3593592" y="694968"/>
                </a:cubicBezTo>
                <a:cubicBezTo>
                  <a:pt x="3718859" y="667131"/>
                  <a:pt x="3687431" y="673232"/>
                  <a:pt x="3776472" y="658392"/>
                </a:cubicBezTo>
                <a:cubicBezTo>
                  <a:pt x="3791712" y="652296"/>
                  <a:pt x="3806332" y="644333"/>
                  <a:pt x="3822192" y="640104"/>
                </a:cubicBezTo>
                <a:cubicBezTo>
                  <a:pt x="3852226" y="632095"/>
                  <a:pt x="3913632" y="621816"/>
                  <a:pt x="3913632" y="621816"/>
                </a:cubicBezTo>
                <a:cubicBezTo>
                  <a:pt x="3961371" y="589990"/>
                  <a:pt x="3919858" y="612637"/>
                  <a:pt x="3986784" y="594384"/>
                </a:cubicBezTo>
                <a:cubicBezTo>
                  <a:pt x="4014784" y="586748"/>
                  <a:pt x="4048232" y="571237"/>
                  <a:pt x="4078224" y="566952"/>
                </a:cubicBezTo>
                <a:cubicBezTo>
                  <a:pt x="4108548" y="562620"/>
                  <a:pt x="4139269" y="561607"/>
                  <a:pt x="4169664" y="557808"/>
                </a:cubicBezTo>
                <a:cubicBezTo>
                  <a:pt x="4253221" y="547363"/>
                  <a:pt x="4195495" y="552642"/>
                  <a:pt x="4261104" y="539520"/>
                </a:cubicBezTo>
                <a:cubicBezTo>
                  <a:pt x="4279284" y="535884"/>
                  <a:pt x="4297839" y="534261"/>
                  <a:pt x="4315968" y="530376"/>
                </a:cubicBezTo>
                <a:cubicBezTo>
                  <a:pt x="4340545" y="525110"/>
                  <a:pt x="4364474" y="517017"/>
                  <a:pt x="4389120" y="512088"/>
                </a:cubicBezTo>
                <a:cubicBezTo>
                  <a:pt x="4410152" y="507882"/>
                  <a:pt x="4508479" y="496025"/>
                  <a:pt x="4526280" y="493800"/>
                </a:cubicBezTo>
                <a:cubicBezTo>
                  <a:pt x="4573463" y="462345"/>
                  <a:pt x="4539267" y="479444"/>
                  <a:pt x="4617720" y="466368"/>
                </a:cubicBezTo>
                <a:cubicBezTo>
                  <a:pt x="4633050" y="463813"/>
                  <a:pt x="4648149" y="460004"/>
                  <a:pt x="4663440" y="457224"/>
                </a:cubicBezTo>
                <a:cubicBezTo>
                  <a:pt x="4681681" y="453907"/>
                  <a:pt x="4700124" y="451716"/>
                  <a:pt x="4718304" y="448080"/>
                </a:cubicBezTo>
                <a:cubicBezTo>
                  <a:pt x="4730627" y="445615"/>
                  <a:pt x="4742484" y="441002"/>
                  <a:pt x="4754880" y="438936"/>
                </a:cubicBezTo>
                <a:cubicBezTo>
                  <a:pt x="4779119" y="434896"/>
                  <a:pt x="4803648" y="432840"/>
                  <a:pt x="4828032" y="429792"/>
                </a:cubicBezTo>
                <a:cubicBezTo>
                  <a:pt x="4846320" y="423696"/>
                  <a:pt x="4864194" y="416179"/>
                  <a:pt x="4882896" y="411504"/>
                </a:cubicBezTo>
                <a:cubicBezTo>
                  <a:pt x="4895088" y="408456"/>
                  <a:pt x="4907204" y="405086"/>
                  <a:pt x="4919472" y="402360"/>
                </a:cubicBezTo>
                <a:cubicBezTo>
                  <a:pt x="4934644" y="398989"/>
                  <a:pt x="4950114" y="396985"/>
                  <a:pt x="4965192" y="393216"/>
                </a:cubicBezTo>
                <a:cubicBezTo>
                  <a:pt x="4986719" y="387834"/>
                  <a:pt x="5007390" y="379017"/>
                  <a:pt x="5029200" y="374928"/>
                </a:cubicBezTo>
                <a:cubicBezTo>
                  <a:pt x="5056328" y="369841"/>
                  <a:pt x="5084148" y="369513"/>
                  <a:pt x="5111496" y="365784"/>
                </a:cubicBezTo>
                <a:cubicBezTo>
                  <a:pt x="5151219" y="360367"/>
                  <a:pt x="5190380" y="350352"/>
                  <a:pt x="5230368" y="347496"/>
                </a:cubicBezTo>
                <a:cubicBezTo>
                  <a:pt x="5318588" y="341195"/>
                  <a:pt x="5407152" y="341400"/>
                  <a:pt x="5495544" y="338352"/>
                </a:cubicBezTo>
                <a:cubicBezTo>
                  <a:pt x="5522976" y="329208"/>
                  <a:pt x="5549787" y="317933"/>
                  <a:pt x="5577840" y="310920"/>
                </a:cubicBezTo>
                <a:cubicBezTo>
                  <a:pt x="5590032" y="307872"/>
                  <a:pt x="5602649" y="306189"/>
                  <a:pt x="5614416" y="301776"/>
                </a:cubicBezTo>
                <a:cubicBezTo>
                  <a:pt x="5627179" y="296990"/>
                  <a:pt x="5638336" y="288550"/>
                  <a:pt x="5650992" y="283488"/>
                </a:cubicBezTo>
                <a:cubicBezTo>
                  <a:pt x="5668890" y="276329"/>
                  <a:pt x="5687568" y="271296"/>
                  <a:pt x="5705856" y="265200"/>
                </a:cubicBezTo>
                <a:lnTo>
                  <a:pt x="5733288" y="256056"/>
                </a:lnTo>
                <a:cubicBezTo>
                  <a:pt x="5742432" y="253008"/>
                  <a:pt x="5751369" y="249250"/>
                  <a:pt x="5760720" y="246912"/>
                </a:cubicBezTo>
                <a:cubicBezTo>
                  <a:pt x="5772912" y="243864"/>
                  <a:pt x="5785259" y="241379"/>
                  <a:pt x="5797296" y="237768"/>
                </a:cubicBezTo>
                <a:cubicBezTo>
                  <a:pt x="5993465" y="178917"/>
                  <a:pt x="5731221" y="252001"/>
                  <a:pt x="5897880" y="210336"/>
                </a:cubicBezTo>
                <a:cubicBezTo>
                  <a:pt x="5907231" y="207998"/>
                  <a:pt x="5915903" y="203283"/>
                  <a:pt x="5925312" y="201192"/>
                </a:cubicBezTo>
                <a:cubicBezTo>
                  <a:pt x="6000698" y="184439"/>
                  <a:pt x="6061479" y="188853"/>
                  <a:pt x="6144768" y="182904"/>
                </a:cubicBezTo>
                <a:cubicBezTo>
                  <a:pt x="6175322" y="180722"/>
                  <a:pt x="6205682" y="176304"/>
                  <a:pt x="6236208" y="173760"/>
                </a:cubicBezTo>
                <a:lnTo>
                  <a:pt x="6473952" y="155472"/>
                </a:lnTo>
                <a:cubicBezTo>
                  <a:pt x="6563659" y="133045"/>
                  <a:pt x="6443176" y="161175"/>
                  <a:pt x="6611112" y="137184"/>
                </a:cubicBezTo>
                <a:cubicBezTo>
                  <a:pt x="6641883" y="132788"/>
                  <a:pt x="6671812" y="123507"/>
                  <a:pt x="6702552" y="118896"/>
                </a:cubicBezTo>
                <a:cubicBezTo>
                  <a:pt x="6732845" y="114352"/>
                  <a:pt x="6763547" y="113135"/>
                  <a:pt x="6793992" y="109752"/>
                </a:cubicBezTo>
                <a:cubicBezTo>
                  <a:pt x="6818415" y="107038"/>
                  <a:pt x="6842856" y="104345"/>
                  <a:pt x="6867144" y="100608"/>
                </a:cubicBezTo>
                <a:cubicBezTo>
                  <a:pt x="6882505" y="98245"/>
                  <a:pt x="6897442" y="93392"/>
                  <a:pt x="6912864" y="91464"/>
                </a:cubicBezTo>
                <a:cubicBezTo>
                  <a:pt x="6946270" y="87288"/>
                  <a:pt x="6979949" y="85670"/>
                  <a:pt x="7013448" y="82320"/>
                </a:cubicBezTo>
                <a:cubicBezTo>
                  <a:pt x="7040912" y="79574"/>
                  <a:pt x="7068312" y="76224"/>
                  <a:pt x="7095744" y="73176"/>
                </a:cubicBezTo>
                <a:cubicBezTo>
                  <a:pt x="7215942" y="43127"/>
                  <a:pt x="7077587" y="75059"/>
                  <a:pt x="7370064" y="54888"/>
                </a:cubicBezTo>
                <a:cubicBezTo>
                  <a:pt x="7379680" y="54225"/>
                  <a:pt x="7388045" y="47634"/>
                  <a:pt x="7397496" y="45744"/>
                </a:cubicBezTo>
                <a:cubicBezTo>
                  <a:pt x="7418630" y="41517"/>
                  <a:pt x="7440245" y="40143"/>
                  <a:pt x="7461504" y="36600"/>
                </a:cubicBezTo>
                <a:cubicBezTo>
                  <a:pt x="7500492" y="30102"/>
                  <a:pt x="7530481" y="20123"/>
                  <a:pt x="7571232" y="18312"/>
                </a:cubicBezTo>
                <a:cubicBezTo>
                  <a:pt x="7686982" y="13168"/>
                  <a:pt x="7802880" y="12216"/>
                  <a:pt x="7918704" y="9168"/>
                </a:cubicBezTo>
                <a:cubicBezTo>
                  <a:pt x="7949028" y="-940"/>
                  <a:pt x="7936497" y="24"/>
                  <a:pt x="7955280" y="24"/>
                </a:cubicBezTo>
              </a:path>
            </a:pathLst>
          </a:custGeom>
          <a:ln w="76200">
            <a:solidFill>
              <a:srgbClr val="00B0F0">
                <a:alpha val="33000"/>
              </a:srgb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6267131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371600"/>
            <a:ext cx="11887200" cy="2514600"/>
          </a:xfrm>
          <a:solidFill>
            <a:schemeClr val="bg1"/>
          </a:solidFill>
        </p:spPr>
        <p:txBody>
          <a:bodyPr/>
          <a:lstStyle/>
          <a:p>
            <a:pPr algn="ctr"/>
            <a:r>
              <a:rPr lang="en-CA" sz="6600" b="1" dirty="0"/>
              <a:t>LIFE CYCLE WATER FOOTPRINTS</a:t>
            </a:r>
            <a:endParaRPr lang="en-CA" sz="6600" dirty="0"/>
          </a:p>
        </p:txBody>
      </p:sp>
      <p:sp>
        <p:nvSpPr>
          <p:cNvPr id="4" name="Slide Number Placeholder 3"/>
          <p:cNvSpPr>
            <a:spLocks noGrp="1"/>
          </p:cNvSpPr>
          <p:nvPr>
            <p:ph type="sldNum" sz="quarter" idx="12"/>
          </p:nvPr>
        </p:nvSpPr>
        <p:spPr/>
        <p:txBody>
          <a:bodyPr/>
          <a:lstStyle/>
          <a:p>
            <a:fld id="{C5D83362-4C70-406D-8155-49D75310F06D}" type="slidenum">
              <a:rPr lang="en-US" smtClean="0"/>
              <a:t>7</a:t>
            </a:fld>
            <a:endParaRPr lang="en-US" dirty="0"/>
          </a:p>
        </p:txBody>
      </p:sp>
    </p:spTree>
    <p:extLst>
      <p:ext uri="{BB962C8B-B14F-4D97-AF65-F5344CB8AC3E}">
        <p14:creationId xmlns:p14="http://schemas.microsoft.com/office/powerpoint/2010/main" val="17304076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515600" cy="1139825"/>
          </a:xfrm>
        </p:spPr>
        <p:txBody>
          <a:bodyPr/>
          <a:lstStyle/>
          <a:p>
            <a:r>
              <a:rPr lang="en-US" b="1" dirty="0">
                <a:solidFill>
                  <a:srgbClr val="999900"/>
                </a:solidFill>
              </a:rPr>
              <a:t>LEAP</a:t>
            </a:r>
            <a:r>
              <a:rPr lang="en-US" b="1" dirty="0"/>
              <a:t>-CANADA ELECTRICITY GENERATION MODEL</a:t>
            </a:r>
            <a:endParaRPr lang="en-CA" dirty="0"/>
          </a:p>
        </p:txBody>
      </p:sp>
      <p:sp>
        <p:nvSpPr>
          <p:cNvPr id="3" name="Content Placeholder 2"/>
          <p:cNvSpPr>
            <a:spLocks noGrp="1"/>
          </p:cNvSpPr>
          <p:nvPr>
            <p:ph idx="1"/>
          </p:nvPr>
        </p:nvSpPr>
        <p:spPr>
          <a:xfrm>
            <a:off x="609600" y="1447800"/>
            <a:ext cx="10972800" cy="4530725"/>
          </a:xfrm>
        </p:spPr>
        <p:txBody>
          <a:bodyPr/>
          <a:lstStyle/>
          <a:p>
            <a:r>
              <a:rPr lang="en-CA" dirty="0"/>
              <a:t>Canada’s electricity sector</a:t>
            </a:r>
          </a:p>
          <a:p>
            <a:pPr lvl="1"/>
            <a:r>
              <a:rPr lang="en-CA" dirty="0"/>
              <a:t>Sector transition</a:t>
            </a:r>
          </a:p>
          <a:p>
            <a:pPr lvl="2"/>
            <a:r>
              <a:rPr lang="en-CA" dirty="0"/>
              <a:t>Annual capacity building to meet sub-annual demand</a:t>
            </a:r>
          </a:p>
          <a:p>
            <a:pPr lvl="2"/>
            <a:endParaRPr lang="en-CA" dirty="0"/>
          </a:p>
          <a:p>
            <a:pPr marL="457200" lvl="1" indent="0">
              <a:buNone/>
            </a:pPr>
            <a:endParaRPr lang="en-CA" dirty="0"/>
          </a:p>
        </p:txBody>
      </p:sp>
      <p:sp>
        <p:nvSpPr>
          <p:cNvPr id="4" name="Slide Number Placeholder 3"/>
          <p:cNvSpPr>
            <a:spLocks noGrp="1"/>
          </p:cNvSpPr>
          <p:nvPr>
            <p:ph type="sldNum" sz="quarter" idx="11"/>
          </p:nvPr>
        </p:nvSpPr>
        <p:spPr>
          <a:xfrm>
            <a:off x="11176000" y="6477000"/>
            <a:ext cx="812800" cy="365125"/>
          </a:xfrm>
        </p:spPr>
        <p:txBody>
          <a:bodyPr/>
          <a:lstStyle/>
          <a:p>
            <a:fld id="{C5D83362-4C70-406D-8155-49D75310F06D}" type="slidenum">
              <a:rPr lang="en-US" smtClean="0"/>
              <a:t>70</a:t>
            </a:fld>
            <a:endParaRPr lang="en-US" dirty="0"/>
          </a:p>
        </p:txBody>
      </p:sp>
      <p:sp>
        <p:nvSpPr>
          <p:cNvPr id="22" name="TextBox 21"/>
          <p:cNvSpPr txBox="1"/>
          <p:nvPr/>
        </p:nvSpPr>
        <p:spPr>
          <a:xfrm>
            <a:off x="9448800" y="2819400"/>
            <a:ext cx="3263900" cy="369332"/>
          </a:xfrm>
          <a:prstGeom prst="rect">
            <a:avLst/>
          </a:prstGeom>
          <a:noFill/>
        </p:spPr>
        <p:txBody>
          <a:bodyPr wrap="square" rtlCol="0">
            <a:spAutoFit/>
          </a:bodyPr>
          <a:lstStyle/>
          <a:p>
            <a:r>
              <a:rPr lang="en-CA" dirty="0">
                <a:solidFill>
                  <a:srgbClr val="00B0F0"/>
                </a:solidFill>
              </a:rPr>
              <a:t>Electricity required</a:t>
            </a:r>
          </a:p>
        </p:txBody>
      </p:sp>
      <p:grpSp>
        <p:nvGrpSpPr>
          <p:cNvPr id="39" name="Group 38"/>
          <p:cNvGrpSpPr/>
          <p:nvPr/>
        </p:nvGrpSpPr>
        <p:grpSpPr>
          <a:xfrm>
            <a:off x="876300" y="5867400"/>
            <a:ext cx="11010900" cy="722531"/>
            <a:chOff x="876300" y="3722132"/>
            <a:chExt cx="11010900" cy="722531"/>
          </a:xfrm>
        </p:grpSpPr>
        <p:cxnSp>
          <p:nvCxnSpPr>
            <p:cNvPr id="5" name="Straight Connector 4"/>
            <p:cNvCxnSpPr/>
            <p:nvPr/>
          </p:nvCxnSpPr>
          <p:spPr bwMode="auto">
            <a:xfrm flipV="1">
              <a:off x="876300" y="3722132"/>
              <a:ext cx="11010900" cy="11668"/>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bwMode="auto">
            <a:xfrm>
              <a:off x="9144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8" name="TextBox 7"/>
            <p:cNvSpPr txBox="1"/>
            <p:nvPr/>
          </p:nvSpPr>
          <p:spPr>
            <a:xfrm>
              <a:off x="1219200" y="3798332"/>
              <a:ext cx="1247008" cy="646331"/>
            </a:xfrm>
            <a:prstGeom prst="rect">
              <a:avLst/>
            </a:prstGeom>
            <a:noFill/>
          </p:spPr>
          <p:txBody>
            <a:bodyPr wrap="none" rtlCol="0">
              <a:spAutoFit/>
            </a:bodyPr>
            <a:lstStyle/>
            <a:p>
              <a:pPr algn="ctr"/>
              <a:r>
                <a:rPr lang="en-CA" dirty="0"/>
                <a:t>This year</a:t>
              </a:r>
            </a:p>
            <a:p>
              <a:pPr algn="ctr"/>
              <a:r>
                <a:rPr lang="en-CA" dirty="0"/>
                <a:t>(2020)</a:t>
              </a:r>
            </a:p>
          </p:txBody>
        </p:sp>
        <p:cxnSp>
          <p:nvCxnSpPr>
            <p:cNvPr id="16" name="Straight Connector 15"/>
            <p:cNvCxnSpPr/>
            <p:nvPr/>
          </p:nvCxnSpPr>
          <p:spPr bwMode="auto">
            <a:xfrm>
              <a:off x="28194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bwMode="auto">
            <a:xfrm>
              <a:off x="46482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bwMode="auto">
            <a:xfrm>
              <a:off x="64770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0" name="Straight Connector 29"/>
            <p:cNvCxnSpPr/>
            <p:nvPr/>
          </p:nvCxnSpPr>
          <p:spPr bwMode="auto">
            <a:xfrm>
              <a:off x="83820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3" name="Straight Connector 32"/>
            <p:cNvCxnSpPr/>
            <p:nvPr/>
          </p:nvCxnSpPr>
          <p:spPr bwMode="auto">
            <a:xfrm>
              <a:off x="11856720" y="3722132"/>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4" name="Straight Connector 33"/>
            <p:cNvCxnSpPr/>
            <p:nvPr/>
          </p:nvCxnSpPr>
          <p:spPr bwMode="auto">
            <a:xfrm>
              <a:off x="102108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36" name="TextBox 35"/>
            <p:cNvSpPr txBox="1"/>
            <p:nvPr/>
          </p:nvSpPr>
          <p:spPr>
            <a:xfrm>
              <a:off x="10668000" y="3722132"/>
              <a:ext cx="774571" cy="369332"/>
            </a:xfrm>
            <a:prstGeom prst="rect">
              <a:avLst/>
            </a:prstGeom>
            <a:noFill/>
          </p:spPr>
          <p:txBody>
            <a:bodyPr wrap="none" rtlCol="0">
              <a:spAutoFit/>
            </a:bodyPr>
            <a:lstStyle/>
            <a:p>
              <a:r>
                <a:rPr lang="en-CA" dirty="0"/>
                <a:t>2050</a:t>
              </a:r>
            </a:p>
          </p:txBody>
        </p:sp>
      </p:grpSp>
      <p:pic>
        <p:nvPicPr>
          <p:cNvPr id="43" name="Picture 42"/>
          <p:cNvPicPr>
            <a:picLocks noChangeAspect="1"/>
          </p:cNvPicPr>
          <p:nvPr/>
        </p:nvPicPr>
        <p:blipFill rotWithShape="1">
          <a:blip r:embed="rId2"/>
          <a:srcRect l="28233" t="4120" r="60803" b="7595"/>
          <a:stretch/>
        </p:blipFill>
        <p:spPr>
          <a:xfrm>
            <a:off x="950976" y="4343400"/>
            <a:ext cx="1819656" cy="1483941"/>
          </a:xfrm>
          <a:prstGeom prst="rect">
            <a:avLst/>
          </a:prstGeom>
        </p:spPr>
      </p:pic>
      <p:sp>
        <p:nvSpPr>
          <p:cNvPr id="44" name="TextBox 43"/>
          <p:cNvSpPr txBox="1"/>
          <p:nvPr/>
        </p:nvSpPr>
        <p:spPr>
          <a:xfrm>
            <a:off x="3124200" y="5943600"/>
            <a:ext cx="1312732" cy="646331"/>
          </a:xfrm>
          <a:prstGeom prst="rect">
            <a:avLst/>
          </a:prstGeom>
          <a:noFill/>
        </p:spPr>
        <p:txBody>
          <a:bodyPr wrap="none" rtlCol="0">
            <a:spAutoFit/>
          </a:bodyPr>
          <a:lstStyle/>
          <a:p>
            <a:pPr algn="ctr"/>
            <a:r>
              <a:rPr lang="en-CA" dirty="0"/>
              <a:t>Next year</a:t>
            </a:r>
          </a:p>
          <a:p>
            <a:pPr algn="ctr"/>
            <a:r>
              <a:rPr lang="en-CA" dirty="0"/>
              <a:t>(2021)</a:t>
            </a:r>
          </a:p>
        </p:txBody>
      </p:sp>
      <p:sp>
        <p:nvSpPr>
          <p:cNvPr id="46" name="TextBox 45"/>
          <p:cNvSpPr txBox="1"/>
          <p:nvPr/>
        </p:nvSpPr>
        <p:spPr>
          <a:xfrm>
            <a:off x="5334000" y="5943600"/>
            <a:ext cx="373820" cy="369332"/>
          </a:xfrm>
          <a:prstGeom prst="rect">
            <a:avLst/>
          </a:prstGeom>
          <a:noFill/>
        </p:spPr>
        <p:txBody>
          <a:bodyPr wrap="none" rtlCol="0">
            <a:spAutoFit/>
          </a:bodyPr>
          <a:lstStyle/>
          <a:p>
            <a:r>
              <a:rPr lang="en-CA" dirty="0"/>
              <a:t>…</a:t>
            </a:r>
          </a:p>
        </p:txBody>
      </p:sp>
      <p:sp>
        <p:nvSpPr>
          <p:cNvPr id="47" name="TextBox 46"/>
          <p:cNvSpPr txBox="1"/>
          <p:nvPr/>
        </p:nvSpPr>
        <p:spPr>
          <a:xfrm>
            <a:off x="7391400" y="5943600"/>
            <a:ext cx="373820" cy="369332"/>
          </a:xfrm>
          <a:prstGeom prst="rect">
            <a:avLst/>
          </a:prstGeom>
          <a:noFill/>
        </p:spPr>
        <p:txBody>
          <a:bodyPr wrap="none" rtlCol="0">
            <a:spAutoFit/>
          </a:bodyPr>
          <a:lstStyle/>
          <a:p>
            <a:r>
              <a:rPr lang="en-CA" dirty="0"/>
              <a:t>…</a:t>
            </a:r>
          </a:p>
        </p:txBody>
      </p:sp>
      <p:sp>
        <p:nvSpPr>
          <p:cNvPr id="48" name="TextBox 47"/>
          <p:cNvSpPr txBox="1"/>
          <p:nvPr/>
        </p:nvSpPr>
        <p:spPr>
          <a:xfrm>
            <a:off x="9067800" y="5943600"/>
            <a:ext cx="373820" cy="369332"/>
          </a:xfrm>
          <a:prstGeom prst="rect">
            <a:avLst/>
          </a:prstGeom>
          <a:noFill/>
        </p:spPr>
        <p:txBody>
          <a:bodyPr wrap="none" rtlCol="0">
            <a:spAutoFit/>
          </a:bodyPr>
          <a:lstStyle/>
          <a:p>
            <a:r>
              <a:rPr lang="en-CA" dirty="0"/>
              <a:t>…</a:t>
            </a:r>
          </a:p>
        </p:txBody>
      </p:sp>
      <p:sp>
        <p:nvSpPr>
          <p:cNvPr id="62" name="Freeform 61"/>
          <p:cNvSpPr/>
          <p:nvPr/>
        </p:nvSpPr>
        <p:spPr bwMode="auto">
          <a:xfrm>
            <a:off x="2790825" y="3952875"/>
            <a:ext cx="1850231" cy="535781"/>
          </a:xfrm>
          <a:custGeom>
            <a:avLst/>
            <a:gdLst>
              <a:gd name="connsiteX0" fmla="*/ 28575 w 1850231"/>
              <a:gd name="connsiteY0" fmla="*/ 535781 h 535781"/>
              <a:gd name="connsiteX1" fmla="*/ 147638 w 1850231"/>
              <a:gd name="connsiteY1" fmla="*/ 514350 h 535781"/>
              <a:gd name="connsiteX2" fmla="*/ 361950 w 1850231"/>
              <a:gd name="connsiteY2" fmla="*/ 447675 h 535781"/>
              <a:gd name="connsiteX3" fmla="*/ 433388 w 1850231"/>
              <a:gd name="connsiteY3" fmla="*/ 414338 h 535781"/>
              <a:gd name="connsiteX4" fmla="*/ 647700 w 1850231"/>
              <a:gd name="connsiteY4" fmla="*/ 352425 h 535781"/>
              <a:gd name="connsiteX5" fmla="*/ 947738 w 1850231"/>
              <a:gd name="connsiteY5" fmla="*/ 309563 h 535781"/>
              <a:gd name="connsiteX6" fmla="*/ 1376363 w 1850231"/>
              <a:gd name="connsiteY6" fmla="*/ 242888 h 535781"/>
              <a:gd name="connsiteX7" fmla="*/ 1419225 w 1850231"/>
              <a:gd name="connsiteY7" fmla="*/ 226219 h 535781"/>
              <a:gd name="connsiteX8" fmla="*/ 1438275 w 1850231"/>
              <a:gd name="connsiteY8" fmla="*/ 238125 h 535781"/>
              <a:gd name="connsiteX9" fmla="*/ 1850231 w 1850231"/>
              <a:gd name="connsiteY9" fmla="*/ 183356 h 535781"/>
              <a:gd name="connsiteX10" fmla="*/ 1843088 w 1850231"/>
              <a:gd name="connsiteY10" fmla="*/ 42863 h 535781"/>
              <a:gd name="connsiteX11" fmla="*/ 0 w 1850231"/>
              <a:gd name="connsiteY11" fmla="*/ 0 h 535781"/>
              <a:gd name="connsiteX12" fmla="*/ 28575 w 1850231"/>
              <a:gd name="connsiteY12" fmla="*/ 535781 h 5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0231" h="535781">
                <a:moveTo>
                  <a:pt x="28575" y="535781"/>
                </a:moveTo>
                <a:lnTo>
                  <a:pt x="147638" y="514350"/>
                </a:lnTo>
                <a:lnTo>
                  <a:pt x="361950" y="447675"/>
                </a:lnTo>
                <a:lnTo>
                  <a:pt x="433388" y="414338"/>
                </a:lnTo>
                <a:lnTo>
                  <a:pt x="647700" y="352425"/>
                </a:lnTo>
                <a:lnTo>
                  <a:pt x="947738" y="309563"/>
                </a:lnTo>
                <a:lnTo>
                  <a:pt x="1376363" y="242888"/>
                </a:lnTo>
                <a:lnTo>
                  <a:pt x="1419225" y="226219"/>
                </a:lnTo>
                <a:lnTo>
                  <a:pt x="1438275" y="238125"/>
                </a:lnTo>
                <a:lnTo>
                  <a:pt x="1850231" y="183356"/>
                </a:lnTo>
                <a:lnTo>
                  <a:pt x="1843088" y="42863"/>
                </a:lnTo>
                <a:lnTo>
                  <a:pt x="0" y="0"/>
                </a:lnTo>
                <a:lnTo>
                  <a:pt x="28575" y="535781"/>
                </a:lnTo>
                <a:close/>
              </a:path>
            </a:pathLst>
          </a:cu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63" name="Rectangle 62"/>
          <p:cNvSpPr/>
          <p:nvPr/>
        </p:nvSpPr>
        <p:spPr bwMode="auto">
          <a:xfrm>
            <a:off x="2795590" y="3871913"/>
            <a:ext cx="762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69" name="TextBox 68"/>
          <p:cNvSpPr txBox="1"/>
          <p:nvPr/>
        </p:nvSpPr>
        <p:spPr>
          <a:xfrm>
            <a:off x="1143000" y="4800600"/>
            <a:ext cx="1539973" cy="646331"/>
          </a:xfrm>
          <a:prstGeom prst="rect">
            <a:avLst/>
          </a:prstGeom>
          <a:noFill/>
        </p:spPr>
        <p:txBody>
          <a:bodyPr wrap="none" rtlCol="0">
            <a:spAutoFit/>
          </a:bodyPr>
          <a:lstStyle/>
          <a:p>
            <a:pPr algn="ctr"/>
            <a:r>
              <a:rPr lang="en-CA" dirty="0"/>
              <a:t>Generation </a:t>
            </a:r>
          </a:p>
          <a:p>
            <a:pPr algn="ctr"/>
            <a:r>
              <a:rPr lang="en-CA" dirty="0"/>
              <a:t>capacity</a:t>
            </a:r>
          </a:p>
        </p:txBody>
      </p:sp>
      <p:pic>
        <p:nvPicPr>
          <p:cNvPr id="42" name="Picture 41"/>
          <p:cNvPicPr>
            <a:picLocks noChangeAspect="1"/>
          </p:cNvPicPr>
          <p:nvPr/>
        </p:nvPicPr>
        <p:blipFill rotWithShape="1">
          <a:blip r:embed="rId2"/>
          <a:srcRect l="28233" t="4120" r="60803" b="7595"/>
          <a:stretch/>
        </p:blipFill>
        <p:spPr>
          <a:xfrm>
            <a:off x="2819400" y="3733800"/>
            <a:ext cx="1819656" cy="2093541"/>
          </a:xfrm>
          <a:prstGeom prst="rect">
            <a:avLst/>
          </a:prstGeom>
        </p:spPr>
      </p:pic>
      <p:sp>
        <p:nvSpPr>
          <p:cNvPr id="45" name="TextBox 44"/>
          <p:cNvSpPr txBox="1"/>
          <p:nvPr/>
        </p:nvSpPr>
        <p:spPr>
          <a:xfrm>
            <a:off x="2971800" y="4419600"/>
            <a:ext cx="1539973" cy="646331"/>
          </a:xfrm>
          <a:prstGeom prst="rect">
            <a:avLst/>
          </a:prstGeom>
          <a:noFill/>
        </p:spPr>
        <p:txBody>
          <a:bodyPr wrap="none" rtlCol="0">
            <a:spAutoFit/>
          </a:bodyPr>
          <a:lstStyle/>
          <a:p>
            <a:pPr algn="ctr"/>
            <a:r>
              <a:rPr lang="en-CA" dirty="0"/>
              <a:t>Generation </a:t>
            </a:r>
          </a:p>
          <a:p>
            <a:pPr algn="ctr"/>
            <a:r>
              <a:rPr lang="en-CA" dirty="0"/>
              <a:t>capacity</a:t>
            </a:r>
          </a:p>
        </p:txBody>
      </p:sp>
      <p:pic>
        <p:nvPicPr>
          <p:cNvPr id="13" name="Picture 12"/>
          <p:cNvPicPr>
            <a:picLocks noChangeAspect="1"/>
          </p:cNvPicPr>
          <p:nvPr/>
        </p:nvPicPr>
        <p:blipFill rotWithShape="1">
          <a:blip r:embed="rId3"/>
          <a:srcRect l="69016" t="6606" r="3183" b="2341"/>
          <a:stretch/>
        </p:blipFill>
        <p:spPr>
          <a:xfrm>
            <a:off x="4648200" y="3810000"/>
            <a:ext cx="1002293" cy="1968502"/>
          </a:xfrm>
          <a:prstGeom prst="rect">
            <a:avLst/>
          </a:prstGeom>
        </p:spPr>
      </p:pic>
      <p:sp>
        <p:nvSpPr>
          <p:cNvPr id="21" name="Freeform 20"/>
          <p:cNvSpPr/>
          <p:nvPr/>
        </p:nvSpPr>
        <p:spPr bwMode="auto">
          <a:xfrm>
            <a:off x="914400" y="3200400"/>
            <a:ext cx="10098024" cy="1740432"/>
          </a:xfrm>
          <a:custGeom>
            <a:avLst/>
            <a:gdLst>
              <a:gd name="connsiteX0" fmla="*/ 0 w 7955280"/>
              <a:gd name="connsiteY0" fmla="*/ 1435632 h 1435632"/>
              <a:gd name="connsiteX1" fmla="*/ 45720 w 7955280"/>
              <a:gd name="connsiteY1" fmla="*/ 1408200 h 1435632"/>
              <a:gd name="connsiteX2" fmla="*/ 73152 w 7955280"/>
              <a:gd name="connsiteY2" fmla="*/ 1389912 h 1435632"/>
              <a:gd name="connsiteX3" fmla="*/ 155448 w 7955280"/>
              <a:gd name="connsiteY3" fmla="*/ 1371624 h 1435632"/>
              <a:gd name="connsiteX4" fmla="*/ 210312 w 7955280"/>
              <a:gd name="connsiteY4" fmla="*/ 1353336 h 1435632"/>
              <a:gd name="connsiteX5" fmla="*/ 246888 w 7955280"/>
              <a:gd name="connsiteY5" fmla="*/ 1335048 h 1435632"/>
              <a:gd name="connsiteX6" fmla="*/ 292608 w 7955280"/>
              <a:gd name="connsiteY6" fmla="*/ 1325904 h 1435632"/>
              <a:gd name="connsiteX7" fmla="*/ 374904 w 7955280"/>
              <a:gd name="connsiteY7" fmla="*/ 1298472 h 1435632"/>
              <a:gd name="connsiteX8" fmla="*/ 448056 w 7955280"/>
              <a:gd name="connsiteY8" fmla="*/ 1261896 h 1435632"/>
              <a:gd name="connsiteX9" fmla="*/ 475488 w 7955280"/>
              <a:gd name="connsiteY9" fmla="*/ 1252752 h 1435632"/>
              <a:gd name="connsiteX10" fmla="*/ 502920 w 7955280"/>
              <a:gd name="connsiteY10" fmla="*/ 1234464 h 1435632"/>
              <a:gd name="connsiteX11" fmla="*/ 548640 w 7955280"/>
              <a:gd name="connsiteY11" fmla="*/ 1225320 h 1435632"/>
              <a:gd name="connsiteX12" fmla="*/ 576072 w 7955280"/>
              <a:gd name="connsiteY12" fmla="*/ 1216176 h 1435632"/>
              <a:gd name="connsiteX13" fmla="*/ 621792 w 7955280"/>
              <a:gd name="connsiteY13" fmla="*/ 1207032 h 1435632"/>
              <a:gd name="connsiteX14" fmla="*/ 694944 w 7955280"/>
              <a:gd name="connsiteY14" fmla="*/ 1188744 h 1435632"/>
              <a:gd name="connsiteX15" fmla="*/ 795528 w 7955280"/>
              <a:gd name="connsiteY15" fmla="*/ 1170456 h 1435632"/>
              <a:gd name="connsiteX16" fmla="*/ 822960 w 7955280"/>
              <a:gd name="connsiteY16" fmla="*/ 1152168 h 1435632"/>
              <a:gd name="connsiteX17" fmla="*/ 923544 w 7955280"/>
              <a:gd name="connsiteY17" fmla="*/ 1133880 h 1435632"/>
              <a:gd name="connsiteX18" fmla="*/ 960120 w 7955280"/>
              <a:gd name="connsiteY18" fmla="*/ 1124736 h 1435632"/>
              <a:gd name="connsiteX19" fmla="*/ 1280160 w 7955280"/>
              <a:gd name="connsiteY19" fmla="*/ 1097304 h 1435632"/>
              <a:gd name="connsiteX20" fmla="*/ 1545336 w 7955280"/>
              <a:gd name="connsiteY20" fmla="*/ 1088160 h 1435632"/>
              <a:gd name="connsiteX21" fmla="*/ 1645920 w 7955280"/>
              <a:gd name="connsiteY21" fmla="*/ 1060728 h 1435632"/>
              <a:gd name="connsiteX22" fmla="*/ 1691640 w 7955280"/>
              <a:gd name="connsiteY22" fmla="*/ 1051584 h 1435632"/>
              <a:gd name="connsiteX23" fmla="*/ 1746504 w 7955280"/>
              <a:gd name="connsiteY23" fmla="*/ 1033296 h 1435632"/>
              <a:gd name="connsiteX24" fmla="*/ 1773936 w 7955280"/>
              <a:gd name="connsiteY24" fmla="*/ 1024152 h 1435632"/>
              <a:gd name="connsiteX25" fmla="*/ 1801368 w 7955280"/>
              <a:gd name="connsiteY25" fmla="*/ 1005864 h 1435632"/>
              <a:gd name="connsiteX26" fmla="*/ 1865376 w 7955280"/>
              <a:gd name="connsiteY26" fmla="*/ 987576 h 1435632"/>
              <a:gd name="connsiteX27" fmla="*/ 1984248 w 7955280"/>
              <a:gd name="connsiteY27" fmla="*/ 951000 h 1435632"/>
              <a:gd name="connsiteX28" fmla="*/ 2039112 w 7955280"/>
              <a:gd name="connsiteY28" fmla="*/ 941856 h 1435632"/>
              <a:gd name="connsiteX29" fmla="*/ 2075688 w 7955280"/>
              <a:gd name="connsiteY29" fmla="*/ 932712 h 1435632"/>
              <a:gd name="connsiteX30" fmla="*/ 2203704 w 7955280"/>
              <a:gd name="connsiteY30" fmla="*/ 914424 h 1435632"/>
              <a:gd name="connsiteX31" fmla="*/ 2304288 w 7955280"/>
              <a:gd name="connsiteY31" fmla="*/ 896136 h 1435632"/>
              <a:gd name="connsiteX32" fmla="*/ 2377440 w 7955280"/>
              <a:gd name="connsiteY32" fmla="*/ 886992 h 1435632"/>
              <a:gd name="connsiteX33" fmla="*/ 2423160 w 7955280"/>
              <a:gd name="connsiteY33" fmla="*/ 877848 h 1435632"/>
              <a:gd name="connsiteX34" fmla="*/ 2496312 w 7955280"/>
              <a:gd name="connsiteY34" fmla="*/ 868704 h 1435632"/>
              <a:gd name="connsiteX35" fmla="*/ 2560320 w 7955280"/>
              <a:gd name="connsiteY35" fmla="*/ 859560 h 1435632"/>
              <a:gd name="connsiteX36" fmla="*/ 2660904 w 7955280"/>
              <a:gd name="connsiteY36" fmla="*/ 841272 h 1435632"/>
              <a:gd name="connsiteX37" fmla="*/ 2715768 w 7955280"/>
              <a:gd name="connsiteY37" fmla="*/ 832128 h 1435632"/>
              <a:gd name="connsiteX38" fmla="*/ 2788920 w 7955280"/>
              <a:gd name="connsiteY38" fmla="*/ 822984 h 1435632"/>
              <a:gd name="connsiteX39" fmla="*/ 2843784 w 7955280"/>
              <a:gd name="connsiteY39" fmla="*/ 813840 h 1435632"/>
              <a:gd name="connsiteX40" fmla="*/ 2971800 w 7955280"/>
              <a:gd name="connsiteY40" fmla="*/ 795552 h 1435632"/>
              <a:gd name="connsiteX41" fmla="*/ 3145536 w 7955280"/>
              <a:gd name="connsiteY41" fmla="*/ 768120 h 1435632"/>
              <a:gd name="connsiteX42" fmla="*/ 3200400 w 7955280"/>
              <a:gd name="connsiteY42" fmla="*/ 758976 h 1435632"/>
              <a:gd name="connsiteX43" fmla="*/ 3236976 w 7955280"/>
              <a:gd name="connsiteY43" fmla="*/ 749832 h 1435632"/>
              <a:gd name="connsiteX44" fmla="*/ 3392424 w 7955280"/>
              <a:gd name="connsiteY44" fmla="*/ 731544 h 1435632"/>
              <a:gd name="connsiteX45" fmla="*/ 3429000 w 7955280"/>
              <a:gd name="connsiteY45" fmla="*/ 722400 h 1435632"/>
              <a:gd name="connsiteX46" fmla="*/ 3557016 w 7955280"/>
              <a:gd name="connsiteY46" fmla="*/ 704112 h 1435632"/>
              <a:gd name="connsiteX47" fmla="*/ 3593592 w 7955280"/>
              <a:gd name="connsiteY47" fmla="*/ 694968 h 1435632"/>
              <a:gd name="connsiteX48" fmla="*/ 3776472 w 7955280"/>
              <a:gd name="connsiteY48" fmla="*/ 658392 h 1435632"/>
              <a:gd name="connsiteX49" fmla="*/ 3822192 w 7955280"/>
              <a:gd name="connsiteY49" fmla="*/ 640104 h 1435632"/>
              <a:gd name="connsiteX50" fmla="*/ 3913632 w 7955280"/>
              <a:gd name="connsiteY50" fmla="*/ 621816 h 1435632"/>
              <a:gd name="connsiteX51" fmla="*/ 3986784 w 7955280"/>
              <a:gd name="connsiteY51" fmla="*/ 594384 h 1435632"/>
              <a:gd name="connsiteX52" fmla="*/ 4078224 w 7955280"/>
              <a:gd name="connsiteY52" fmla="*/ 566952 h 1435632"/>
              <a:gd name="connsiteX53" fmla="*/ 4169664 w 7955280"/>
              <a:gd name="connsiteY53" fmla="*/ 557808 h 1435632"/>
              <a:gd name="connsiteX54" fmla="*/ 4261104 w 7955280"/>
              <a:gd name="connsiteY54" fmla="*/ 539520 h 1435632"/>
              <a:gd name="connsiteX55" fmla="*/ 4315968 w 7955280"/>
              <a:gd name="connsiteY55" fmla="*/ 530376 h 1435632"/>
              <a:gd name="connsiteX56" fmla="*/ 4389120 w 7955280"/>
              <a:gd name="connsiteY56" fmla="*/ 512088 h 1435632"/>
              <a:gd name="connsiteX57" fmla="*/ 4526280 w 7955280"/>
              <a:gd name="connsiteY57" fmla="*/ 493800 h 1435632"/>
              <a:gd name="connsiteX58" fmla="*/ 4617720 w 7955280"/>
              <a:gd name="connsiteY58" fmla="*/ 466368 h 1435632"/>
              <a:gd name="connsiteX59" fmla="*/ 4663440 w 7955280"/>
              <a:gd name="connsiteY59" fmla="*/ 457224 h 1435632"/>
              <a:gd name="connsiteX60" fmla="*/ 4718304 w 7955280"/>
              <a:gd name="connsiteY60" fmla="*/ 448080 h 1435632"/>
              <a:gd name="connsiteX61" fmla="*/ 4754880 w 7955280"/>
              <a:gd name="connsiteY61" fmla="*/ 438936 h 1435632"/>
              <a:gd name="connsiteX62" fmla="*/ 4828032 w 7955280"/>
              <a:gd name="connsiteY62" fmla="*/ 429792 h 1435632"/>
              <a:gd name="connsiteX63" fmla="*/ 4882896 w 7955280"/>
              <a:gd name="connsiteY63" fmla="*/ 411504 h 1435632"/>
              <a:gd name="connsiteX64" fmla="*/ 4919472 w 7955280"/>
              <a:gd name="connsiteY64" fmla="*/ 402360 h 1435632"/>
              <a:gd name="connsiteX65" fmla="*/ 4965192 w 7955280"/>
              <a:gd name="connsiteY65" fmla="*/ 393216 h 1435632"/>
              <a:gd name="connsiteX66" fmla="*/ 5029200 w 7955280"/>
              <a:gd name="connsiteY66" fmla="*/ 374928 h 1435632"/>
              <a:gd name="connsiteX67" fmla="*/ 5111496 w 7955280"/>
              <a:gd name="connsiteY67" fmla="*/ 365784 h 1435632"/>
              <a:gd name="connsiteX68" fmla="*/ 5230368 w 7955280"/>
              <a:gd name="connsiteY68" fmla="*/ 347496 h 1435632"/>
              <a:gd name="connsiteX69" fmla="*/ 5495544 w 7955280"/>
              <a:gd name="connsiteY69" fmla="*/ 338352 h 1435632"/>
              <a:gd name="connsiteX70" fmla="*/ 5577840 w 7955280"/>
              <a:gd name="connsiteY70" fmla="*/ 310920 h 1435632"/>
              <a:gd name="connsiteX71" fmla="*/ 5614416 w 7955280"/>
              <a:gd name="connsiteY71" fmla="*/ 301776 h 1435632"/>
              <a:gd name="connsiteX72" fmla="*/ 5650992 w 7955280"/>
              <a:gd name="connsiteY72" fmla="*/ 283488 h 1435632"/>
              <a:gd name="connsiteX73" fmla="*/ 5705856 w 7955280"/>
              <a:gd name="connsiteY73" fmla="*/ 265200 h 1435632"/>
              <a:gd name="connsiteX74" fmla="*/ 5733288 w 7955280"/>
              <a:gd name="connsiteY74" fmla="*/ 256056 h 1435632"/>
              <a:gd name="connsiteX75" fmla="*/ 5760720 w 7955280"/>
              <a:gd name="connsiteY75" fmla="*/ 246912 h 1435632"/>
              <a:gd name="connsiteX76" fmla="*/ 5797296 w 7955280"/>
              <a:gd name="connsiteY76" fmla="*/ 237768 h 1435632"/>
              <a:gd name="connsiteX77" fmla="*/ 5897880 w 7955280"/>
              <a:gd name="connsiteY77" fmla="*/ 210336 h 1435632"/>
              <a:gd name="connsiteX78" fmla="*/ 5925312 w 7955280"/>
              <a:gd name="connsiteY78" fmla="*/ 201192 h 1435632"/>
              <a:gd name="connsiteX79" fmla="*/ 6144768 w 7955280"/>
              <a:gd name="connsiteY79" fmla="*/ 182904 h 1435632"/>
              <a:gd name="connsiteX80" fmla="*/ 6236208 w 7955280"/>
              <a:gd name="connsiteY80" fmla="*/ 173760 h 1435632"/>
              <a:gd name="connsiteX81" fmla="*/ 6473952 w 7955280"/>
              <a:gd name="connsiteY81" fmla="*/ 155472 h 1435632"/>
              <a:gd name="connsiteX82" fmla="*/ 6611112 w 7955280"/>
              <a:gd name="connsiteY82" fmla="*/ 137184 h 1435632"/>
              <a:gd name="connsiteX83" fmla="*/ 6702552 w 7955280"/>
              <a:gd name="connsiteY83" fmla="*/ 118896 h 1435632"/>
              <a:gd name="connsiteX84" fmla="*/ 6793992 w 7955280"/>
              <a:gd name="connsiteY84" fmla="*/ 109752 h 1435632"/>
              <a:gd name="connsiteX85" fmla="*/ 6867144 w 7955280"/>
              <a:gd name="connsiteY85" fmla="*/ 100608 h 1435632"/>
              <a:gd name="connsiteX86" fmla="*/ 6912864 w 7955280"/>
              <a:gd name="connsiteY86" fmla="*/ 91464 h 1435632"/>
              <a:gd name="connsiteX87" fmla="*/ 7013448 w 7955280"/>
              <a:gd name="connsiteY87" fmla="*/ 82320 h 1435632"/>
              <a:gd name="connsiteX88" fmla="*/ 7095744 w 7955280"/>
              <a:gd name="connsiteY88" fmla="*/ 73176 h 1435632"/>
              <a:gd name="connsiteX89" fmla="*/ 7370064 w 7955280"/>
              <a:gd name="connsiteY89" fmla="*/ 54888 h 1435632"/>
              <a:gd name="connsiteX90" fmla="*/ 7397496 w 7955280"/>
              <a:gd name="connsiteY90" fmla="*/ 45744 h 1435632"/>
              <a:gd name="connsiteX91" fmla="*/ 7461504 w 7955280"/>
              <a:gd name="connsiteY91" fmla="*/ 36600 h 1435632"/>
              <a:gd name="connsiteX92" fmla="*/ 7571232 w 7955280"/>
              <a:gd name="connsiteY92" fmla="*/ 18312 h 1435632"/>
              <a:gd name="connsiteX93" fmla="*/ 7918704 w 7955280"/>
              <a:gd name="connsiteY93" fmla="*/ 9168 h 1435632"/>
              <a:gd name="connsiteX94" fmla="*/ 7955280 w 7955280"/>
              <a:gd name="connsiteY94" fmla="*/ 24 h 143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955280" h="1435632">
                <a:moveTo>
                  <a:pt x="0" y="1435632"/>
                </a:moveTo>
                <a:cubicBezTo>
                  <a:pt x="15240" y="1426488"/>
                  <a:pt x="30649" y="1417620"/>
                  <a:pt x="45720" y="1408200"/>
                </a:cubicBezTo>
                <a:cubicBezTo>
                  <a:pt x="55039" y="1402375"/>
                  <a:pt x="63051" y="1394241"/>
                  <a:pt x="73152" y="1389912"/>
                </a:cubicBezTo>
                <a:cubicBezTo>
                  <a:pt x="87522" y="1383754"/>
                  <a:pt x="143514" y="1374879"/>
                  <a:pt x="155448" y="1371624"/>
                </a:cubicBezTo>
                <a:cubicBezTo>
                  <a:pt x="174046" y="1366552"/>
                  <a:pt x="193070" y="1361957"/>
                  <a:pt x="210312" y="1353336"/>
                </a:cubicBezTo>
                <a:cubicBezTo>
                  <a:pt x="222504" y="1347240"/>
                  <a:pt x="233956" y="1339359"/>
                  <a:pt x="246888" y="1335048"/>
                </a:cubicBezTo>
                <a:cubicBezTo>
                  <a:pt x="261632" y="1330133"/>
                  <a:pt x="277368" y="1328952"/>
                  <a:pt x="292608" y="1325904"/>
                </a:cubicBezTo>
                <a:cubicBezTo>
                  <a:pt x="426000" y="1259208"/>
                  <a:pt x="221279" y="1357558"/>
                  <a:pt x="374904" y="1298472"/>
                </a:cubicBezTo>
                <a:cubicBezTo>
                  <a:pt x="400349" y="1288685"/>
                  <a:pt x="422193" y="1270517"/>
                  <a:pt x="448056" y="1261896"/>
                </a:cubicBezTo>
                <a:cubicBezTo>
                  <a:pt x="457200" y="1258848"/>
                  <a:pt x="466867" y="1257063"/>
                  <a:pt x="475488" y="1252752"/>
                </a:cubicBezTo>
                <a:cubicBezTo>
                  <a:pt x="485318" y="1247837"/>
                  <a:pt x="492630" y="1238323"/>
                  <a:pt x="502920" y="1234464"/>
                </a:cubicBezTo>
                <a:cubicBezTo>
                  <a:pt x="517472" y="1229007"/>
                  <a:pt x="533562" y="1229089"/>
                  <a:pt x="548640" y="1225320"/>
                </a:cubicBezTo>
                <a:cubicBezTo>
                  <a:pt x="557991" y="1222982"/>
                  <a:pt x="566721" y="1218514"/>
                  <a:pt x="576072" y="1216176"/>
                </a:cubicBezTo>
                <a:cubicBezTo>
                  <a:pt x="591150" y="1212407"/>
                  <a:pt x="606648" y="1210527"/>
                  <a:pt x="621792" y="1207032"/>
                </a:cubicBezTo>
                <a:cubicBezTo>
                  <a:pt x="646283" y="1201380"/>
                  <a:pt x="670152" y="1192876"/>
                  <a:pt x="694944" y="1188744"/>
                </a:cubicBezTo>
                <a:cubicBezTo>
                  <a:pt x="765138" y="1177045"/>
                  <a:pt x="731628" y="1183236"/>
                  <a:pt x="795528" y="1170456"/>
                </a:cubicBezTo>
                <a:cubicBezTo>
                  <a:pt x="804672" y="1164360"/>
                  <a:pt x="812393" y="1155187"/>
                  <a:pt x="822960" y="1152168"/>
                </a:cubicBezTo>
                <a:cubicBezTo>
                  <a:pt x="855727" y="1142806"/>
                  <a:pt x="890128" y="1140563"/>
                  <a:pt x="923544" y="1133880"/>
                </a:cubicBezTo>
                <a:cubicBezTo>
                  <a:pt x="935867" y="1131415"/>
                  <a:pt x="947852" y="1127462"/>
                  <a:pt x="960120" y="1124736"/>
                </a:cubicBezTo>
                <a:cubicBezTo>
                  <a:pt x="1071229" y="1100045"/>
                  <a:pt x="1134649" y="1102322"/>
                  <a:pt x="1280160" y="1097304"/>
                </a:cubicBezTo>
                <a:lnTo>
                  <a:pt x="1545336" y="1088160"/>
                </a:lnTo>
                <a:cubicBezTo>
                  <a:pt x="1700111" y="1066049"/>
                  <a:pt x="1541195" y="1095636"/>
                  <a:pt x="1645920" y="1060728"/>
                </a:cubicBezTo>
                <a:cubicBezTo>
                  <a:pt x="1660664" y="1055813"/>
                  <a:pt x="1676646" y="1055673"/>
                  <a:pt x="1691640" y="1051584"/>
                </a:cubicBezTo>
                <a:cubicBezTo>
                  <a:pt x="1710238" y="1046512"/>
                  <a:pt x="1728216" y="1039392"/>
                  <a:pt x="1746504" y="1033296"/>
                </a:cubicBezTo>
                <a:cubicBezTo>
                  <a:pt x="1755648" y="1030248"/>
                  <a:pt x="1765916" y="1029499"/>
                  <a:pt x="1773936" y="1024152"/>
                </a:cubicBezTo>
                <a:cubicBezTo>
                  <a:pt x="1783080" y="1018056"/>
                  <a:pt x="1791538" y="1010779"/>
                  <a:pt x="1801368" y="1005864"/>
                </a:cubicBezTo>
                <a:cubicBezTo>
                  <a:pt x="1816733" y="998181"/>
                  <a:pt x="1850727" y="991971"/>
                  <a:pt x="1865376" y="987576"/>
                </a:cubicBezTo>
                <a:cubicBezTo>
                  <a:pt x="1920931" y="970910"/>
                  <a:pt x="1925141" y="964640"/>
                  <a:pt x="1984248" y="951000"/>
                </a:cubicBezTo>
                <a:cubicBezTo>
                  <a:pt x="2002313" y="946831"/>
                  <a:pt x="2020932" y="945492"/>
                  <a:pt x="2039112" y="941856"/>
                </a:cubicBezTo>
                <a:cubicBezTo>
                  <a:pt x="2051435" y="939391"/>
                  <a:pt x="2063292" y="934778"/>
                  <a:pt x="2075688" y="932712"/>
                </a:cubicBezTo>
                <a:cubicBezTo>
                  <a:pt x="2118207" y="925626"/>
                  <a:pt x="2161126" y="921147"/>
                  <a:pt x="2203704" y="914424"/>
                </a:cubicBezTo>
                <a:cubicBezTo>
                  <a:pt x="2353358" y="890794"/>
                  <a:pt x="2131795" y="920778"/>
                  <a:pt x="2304288" y="896136"/>
                </a:cubicBezTo>
                <a:cubicBezTo>
                  <a:pt x="2328615" y="892661"/>
                  <a:pt x="2353152" y="890729"/>
                  <a:pt x="2377440" y="886992"/>
                </a:cubicBezTo>
                <a:cubicBezTo>
                  <a:pt x="2392801" y="884629"/>
                  <a:pt x="2407799" y="880211"/>
                  <a:pt x="2423160" y="877848"/>
                </a:cubicBezTo>
                <a:cubicBezTo>
                  <a:pt x="2447448" y="874111"/>
                  <a:pt x="2471954" y="871952"/>
                  <a:pt x="2496312" y="868704"/>
                </a:cubicBezTo>
                <a:lnTo>
                  <a:pt x="2560320" y="859560"/>
                </a:lnTo>
                <a:cubicBezTo>
                  <a:pt x="2614106" y="841631"/>
                  <a:pt x="2570433" y="854196"/>
                  <a:pt x="2660904" y="841272"/>
                </a:cubicBezTo>
                <a:cubicBezTo>
                  <a:pt x="2679258" y="838650"/>
                  <a:pt x="2697414" y="834750"/>
                  <a:pt x="2715768" y="832128"/>
                </a:cubicBezTo>
                <a:cubicBezTo>
                  <a:pt x="2740095" y="828653"/>
                  <a:pt x="2764593" y="826459"/>
                  <a:pt x="2788920" y="822984"/>
                </a:cubicBezTo>
                <a:cubicBezTo>
                  <a:pt x="2807274" y="820362"/>
                  <a:pt x="2825449" y="816590"/>
                  <a:pt x="2843784" y="813840"/>
                </a:cubicBezTo>
                <a:cubicBezTo>
                  <a:pt x="2886412" y="807446"/>
                  <a:pt x="2930353" y="807394"/>
                  <a:pt x="2971800" y="795552"/>
                </a:cubicBezTo>
                <a:cubicBezTo>
                  <a:pt x="3083780" y="763558"/>
                  <a:pt x="2992720" y="785100"/>
                  <a:pt x="3145536" y="768120"/>
                </a:cubicBezTo>
                <a:cubicBezTo>
                  <a:pt x="3163963" y="766073"/>
                  <a:pt x="3182220" y="762612"/>
                  <a:pt x="3200400" y="758976"/>
                </a:cubicBezTo>
                <a:cubicBezTo>
                  <a:pt x="3212723" y="756511"/>
                  <a:pt x="3224535" y="751609"/>
                  <a:pt x="3236976" y="749832"/>
                </a:cubicBezTo>
                <a:cubicBezTo>
                  <a:pt x="3339965" y="735119"/>
                  <a:pt x="3305055" y="747429"/>
                  <a:pt x="3392424" y="731544"/>
                </a:cubicBezTo>
                <a:cubicBezTo>
                  <a:pt x="3404789" y="729296"/>
                  <a:pt x="3416604" y="724466"/>
                  <a:pt x="3429000" y="722400"/>
                </a:cubicBezTo>
                <a:cubicBezTo>
                  <a:pt x="3530140" y="705543"/>
                  <a:pt x="3470677" y="721380"/>
                  <a:pt x="3557016" y="704112"/>
                </a:cubicBezTo>
                <a:cubicBezTo>
                  <a:pt x="3569339" y="701647"/>
                  <a:pt x="3581324" y="697694"/>
                  <a:pt x="3593592" y="694968"/>
                </a:cubicBezTo>
                <a:cubicBezTo>
                  <a:pt x="3718859" y="667131"/>
                  <a:pt x="3687431" y="673232"/>
                  <a:pt x="3776472" y="658392"/>
                </a:cubicBezTo>
                <a:cubicBezTo>
                  <a:pt x="3791712" y="652296"/>
                  <a:pt x="3806332" y="644333"/>
                  <a:pt x="3822192" y="640104"/>
                </a:cubicBezTo>
                <a:cubicBezTo>
                  <a:pt x="3852226" y="632095"/>
                  <a:pt x="3913632" y="621816"/>
                  <a:pt x="3913632" y="621816"/>
                </a:cubicBezTo>
                <a:cubicBezTo>
                  <a:pt x="3961371" y="589990"/>
                  <a:pt x="3919858" y="612637"/>
                  <a:pt x="3986784" y="594384"/>
                </a:cubicBezTo>
                <a:cubicBezTo>
                  <a:pt x="4014784" y="586748"/>
                  <a:pt x="4048232" y="571237"/>
                  <a:pt x="4078224" y="566952"/>
                </a:cubicBezTo>
                <a:cubicBezTo>
                  <a:pt x="4108548" y="562620"/>
                  <a:pt x="4139269" y="561607"/>
                  <a:pt x="4169664" y="557808"/>
                </a:cubicBezTo>
                <a:cubicBezTo>
                  <a:pt x="4253221" y="547363"/>
                  <a:pt x="4195495" y="552642"/>
                  <a:pt x="4261104" y="539520"/>
                </a:cubicBezTo>
                <a:cubicBezTo>
                  <a:pt x="4279284" y="535884"/>
                  <a:pt x="4297839" y="534261"/>
                  <a:pt x="4315968" y="530376"/>
                </a:cubicBezTo>
                <a:cubicBezTo>
                  <a:pt x="4340545" y="525110"/>
                  <a:pt x="4364474" y="517017"/>
                  <a:pt x="4389120" y="512088"/>
                </a:cubicBezTo>
                <a:cubicBezTo>
                  <a:pt x="4410152" y="507882"/>
                  <a:pt x="4508479" y="496025"/>
                  <a:pt x="4526280" y="493800"/>
                </a:cubicBezTo>
                <a:cubicBezTo>
                  <a:pt x="4573463" y="462345"/>
                  <a:pt x="4539267" y="479444"/>
                  <a:pt x="4617720" y="466368"/>
                </a:cubicBezTo>
                <a:cubicBezTo>
                  <a:pt x="4633050" y="463813"/>
                  <a:pt x="4648149" y="460004"/>
                  <a:pt x="4663440" y="457224"/>
                </a:cubicBezTo>
                <a:cubicBezTo>
                  <a:pt x="4681681" y="453907"/>
                  <a:pt x="4700124" y="451716"/>
                  <a:pt x="4718304" y="448080"/>
                </a:cubicBezTo>
                <a:cubicBezTo>
                  <a:pt x="4730627" y="445615"/>
                  <a:pt x="4742484" y="441002"/>
                  <a:pt x="4754880" y="438936"/>
                </a:cubicBezTo>
                <a:cubicBezTo>
                  <a:pt x="4779119" y="434896"/>
                  <a:pt x="4803648" y="432840"/>
                  <a:pt x="4828032" y="429792"/>
                </a:cubicBezTo>
                <a:cubicBezTo>
                  <a:pt x="4846320" y="423696"/>
                  <a:pt x="4864194" y="416179"/>
                  <a:pt x="4882896" y="411504"/>
                </a:cubicBezTo>
                <a:cubicBezTo>
                  <a:pt x="4895088" y="408456"/>
                  <a:pt x="4907204" y="405086"/>
                  <a:pt x="4919472" y="402360"/>
                </a:cubicBezTo>
                <a:cubicBezTo>
                  <a:pt x="4934644" y="398989"/>
                  <a:pt x="4950114" y="396985"/>
                  <a:pt x="4965192" y="393216"/>
                </a:cubicBezTo>
                <a:cubicBezTo>
                  <a:pt x="4986719" y="387834"/>
                  <a:pt x="5007390" y="379017"/>
                  <a:pt x="5029200" y="374928"/>
                </a:cubicBezTo>
                <a:cubicBezTo>
                  <a:pt x="5056328" y="369841"/>
                  <a:pt x="5084148" y="369513"/>
                  <a:pt x="5111496" y="365784"/>
                </a:cubicBezTo>
                <a:cubicBezTo>
                  <a:pt x="5151219" y="360367"/>
                  <a:pt x="5190380" y="350352"/>
                  <a:pt x="5230368" y="347496"/>
                </a:cubicBezTo>
                <a:cubicBezTo>
                  <a:pt x="5318588" y="341195"/>
                  <a:pt x="5407152" y="341400"/>
                  <a:pt x="5495544" y="338352"/>
                </a:cubicBezTo>
                <a:cubicBezTo>
                  <a:pt x="5522976" y="329208"/>
                  <a:pt x="5549787" y="317933"/>
                  <a:pt x="5577840" y="310920"/>
                </a:cubicBezTo>
                <a:cubicBezTo>
                  <a:pt x="5590032" y="307872"/>
                  <a:pt x="5602649" y="306189"/>
                  <a:pt x="5614416" y="301776"/>
                </a:cubicBezTo>
                <a:cubicBezTo>
                  <a:pt x="5627179" y="296990"/>
                  <a:pt x="5638336" y="288550"/>
                  <a:pt x="5650992" y="283488"/>
                </a:cubicBezTo>
                <a:cubicBezTo>
                  <a:pt x="5668890" y="276329"/>
                  <a:pt x="5687568" y="271296"/>
                  <a:pt x="5705856" y="265200"/>
                </a:cubicBezTo>
                <a:lnTo>
                  <a:pt x="5733288" y="256056"/>
                </a:lnTo>
                <a:cubicBezTo>
                  <a:pt x="5742432" y="253008"/>
                  <a:pt x="5751369" y="249250"/>
                  <a:pt x="5760720" y="246912"/>
                </a:cubicBezTo>
                <a:cubicBezTo>
                  <a:pt x="5772912" y="243864"/>
                  <a:pt x="5785259" y="241379"/>
                  <a:pt x="5797296" y="237768"/>
                </a:cubicBezTo>
                <a:cubicBezTo>
                  <a:pt x="5993465" y="178917"/>
                  <a:pt x="5731221" y="252001"/>
                  <a:pt x="5897880" y="210336"/>
                </a:cubicBezTo>
                <a:cubicBezTo>
                  <a:pt x="5907231" y="207998"/>
                  <a:pt x="5915903" y="203283"/>
                  <a:pt x="5925312" y="201192"/>
                </a:cubicBezTo>
                <a:cubicBezTo>
                  <a:pt x="6000698" y="184439"/>
                  <a:pt x="6061479" y="188853"/>
                  <a:pt x="6144768" y="182904"/>
                </a:cubicBezTo>
                <a:cubicBezTo>
                  <a:pt x="6175322" y="180722"/>
                  <a:pt x="6205682" y="176304"/>
                  <a:pt x="6236208" y="173760"/>
                </a:cubicBezTo>
                <a:lnTo>
                  <a:pt x="6473952" y="155472"/>
                </a:lnTo>
                <a:cubicBezTo>
                  <a:pt x="6563659" y="133045"/>
                  <a:pt x="6443176" y="161175"/>
                  <a:pt x="6611112" y="137184"/>
                </a:cubicBezTo>
                <a:cubicBezTo>
                  <a:pt x="6641883" y="132788"/>
                  <a:pt x="6671812" y="123507"/>
                  <a:pt x="6702552" y="118896"/>
                </a:cubicBezTo>
                <a:cubicBezTo>
                  <a:pt x="6732845" y="114352"/>
                  <a:pt x="6763547" y="113135"/>
                  <a:pt x="6793992" y="109752"/>
                </a:cubicBezTo>
                <a:cubicBezTo>
                  <a:pt x="6818415" y="107038"/>
                  <a:pt x="6842856" y="104345"/>
                  <a:pt x="6867144" y="100608"/>
                </a:cubicBezTo>
                <a:cubicBezTo>
                  <a:pt x="6882505" y="98245"/>
                  <a:pt x="6897442" y="93392"/>
                  <a:pt x="6912864" y="91464"/>
                </a:cubicBezTo>
                <a:cubicBezTo>
                  <a:pt x="6946270" y="87288"/>
                  <a:pt x="6979949" y="85670"/>
                  <a:pt x="7013448" y="82320"/>
                </a:cubicBezTo>
                <a:cubicBezTo>
                  <a:pt x="7040912" y="79574"/>
                  <a:pt x="7068312" y="76224"/>
                  <a:pt x="7095744" y="73176"/>
                </a:cubicBezTo>
                <a:cubicBezTo>
                  <a:pt x="7215942" y="43127"/>
                  <a:pt x="7077587" y="75059"/>
                  <a:pt x="7370064" y="54888"/>
                </a:cubicBezTo>
                <a:cubicBezTo>
                  <a:pt x="7379680" y="54225"/>
                  <a:pt x="7388045" y="47634"/>
                  <a:pt x="7397496" y="45744"/>
                </a:cubicBezTo>
                <a:cubicBezTo>
                  <a:pt x="7418630" y="41517"/>
                  <a:pt x="7440245" y="40143"/>
                  <a:pt x="7461504" y="36600"/>
                </a:cubicBezTo>
                <a:cubicBezTo>
                  <a:pt x="7500492" y="30102"/>
                  <a:pt x="7530481" y="20123"/>
                  <a:pt x="7571232" y="18312"/>
                </a:cubicBezTo>
                <a:cubicBezTo>
                  <a:pt x="7686982" y="13168"/>
                  <a:pt x="7802880" y="12216"/>
                  <a:pt x="7918704" y="9168"/>
                </a:cubicBezTo>
                <a:cubicBezTo>
                  <a:pt x="7949028" y="-940"/>
                  <a:pt x="7936497" y="24"/>
                  <a:pt x="7955280" y="24"/>
                </a:cubicBezTo>
              </a:path>
            </a:pathLst>
          </a:custGeom>
          <a:ln w="76200">
            <a:solidFill>
              <a:srgbClr val="00B0F0">
                <a:alpha val="33000"/>
              </a:srgb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pic>
        <p:nvPicPr>
          <p:cNvPr id="37" name="Picture 36"/>
          <p:cNvPicPr>
            <a:picLocks noChangeAspect="1"/>
          </p:cNvPicPr>
          <p:nvPr/>
        </p:nvPicPr>
        <p:blipFill rotWithShape="1">
          <a:blip r:embed="rId3"/>
          <a:srcRect l="69016" t="6606" r="3183" b="2341"/>
          <a:stretch/>
        </p:blipFill>
        <p:spPr>
          <a:xfrm>
            <a:off x="5746751" y="257231"/>
            <a:ext cx="3352800" cy="6584894"/>
          </a:xfrm>
          <a:prstGeom prst="rect">
            <a:avLst/>
          </a:prstGeom>
          <a:ln w="38100">
            <a:solidFill>
              <a:srgbClr val="00B050"/>
            </a:solidFill>
          </a:ln>
        </p:spPr>
      </p:pic>
    </p:spTree>
    <p:extLst>
      <p:ext uri="{BB962C8B-B14F-4D97-AF65-F5344CB8AC3E}">
        <p14:creationId xmlns:p14="http://schemas.microsoft.com/office/powerpoint/2010/main" val="3071787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42" presetClass="path" presetSubtype="0" accel="50000" decel="50000" fill="hold" nodeType="withEffect">
                                  <p:stCondLst>
                                    <p:cond delay="0"/>
                                  </p:stCondLst>
                                  <p:childTnLst>
                                    <p:animMotion origin="layout" path="M 5.55112E-17 -3.7037E-7 L 0.2 -0.15787 " pathEditMode="relative" rAng="0" ptsTypes="AA">
                                      <p:cBhvr>
                                        <p:cTn id="21" dur="500" fill="hold"/>
                                        <p:tgtEl>
                                          <p:spTgt spid="37"/>
                                        </p:tgtEl>
                                        <p:attrNameLst>
                                          <p:attrName>ppt_x</p:attrName>
                                          <p:attrName>ppt_y</p:attrName>
                                        </p:attrNameLst>
                                      </p:cBhvr>
                                      <p:rCtr x="10000" y="-7894"/>
                                    </p:animMotion>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515600" cy="1139825"/>
          </a:xfrm>
        </p:spPr>
        <p:txBody>
          <a:bodyPr/>
          <a:lstStyle/>
          <a:p>
            <a:r>
              <a:rPr lang="en-US" b="1" dirty="0">
                <a:solidFill>
                  <a:srgbClr val="999900"/>
                </a:solidFill>
              </a:rPr>
              <a:t>LEAP</a:t>
            </a:r>
            <a:r>
              <a:rPr lang="en-US" b="1" dirty="0"/>
              <a:t>-CANADA ELECTRICITY GENERATION MODEL</a:t>
            </a:r>
            <a:endParaRPr lang="en-CA" dirty="0"/>
          </a:p>
        </p:txBody>
      </p:sp>
      <p:sp>
        <p:nvSpPr>
          <p:cNvPr id="3" name="Content Placeholder 2"/>
          <p:cNvSpPr>
            <a:spLocks noGrp="1"/>
          </p:cNvSpPr>
          <p:nvPr>
            <p:ph idx="1"/>
          </p:nvPr>
        </p:nvSpPr>
        <p:spPr>
          <a:xfrm>
            <a:off x="609600" y="1447800"/>
            <a:ext cx="10972800" cy="4530725"/>
          </a:xfrm>
        </p:spPr>
        <p:txBody>
          <a:bodyPr/>
          <a:lstStyle/>
          <a:p>
            <a:r>
              <a:rPr lang="en-CA" dirty="0"/>
              <a:t>Canada’s electricity sector</a:t>
            </a:r>
          </a:p>
          <a:p>
            <a:pPr lvl="1"/>
            <a:r>
              <a:rPr lang="en-CA" dirty="0"/>
              <a:t>Sector transition</a:t>
            </a:r>
          </a:p>
          <a:p>
            <a:pPr lvl="2"/>
            <a:r>
              <a:rPr lang="en-CA" dirty="0"/>
              <a:t>Annual capacity building to meet sub-annual demand</a:t>
            </a:r>
          </a:p>
          <a:p>
            <a:pPr lvl="2"/>
            <a:endParaRPr lang="en-CA" dirty="0"/>
          </a:p>
          <a:p>
            <a:pPr marL="457200" lvl="1" indent="0">
              <a:buNone/>
            </a:pPr>
            <a:endParaRPr lang="en-CA" dirty="0"/>
          </a:p>
        </p:txBody>
      </p:sp>
      <p:sp>
        <p:nvSpPr>
          <p:cNvPr id="4" name="Slide Number Placeholder 3"/>
          <p:cNvSpPr>
            <a:spLocks noGrp="1"/>
          </p:cNvSpPr>
          <p:nvPr>
            <p:ph type="sldNum" sz="quarter" idx="11"/>
          </p:nvPr>
        </p:nvSpPr>
        <p:spPr>
          <a:xfrm>
            <a:off x="11176000" y="6477000"/>
            <a:ext cx="812800" cy="365125"/>
          </a:xfrm>
        </p:spPr>
        <p:txBody>
          <a:bodyPr/>
          <a:lstStyle/>
          <a:p>
            <a:fld id="{C5D83362-4C70-406D-8155-49D75310F06D}" type="slidenum">
              <a:rPr lang="en-US" smtClean="0"/>
              <a:t>71</a:t>
            </a:fld>
            <a:endParaRPr lang="en-US" dirty="0"/>
          </a:p>
        </p:txBody>
      </p:sp>
      <p:sp>
        <p:nvSpPr>
          <p:cNvPr id="22" name="TextBox 21"/>
          <p:cNvSpPr txBox="1"/>
          <p:nvPr/>
        </p:nvSpPr>
        <p:spPr>
          <a:xfrm>
            <a:off x="9448800" y="2819400"/>
            <a:ext cx="3263900" cy="369332"/>
          </a:xfrm>
          <a:prstGeom prst="rect">
            <a:avLst/>
          </a:prstGeom>
          <a:noFill/>
        </p:spPr>
        <p:txBody>
          <a:bodyPr wrap="square" rtlCol="0">
            <a:spAutoFit/>
          </a:bodyPr>
          <a:lstStyle/>
          <a:p>
            <a:r>
              <a:rPr lang="en-CA" dirty="0">
                <a:solidFill>
                  <a:srgbClr val="00B0F0"/>
                </a:solidFill>
              </a:rPr>
              <a:t>Electricity required</a:t>
            </a:r>
          </a:p>
        </p:txBody>
      </p:sp>
      <p:grpSp>
        <p:nvGrpSpPr>
          <p:cNvPr id="39" name="Group 38"/>
          <p:cNvGrpSpPr/>
          <p:nvPr/>
        </p:nvGrpSpPr>
        <p:grpSpPr>
          <a:xfrm>
            <a:off x="876300" y="5867400"/>
            <a:ext cx="11010900" cy="722531"/>
            <a:chOff x="876300" y="3722132"/>
            <a:chExt cx="11010900" cy="722531"/>
          </a:xfrm>
        </p:grpSpPr>
        <p:cxnSp>
          <p:nvCxnSpPr>
            <p:cNvPr id="5" name="Straight Connector 4"/>
            <p:cNvCxnSpPr/>
            <p:nvPr/>
          </p:nvCxnSpPr>
          <p:spPr bwMode="auto">
            <a:xfrm flipV="1">
              <a:off x="876300" y="3722132"/>
              <a:ext cx="11010900" cy="11668"/>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bwMode="auto">
            <a:xfrm>
              <a:off x="9144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8" name="TextBox 7"/>
            <p:cNvSpPr txBox="1"/>
            <p:nvPr/>
          </p:nvSpPr>
          <p:spPr>
            <a:xfrm>
              <a:off x="1219200" y="3798332"/>
              <a:ext cx="1247008" cy="646331"/>
            </a:xfrm>
            <a:prstGeom prst="rect">
              <a:avLst/>
            </a:prstGeom>
            <a:noFill/>
          </p:spPr>
          <p:txBody>
            <a:bodyPr wrap="none" rtlCol="0">
              <a:spAutoFit/>
            </a:bodyPr>
            <a:lstStyle/>
            <a:p>
              <a:pPr algn="ctr"/>
              <a:r>
                <a:rPr lang="en-CA" dirty="0"/>
                <a:t>This year</a:t>
              </a:r>
            </a:p>
            <a:p>
              <a:pPr algn="ctr"/>
              <a:r>
                <a:rPr lang="en-CA" dirty="0"/>
                <a:t>(2020)</a:t>
              </a:r>
            </a:p>
          </p:txBody>
        </p:sp>
        <p:cxnSp>
          <p:nvCxnSpPr>
            <p:cNvPr id="16" name="Straight Connector 15"/>
            <p:cNvCxnSpPr/>
            <p:nvPr/>
          </p:nvCxnSpPr>
          <p:spPr bwMode="auto">
            <a:xfrm>
              <a:off x="28194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bwMode="auto">
            <a:xfrm>
              <a:off x="46482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bwMode="auto">
            <a:xfrm>
              <a:off x="64770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0" name="Straight Connector 29"/>
            <p:cNvCxnSpPr/>
            <p:nvPr/>
          </p:nvCxnSpPr>
          <p:spPr bwMode="auto">
            <a:xfrm>
              <a:off x="83820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3" name="Straight Connector 32"/>
            <p:cNvCxnSpPr/>
            <p:nvPr/>
          </p:nvCxnSpPr>
          <p:spPr bwMode="auto">
            <a:xfrm>
              <a:off x="11856720" y="3722132"/>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4" name="Straight Connector 33"/>
            <p:cNvCxnSpPr/>
            <p:nvPr/>
          </p:nvCxnSpPr>
          <p:spPr bwMode="auto">
            <a:xfrm>
              <a:off x="102108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36" name="TextBox 35"/>
            <p:cNvSpPr txBox="1"/>
            <p:nvPr/>
          </p:nvSpPr>
          <p:spPr>
            <a:xfrm>
              <a:off x="10668000" y="3722132"/>
              <a:ext cx="774571" cy="369332"/>
            </a:xfrm>
            <a:prstGeom prst="rect">
              <a:avLst/>
            </a:prstGeom>
            <a:noFill/>
          </p:spPr>
          <p:txBody>
            <a:bodyPr wrap="none" rtlCol="0">
              <a:spAutoFit/>
            </a:bodyPr>
            <a:lstStyle/>
            <a:p>
              <a:r>
                <a:rPr lang="en-CA" dirty="0"/>
                <a:t>2050</a:t>
              </a:r>
            </a:p>
          </p:txBody>
        </p:sp>
      </p:grpSp>
      <p:pic>
        <p:nvPicPr>
          <p:cNvPr id="43" name="Picture 42"/>
          <p:cNvPicPr>
            <a:picLocks noChangeAspect="1"/>
          </p:cNvPicPr>
          <p:nvPr/>
        </p:nvPicPr>
        <p:blipFill rotWithShape="1">
          <a:blip r:embed="rId2"/>
          <a:srcRect l="28233" t="4120" r="60803" b="7595"/>
          <a:stretch/>
        </p:blipFill>
        <p:spPr>
          <a:xfrm>
            <a:off x="950976" y="4343400"/>
            <a:ext cx="1819656" cy="1483941"/>
          </a:xfrm>
          <a:prstGeom prst="rect">
            <a:avLst/>
          </a:prstGeom>
        </p:spPr>
      </p:pic>
      <p:sp>
        <p:nvSpPr>
          <p:cNvPr id="44" name="TextBox 43"/>
          <p:cNvSpPr txBox="1"/>
          <p:nvPr/>
        </p:nvSpPr>
        <p:spPr>
          <a:xfrm>
            <a:off x="3124200" y="5943600"/>
            <a:ext cx="1312732" cy="646331"/>
          </a:xfrm>
          <a:prstGeom prst="rect">
            <a:avLst/>
          </a:prstGeom>
          <a:noFill/>
        </p:spPr>
        <p:txBody>
          <a:bodyPr wrap="none" rtlCol="0">
            <a:spAutoFit/>
          </a:bodyPr>
          <a:lstStyle/>
          <a:p>
            <a:pPr algn="ctr"/>
            <a:r>
              <a:rPr lang="en-CA" dirty="0"/>
              <a:t>Next year</a:t>
            </a:r>
          </a:p>
          <a:p>
            <a:pPr algn="ctr"/>
            <a:r>
              <a:rPr lang="en-CA" dirty="0"/>
              <a:t>(2021)</a:t>
            </a:r>
          </a:p>
        </p:txBody>
      </p:sp>
      <p:sp>
        <p:nvSpPr>
          <p:cNvPr id="46" name="TextBox 45"/>
          <p:cNvSpPr txBox="1"/>
          <p:nvPr/>
        </p:nvSpPr>
        <p:spPr>
          <a:xfrm>
            <a:off x="5334000" y="5943600"/>
            <a:ext cx="373820" cy="369332"/>
          </a:xfrm>
          <a:prstGeom prst="rect">
            <a:avLst/>
          </a:prstGeom>
          <a:noFill/>
        </p:spPr>
        <p:txBody>
          <a:bodyPr wrap="none" rtlCol="0">
            <a:spAutoFit/>
          </a:bodyPr>
          <a:lstStyle/>
          <a:p>
            <a:r>
              <a:rPr lang="en-CA" dirty="0"/>
              <a:t>…</a:t>
            </a:r>
          </a:p>
        </p:txBody>
      </p:sp>
      <p:sp>
        <p:nvSpPr>
          <p:cNvPr id="47" name="TextBox 46"/>
          <p:cNvSpPr txBox="1"/>
          <p:nvPr/>
        </p:nvSpPr>
        <p:spPr>
          <a:xfrm>
            <a:off x="7391400" y="5943600"/>
            <a:ext cx="373820" cy="369332"/>
          </a:xfrm>
          <a:prstGeom prst="rect">
            <a:avLst/>
          </a:prstGeom>
          <a:noFill/>
        </p:spPr>
        <p:txBody>
          <a:bodyPr wrap="none" rtlCol="0">
            <a:spAutoFit/>
          </a:bodyPr>
          <a:lstStyle/>
          <a:p>
            <a:r>
              <a:rPr lang="en-CA" dirty="0"/>
              <a:t>…</a:t>
            </a:r>
          </a:p>
        </p:txBody>
      </p:sp>
      <p:sp>
        <p:nvSpPr>
          <p:cNvPr id="48" name="TextBox 47"/>
          <p:cNvSpPr txBox="1"/>
          <p:nvPr/>
        </p:nvSpPr>
        <p:spPr>
          <a:xfrm>
            <a:off x="9067800" y="5943600"/>
            <a:ext cx="373820" cy="369332"/>
          </a:xfrm>
          <a:prstGeom prst="rect">
            <a:avLst/>
          </a:prstGeom>
          <a:noFill/>
        </p:spPr>
        <p:txBody>
          <a:bodyPr wrap="none" rtlCol="0">
            <a:spAutoFit/>
          </a:bodyPr>
          <a:lstStyle/>
          <a:p>
            <a:r>
              <a:rPr lang="en-CA" dirty="0"/>
              <a:t>…</a:t>
            </a:r>
          </a:p>
        </p:txBody>
      </p:sp>
      <p:sp>
        <p:nvSpPr>
          <p:cNvPr id="62" name="Freeform 61"/>
          <p:cNvSpPr/>
          <p:nvPr/>
        </p:nvSpPr>
        <p:spPr bwMode="auto">
          <a:xfrm>
            <a:off x="2790825" y="3952875"/>
            <a:ext cx="1850231" cy="535781"/>
          </a:xfrm>
          <a:custGeom>
            <a:avLst/>
            <a:gdLst>
              <a:gd name="connsiteX0" fmla="*/ 28575 w 1850231"/>
              <a:gd name="connsiteY0" fmla="*/ 535781 h 535781"/>
              <a:gd name="connsiteX1" fmla="*/ 147638 w 1850231"/>
              <a:gd name="connsiteY1" fmla="*/ 514350 h 535781"/>
              <a:gd name="connsiteX2" fmla="*/ 361950 w 1850231"/>
              <a:gd name="connsiteY2" fmla="*/ 447675 h 535781"/>
              <a:gd name="connsiteX3" fmla="*/ 433388 w 1850231"/>
              <a:gd name="connsiteY3" fmla="*/ 414338 h 535781"/>
              <a:gd name="connsiteX4" fmla="*/ 647700 w 1850231"/>
              <a:gd name="connsiteY4" fmla="*/ 352425 h 535781"/>
              <a:gd name="connsiteX5" fmla="*/ 947738 w 1850231"/>
              <a:gd name="connsiteY5" fmla="*/ 309563 h 535781"/>
              <a:gd name="connsiteX6" fmla="*/ 1376363 w 1850231"/>
              <a:gd name="connsiteY6" fmla="*/ 242888 h 535781"/>
              <a:gd name="connsiteX7" fmla="*/ 1419225 w 1850231"/>
              <a:gd name="connsiteY7" fmla="*/ 226219 h 535781"/>
              <a:gd name="connsiteX8" fmla="*/ 1438275 w 1850231"/>
              <a:gd name="connsiteY8" fmla="*/ 238125 h 535781"/>
              <a:gd name="connsiteX9" fmla="*/ 1850231 w 1850231"/>
              <a:gd name="connsiteY9" fmla="*/ 183356 h 535781"/>
              <a:gd name="connsiteX10" fmla="*/ 1843088 w 1850231"/>
              <a:gd name="connsiteY10" fmla="*/ 42863 h 535781"/>
              <a:gd name="connsiteX11" fmla="*/ 0 w 1850231"/>
              <a:gd name="connsiteY11" fmla="*/ 0 h 535781"/>
              <a:gd name="connsiteX12" fmla="*/ 28575 w 1850231"/>
              <a:gd name="connsiteY12" fmla="*/ 535781 h 5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0231" h="535781">
                <a:moveTo>
                  <a:pt x="28575" y="535781"/>
                </a:moveTo>
                <a:lnTo>
                  <a:pt x="147638" y="514350"/>
                </a:lnTo>
                <a:lnTo>
                  <a:pt x="361950" y="447675"/>
                </a:lnTo>
                <a:lnTo>
                  <a:pt x="433388" y="414338"/>
                </a:lnTo>
                <a:lnTo>
                  <a:pt x="647700" y="352425"/>
                </a:lnTo>
                <a:lnTo>
                  <a:pt x="947738" y="309563"/>
                </a:lnTo>
                <a:lnTo>
                  <a:pt x="1376363" y="242888"/>
                </a:lnTo>
                <a:lnTo>
                  <a:pt x="1419225" y="226219"/>
                </a:lnTo>
                <a:lnTo>
                  <a:pt x="1438275" y="238125"/>
                </a:lnTo>
                <a:lnTo>
                  <a:pt x="1850231" y="183356"/>
                </a:lnTo>
                <a:lnTo>
                  <a:pt x="1843088" y="42863"/>
                </a:lnTo>
                <a:lnTo>
                  <a:pt x="0" y="0"/>
                </a:lnTo>
                <a:lnTo>
                  <a:pt x="28575" y="535781"/>
                </a:lnTo>
                <a:close/>
              </a:path>
            </a:pathLst>
          </a:cu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63" name="Rectangle 62"/>
          <p:cNvSpPr/>
          <p:nvPr/>
        </p:nvSpPr>
        <p:spPr bwMode="auto">
          <a:xfrm>
            <a:off x="2795590" y="3871913"/>
            <a:ext cx="762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69" name="TextBox 68"/>
          <p:cNvSpPr txBox="1"/>
          <p:nvPr/>
        </p:nvSpPr>
        <p:spPr>
          <a:xfrm>
            <a:off x="1143000" y="4800600"/>
            <a:ext cx="1539973" cy="646331"/>
          </a:xfrm>
          <a:prstGeom prst="rect">
            <a:avLst/>
          </a:prstGeom>
          <a:noFill/>
        </p:spPr>
        <p:txBody>
          <a:bodyPr wrap="none" rtlCol="0">
            <a:spAutoFit/>
          </a:bodyPr>
          <a:lstStyle/>
          <a:p>
            <a:pPr algn="ctr"/>
            <a:r>
              <a:rPr lang="en-CA" dirty="0"/>
              <a:t>Generation </a:t>
            </a:r>
          </a:p>
          <a:p>
            <a:pPr algn="ctr"/>
            <a:r>
              <a:rPr lang="en-CA" dirty="0"/>
              <a:t>capacity</a:t>
            </a:r>
          </a:p>
        </p:txBody>
      </p:sp>
      <p:pic>
        <p:nvPicPr>
          <p:cNvPr id="42" name="Picture 41"/>
          <p:cNvPicPr>
            <a:picLocks noChangeAspect="1"/>
          </p:cNvPicPr>
          <p:nvPr/>
        </p:nvPicPr>
        <p:blipFill rotWithShape="1">
          <a:blip r:embed="rId2"/>
          <a:srcRect l="28233" t="4120" r="60803" b="7595"/>
          <a:stretch/>
        </p:blipFill>
        <p:spPr>
          <a:xfrm>
            <a:off x="2819400" y="3733800"/>
            <a:ext cx="1819656" cy="2093541"/>
          </a:xfrm>
          <a:prstGeom prst="rect">
            <a:avLst/>
          </a:prstGeom>
        </p:spPr>
      </p:pic>
      <p:sp>
        <p:nvSpPr>
          <p:cNvPr id="45" name="TextBox 44"/>
          <p:cNvSpPr txBox="1"/>
          <p:nvPr/>
        </p:nvSpPr>
        <p:spPr>
          <a:xfrm>
            <a:off x="2971800" y="4419600"/>
            <a:ext cx="1539973" cy="646331"/>
          </a:xfrm>
          <a:prstGeom prst="rect">
            <a:avLst/>
          </a:prstGeom>
          <a:noFill/>
        </p:spPr>
        <p:txBody>
          <a:bodyPr wrap="none" rtlCol="0">
            <a:spAutoFit/>
          </a:bodyPr>
          <a:lstStyle/>
          <a:p>
            <a:pPr algn="ctr"/>
            <a:r>
              <a:rPr lang="en-CA" dirty="0"/>
              <a:t>Generation </a:t>
            </a:r>
          </a:p>
          <a:p>
            <a:pPr algn="ctr"/>
            <a:r>
              <a:rPr lang="en-CA" dirty="0"/>
              <a:t>capacity</a:t>
            </a:r>
          </a:p>
        </p:txBody>
      </p:sp>
      <p:sp>
        <p:nvSpPr>
          <p:cNvPr id="49" name="TextBox 48"/>
          <p:cNvSpPr txBox="1"/>
          <p:nvPr/>
        </p:nvSpPr>
        <p:spPr>
          <a:xfrm>
            <a:off x="6092371" y="3886200"/>
            <a:ext cx="6172200" cy="1231106"/>
          </a:xfrm>
          <a:prstGeom prst="rect">
            <a:avLst/>
          </a:prstGeom>
          <a:noFill/>
        </p:spPr>
        <p:txBody>
          <a:bodyPr wrap="square" rtlCol="0">
            <a:spAutoFit/>
          </a:bodyPr>
          <a:lstStyle/>
          <a:p>
            <a:r>
              <a:rPr lang="en-CA" dirty="0"/>
              <a:t>Dispatch based on:</a:t>
            </a:r>
          </a:p>
          <a:p>
            <a:r>
              <a:rPr lang="en-CA" dirty="0"/>
              <a:t>-Operating cost (</a:t>
            </a:r>
            <a:r>
              <a:rPr lang="hy-AM" sz="2000" i="1" dirty="0">
                <a:latin typeface="Cambria Math" panose="02040503050406030204" pitchFamily="18" charset="0"/>
                <a:ea typeface="Cambria Math" panose="02040503050406030204" pitchFamily="18" charset="0"/>
              </a:rPr>
              <a:t>ղ</a:t>
            </a:r>
            <a:r>
              <a:rPr lang="en-CA" dirty="0"/>
              <a:t>, carbon price policy, fuel prices) </a:t>
            </a:r>
          </a:p>
          <a:p>
            <a:r>
              <a:rPr lang="en-CA" dirty="0"/>
              <a:t>-Policy targets (Regional renewable generation requirements, carbon reduction requirements)</a:t>
            </a:r>
          </a:p>
        </p:txBody>
      </p:sp>
      <p:sp>
        <p:nvSpPr>
          <p:cNvPr id="51" name="Right Brace 50"/>
          <p:cNvSpPr/>
          <p:nvPr/>
        </p:nvSpPr>
        <p:spPr bwMode="auto">
          <a:xfrm>
            <a:off x="5715000" y="3886200"/>
            <a:ext cx="304800" cy="1828800"/>
          </a:xfrm>
          <a:prstGeom prst="rightBrace">
            <a:avLst>
              <a:gd name="adj1" fmla="val 8333"/>
              <a:gd name="adj2" fmla="val 13021"/>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pic>
        <p:nvPicPr>
          <p:cNvPr id="53" name="Picture 52"/>
          <p:cNvPicPr>
            <a:picLocks noChangeAspect="1"/>
          </p:cNvPicPr>
          <p:nvPr/>
        </p:nvPicPr>
        <p:blipFill rotWithShape="1">
          <a:blip r:embed="rId3"/>
          <a:srcRect l="19427" t="18889" r="56389" b="11111"/>
          <a:stretch/>
        </p:blipFill>
        <p:spPr>
          <a:xfrm>
            <a:off x="2819400" y="4267200"/>
            <a:ext cx="1828800" cy="1545060"/>
          </a:xfrm>
          <a:prstGeom prst="rect">
            <a:avLst/>
          </a:prstGeom>
        </p:spPr>
      </p:pic>
      <p:cxnSp>
        <p:nvCxnSpPr>
          <p:cNvPr id="10" name="Straight Arrow Connector 9"/>
          <p:cNvCxnSpPr/>
          <p:nvPr/>
        </p:nvCxnSpPr>
        <p:spPr bwMode="auto">
          <a:xfrm flipV="1">
            <a:off x="4533900" y="4267200"/>
            <a:ext cx="0" cy="1466850"/>
          </a:xfrm>
          <a:prstGeom prst="straightConnector1">
            <a:avLst/>
          </a:prstGeom>
          <a:solidFill>
            <a:schemeClr val="accent2"/>
          </a:solidFill>
          <a:ln w="76200" cap="flat" cmpd="sng" algn="ctr">
            <a:solidFill>
              <a:schemeClr val="tx1"/>
            </a:solidFill>
            <a:prstDash val="solid"/>
            <a:round/>
            <a:headEnd type="none" w="med" len="med"/>
            <a:tailEnd type="triangle"/>
          </a:ln>
          <a:effectLst/>
        </p:spPr>
      </p:cxnSp>
      <p:pic>
        <p:nvPicPr>
          <p:cNvPr id="13" name="Picture 12"/>
          <p:cNvPicPr>
            <a:picLocks noChangeAspect="1"/>
          </p:cNvPicPr>
          <p:nvPr/>
        </p:nvPicPr>
        <p:blipFill rotWithShape="1">
          <a:blip r:embed="rId4"/>
          <a:srcRect l="69016" t="6606" r="3183" b="2341"/>
          <a:stretch/>
        </p:blipFill>
        <p:spPr>
          <a:xfrm>
            <a:off x="4648200" y="3810000"/>
            <a:ext cx="1002293" cy="1968502"/>
          </a:xfrm>
          <a:prstGeom prst="rect">
            <a:avLst/>
          </a:prstGeom>
        </p:spPr>
      </p:pic>
      <p:sp>
        <p:nvSpPr>
          <p:cNvPr id="21" name="Freeform 20"/>
          <p:cNvSpPr/>
          <p:nvPr/>
        </p:nvSpPr>
        <p:spPr bwMode="auto">
          <a:xfrm>
            <a:off x="914400" y="3200400"/>
            <a:ext cx="10098024" cy="1740432"/>
          </a:xfrm>
          <a:custGeom>
            <a:avLst/>
            <a:gdLst>
              <a:gd name="connsiteX0" fmla="*/ 0 w 7955280"/>
              <a:gd name="connsiteY0" fmla="*/ 1435632 h 1435632"/>
              <a:gd name="connsiteX1" fmla="*/ 45720 w 7955280"/>
              <a:gd name="connsiteY1" fmla="*/ 1408200 h 1435632"/>
              <a:gd name="connsiteX2" fmla="*/ 73152 w 7955280"/>
              <a:gd name="connsiteY2" fmla="*/ 1389912 h 1435632"/>
              <a:gd name="connsiteX3" fmla="*/ 155448 w 7955280"/>
              <a:gd name="connsiteY3" fmla="*/ 1371624 h 1435632"/>
              <a:gd name="connsiteX4" fmla="*/ 210312 w 7955280"/>
              <a:gd name="connsiteY4" fmla="*/ 1353336 h 1435632"/>
              <a:gd name="connsiteX5" fmla="*/ 246888 w 7955280"/>
              <a:gd name="connsiteY5" fmla="*/ 1335048 h 1435632"/>
              <a:gd name="connsiteX6" fmla="*/ 292608 w 7955280"/>
              <a:gd name="connsiteY6" fmla="*/ 1325904 h 1435632"/>
              <a:gd name="connsiteX7" fmla="*/ 374904 w 7955280"/>
              <a:gd name="connsiteY7" fmla="*/ 1298472 h 1435632"/>
              <a:gd name="connsiteX8" fmla="*/ 448056 w 7955280"/>
              <a:gd name="connsiteY8" fmla="*/ 1261896 h 1435632"/>
              <a:gd name="connsiteX9" fmla="*/ 475488 w 7955280"/>
              <a:gd name="connsiteY9" fmla="*/ 1252752 h 1435632"/>
              <a:gd name="connsiteX10" fmla="*/ 502920 w 7955280"/>
              <a:gd name="connsiteY10" fmla="*/ 1234464 h 1435632"/>
              <a:gd name="connsiteX11" fmla="*/ 548640 w 7955280"/>
              <a:gd name="connsiteY11" fmla="*/ 1225320 h 1435632"/>
              <a:gd name="connsiteX12" fmla="*/ 576072 w 7955280"/>
              <a:gd name="connsiteY12" fmla="*/ 1216176 h 1435632"/>
              <a:gd name="connsiteX13" fmla="*/ 621792 w 7955280"/>
              <a:gd name="connsiteY13" fmla="*/ 1207032 h 1435632"/>
              <a:gd name="connsiteX14" fmla="*/ 694944 w 7955280"/>
              <a:gd name="connsiteY14" fmla="*/ 1188744 h 1435632"/>
              <a:gd name="connsiteX15" fmla="*/ 795528 w 7955280"/>
              <a:gd name="connsiteY15" fmla="*/ 1170456 h 1435632"/>
              <a:gd name="connsiteX16" fmla="*/ 822960 w 7955280"/>
              <a:gd name="connsiteY16" fmla="*/ 1152168 h 1435632"/>
              <a:gd name="connsiteX17" fmla="*/ 923544 w 7955280"/>
              <a:gd name="connsiteY17" fmla="*/ 1133880 h 1435632"/>
              <a:gd name="connsiteX18" fmla="*/ 960120 w 7955280"/>
              <a:gd name="connsiteY18" fmla="*/ 1124736 h 1435632"/>
              <a:gd name="connsiteX19" fmla="*/ 1280160 w 7955280"/>
              <a:gd name="connsiteY19" fmla="*/ 1097304 h 1435632"/>
              <a:gd name="connsiteX20" fmla="*/ 1545336 w 7955280"/>
              <a:gd name="connsiteY20" fmla="*/ 1088160 h 1435632"/>
              <a:gd name="connsiteX21" fmla="*/ 1645920 w 7955280"/>
              <a:gd name="connsiteY21" fmla="*/ 1060728 h 1435632"/>
              <a:gd name="connsiteX22" fmla="*/ 1691640 w 7955280"/>
              <a:gd name="connsiteY22" fmla="*/ 1051584 h 1435632"/>
              <a:gd name="connsiteX23" fmla="*/ 1746504 w 7955280"/>
              <a:gd name="connsiteY23" fmla="*/ 1033296 h 1435632"/>
              <a:gd name="connsiteX24" fmla="*/ 1773936 w 7955280"/>
              <a:gd name="connsiteY24" fmla="*/ 1024152 h 1435632"/>
              <a:gd name="connsiteX25" fmla="*/ 1801368 w 7955280"/>
              <a:gd name="connsiteY25" fmla="*/ 1005864 h 1435632"/>
              <a:gd name="connsiteX26" fmla="*/ 1865376 w 7955280"/>
              <a:gd name="connsiteY26" fmla="*/ 987576 h 1435632"/>
              <a:gd name="connsiteX27" fmla="*/ 1984248 w 7955280"/>
              <a:gd name="connsiteY27" fmla="*/ 951000 h 1435632"/>
              <a:gd name="connsiteX28" fmla="*/ 2039112 w 7955280"/>
              <a:gd name="connsiteY28" fmla="*/ 941856 h 1435632"/>
              <a:gd name="connsiteX29" fmla="*/ 2075688 w 7955280"/>
              <a:gd name="connsiteY29" fmla="*/ 932712 h 1435632"/>
              <a:gd name="connsiteX30" fmla="*/ 2203704 w 7955280"/>
              <a:gd name="connsiteY30" fmla="*/ 914424 h 1435632"/>
              <a:gd name="connsiteX31" fmla="*/ 2304288 w 7955280"/>
              <a:gd name="connsiteY31" fmla="*/ 896136 h 1435632"/>
              <a:gd name="connsiteX32" fmla="*/ 2377440 w 7955280"/>
              <a:gd name="connsiteY32" fmla="*/ 886992 h 1435632"/>
              <a:gd name="connsiteX33" fmla="*/ 2423160 w 7955280"/>
              <a:gd name="connsiteY33" fmla="*/ 877848 h 1435632"/>
              <a:gd name="connsiteX34" fmla="*/ 2496312 w 7955280"/>
              <a:gd name="connsiteY34" fmla="*/ 868704 h 1435632"/>
              <a:gd name="connsiteX35" fmla="*/ 2560320 w 7955280"/>
              <a:gd name="connsiteY35" fmla="*/ 859560 h 1435632"/>
              <a:gd name="connsiteX36" fmla="*/ 2660904 w 7955280"/>
              <a:gd name="connsiteY36" fmla="*/ 841272 h 1435632"/>
              <a:gd name="connsiteX37" fmla="*/ 2715768 w 7955280"/>
              <a:gd name="connsiteY37" fmla="*/ 832128 h 1435632"/>
              <a:gd name="connsiteX38" fmla="*/ 2788920 w 7955280"/>
              <a:gd name="connsiteY38" fmla="*/ 822984 h 1435632"/>
              <a:gd name="connsiteX39" fmla="*/ 2843784 w 7955280"/>
              <a:gd name="connsiteY39" fmla="*/ 813840 h 1435632"/>
              <a:gd name="connsiteX40" fmla="*/ 2971800 w 7955280"/>
              <a:gd name="connsiteY40" fmla="*/ 795552 h 1435632"/>
              <a:gd name="connsiteX41" fmla="*/ 3145536 w 7955280"/>
              <a:gd name="connsiteY41" fmla="*/ 768120 h 1435632"/>
              <a:gd name="connsiteX42" fmla="*/ 3200400 w 7955280"/>
              <a:gd name="connsiteY42" fmla="*/ 758976 h 1435632"/>
              <a:gd name="connsiteX43" fmla="*/ 3236976 w 7955280"/>
              <a:gd name="connsiteY43" fmla="*/ 749832 h 1435632"/>
              <a:gd name="connsiteX44" fmla="*/ 3392424 w 7955280"/>
              <a:gd name="connsiteY44" fmla="*/ 731544 h 1435632"/>
              <a:gd name="connsiteX45" fmla="*/ 3429000 w 7955280"/>
              <a:gd name="connsiteY45" fmla="*/ 722400 h 1435632"/>
              <a:gd name="connsiteX46" fmla="*/ 3557016 w 7955280"/>
              <a:gd name="connsiteY46" fmla="*/ 704112 h 1435632"/>
              <a:gd name="connsiteX47" fmla="*/ 3593592 w 7955280"/>
              <a:gd name="connsiteY47" fmla="*/ 694968 h 1435632"/>
              <a:gd name="connsiteX48" fmla="*/ 3776472 w 7955280"/>
              <a:gd name="connsiteY48" fmla="*/ 658392 h 1435632"/>
              <a:gd name="connsiteX49" fmla="*/ 3822192 w 7955280"/>
              <a:gd name="connsiteY49" fmla="*/ 640104 h 1435632"/>
              <a:gd name="connsiteX50" fmla="*/ 3913632 w 7955280"/>
              <a:gd name="connsiteY50" fmla="*/ 621816 h 1435632"/>
              <a:gd name="connsiteX51" fmla="*/ 3986784 w 7955280"/>
              <a:gd name="connsiteY51" fmla="*/ 594384 h 1435632"/>
              <a:gd name="connsiteX52" fmla="*/ 4078224 w 7955280"/>
              <a:gd name="connsiteY52" fmla="*/ 566952 h 1435632"/>
              <a:gd name="connsiteX53" fmla="*/ 4169664 w 7955280"/>
              <a:gd name="connsiteY53" fmla="*/ 557808 h 1435632"/>
              <a:gd name="connsiteX54" fmla="*/ 4261104 w 7955280"/>
              <a:gd name="connsiteY54" fmla="*/ 539520 h 1435632"/>
              <a:gd name="connsiteX55" fmla="*/ 4315968 w 7955280"/>
              <a:gd name="connsiteY55" fmla="*/ 530376 h 1435632"/>
              <a:gd name="connsiteX56" fmla="*/ 4389120 w 7955280"/>
              <a:gd name="connsiteY56" fmla="*/ 512088 h 1435632"/>
              <a:gd name="connsiteX57" fmla="*/ 4526280 w 7955280"/>
              <a:gd name="connsiteY57" fmla="*/ 493800 h 1435632"/>
              <a:gd name="connsiteX58" fmla="*/ 4617720 w 7955280"/>
              <a:gd name="connsiteY58" fmla="*/ 466368 h 1435632"/>
              <a:gd name="connsiteX59" fmla="*/ 4663440 w 7955280"/>
              <a:gd name="connsiteY59" fmla="*/ 457224 h 1435632"/>
              <a:gd name="connsiteX60" fmla="*/ 4718304 w 7955280"/>
              <a:gd name="connsiteY60" fmla="*/ 448080 h 1435632"/>
              <a:gd name="connsiteX61" fmla="*/ 4754880 w 7955280"/>
              <a:gd name="connsiteY61" fmla="*/ 438936 h 1435632"/>
              <a:gd name="connsiteX62" fmla="*/ 4828032 w 7955280"/>
              <a:gd name="connsiteY62" fmla="*/ 429792 h 1435632"/>
              <a:gd name="connsiteX63" fmla="*/ 4882896 w 7955280"/>
              <a:gd name="connsiteY63" fmla="*/ 411504 h 1435632"/>
              <a:gd name="connsiteX64" fmla="*/ 4919472 w 7955280"/>
              <a:gd name="connsiteY64" fmla="*/ 402360 h 1435632"/>
              <a:gd name="connsiteX65" fmla="*/ 4965192 w 7955280"/>
              <a:gd name="connsiteY65" fmla="*/ 393216 h 1435632"/>
              <a:gd name="connsiteX66" fmla="*/ 5029200 w 7955280"/>
              <a:gd name="connsiteY66" fmla="*/ 374928 h 1435632"/>
              <a:gd name="connsiteX67" fmla="*/ 5111496 w 7955280"/>
              <a:gd name="connsiteY67" fmla="*/ 365784 h 1435632"/>
              <a:gd name="connsiteX68" fmla="*/ 5230368 w 7955280"/>
              <a:gd name="connsiteY68" fmla="*/ 347496 h 1435632"/>
              <a:gd name="connsiteX69" fmla="*/ 5495544 w 7955280"/>
              <a:gd name="connsiteY69" fmla="*/ 338352 h 1435632"/>
              <a:gd name="connsiteX70" fmla="*/ 5577840 w 7955280"/>
              <a:gd name="connsiteY70" fmla="*/ 310920 h 1435632"/>
              <a:gd name="connsiteX71" fmla="*/ 5614416 w 7955280"/>
              <a:gd name="connsiteY71" fmla="*/ 301776 h 1435632"/>
              <a:gd name="connsiteX72" fmla="*/ 5650992 w 7955280"/>
              <a:gd name="connsiteY72" fmla="*/ 283488 h 1435632"/>
              <a:gd name="connsiteX73" fmla="*/ 5705856 w 7955280"/>
              <a:gd name="connsiteY73" fmla="*/ 265200 h 1435632"/>
              <a:gd name="connsiteX74" fmla="*/ 5733288 w 7955280"/>
              <a:gd name="connsiteY74" fmla="*/ 256056 h 1435632"/>
              <a:gd name="connsiteX75" fmla="*/ 5760720 w 7955280"/>
              <a:gd name="connsiteY75" fmla="*/ 246912 h 1435632"/>
              <a:gd name="connsiteX76" fmla="*/ 5797296 w 7955280"/>
              <a:gd name="connsiteY76" fmla="*/ 237768 h 1435632"/>
              <a:gd name="connsiteX77" fmla="*/ 5897880 w 7955280"/>
              <a:gd name="connsiteY77" fmla="*/ 210336 h 1435632"/>
              <a:gd name="connsiteX78" fmla="*/ 5925312 w 7955280"/>
              <a:gd name="connsiteY78" fmla="*/ 201192 h 1435632"/>
              <a:gd name="connsiteX79" fmla="*/ 6144768 w 7955280"/>
              <a:gd name="connsiteY79" fmla="*/ 182904 h 1435632"/>
              <a:gd name="connsiteX80" fmla="*/ 6236208 w 7955280"/>
              <a:gd name="connsiteY80" fmla="*/ 173760 h 1435632"/>
              <a:gd name="connsiteX81" fmla="*/ 6473952 w 7955280"/>
              <a:gd name="connsiteY81" fmla="*/ 155472 h 1435632"/>
              <a:gd name="connsiteX82" fmla="*/ 6611112 w 7955280"/>
              <a:gd name="connsiteY82" fmla="*/ 137184 h 1435632"/>
              <a:gd name="connsiteX83" fmla="*/ 6702552 w 7955280"/>
              <a:gd name="connsiteY83" fmla="*/ 118896 h 1435632"/>
              <a:gd name="connsiteX84" fmla="*/ 6793992 w 7955280"/>
              <a:gd name="connsiteY84" fmla="*/ 109752 h 1435632"/>
              <a:gd name="connsiteX85" fmla="*/ 6867144 w 7955280"/>
              <a:gd name="connsiteY85" fmla="*/ 100608 h 1435632"/>
              <a:gd name="connsiteX86" fmla="*/ 6912864 w 7955280"/>
              <a:gd name="connsiteY86" fmla="*/ 91464 h 1435632"/>
              <a:gd name="connsiteX87" fmla="*/ 7013448 w 7955280"/>
              <a:gd name="connsiteY87" fmla="*/ 82320 h 1435632"/>
              <a:gd name="connsiteX88" fmla="*/ 7095744 w 7955280"/>
              <a:gd name="connsiteY88" fmla="*/ 73176 h 1435632"/>
              <a:gd name="connsiteX89" fmla="*/ 7370064 w 7955280"/>
              <a:gd name="connsiteY89" fmla="*/ 54888 h 1435632"/>
              <a:gd name="connsiteX90" fmla="*/ 7397496 w 7955280"/>
              <a:gd name="connsiteY90" fmla="*/ 45744 h 1435632"/>
              <a:gd name="connsiteX91" fmla="*/ 7461504 w 7955280"/>
              <a:gd name="connsiteY91" fmla="*/ 36600 h 1435632"/>
              <a:gd name="connsiteX92" fmla="*/ 7571232 w 7955280"/>
              <a:gd name="connsiteY92" fmla="*/ 18312 h 1435632"/>
              <a:gd name="connsiteX93" fmla="*/ 7918704 w 7955280"/>
              <a:gd name="connsiteY93" fmla="*/ 9168 h 1435632"/>
              <a:gd name="connsiteX94" fmla="*/ 7955280 w 7955280"/>
              <a:gd name="connsiteY94" fmla="*/ 24 h 143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955280" h="1435632">
                <a:moveTo>
                  <a:pt x="0" y="1435632"/>
                </a:moveTo>
                <a:cubicBezTo>
                  <a:pt x="15240" y="1426488"/>
                  <a:pt x="30649" y="1417620"/>
                  <a:pt x="45720" y="1408200"/>
                </a:cubicBezTo>
                <a:cubicBezTo>
                  <a:pt x="55039" y="1402375"/>
                  <a:pt x="63051" y="1394241"/>
                  <a:pt x="73152" y="1389912"/>
                </a:cubicBezTo>
                <a:cubicBezTo>
                  <a:pt x="87522" y="1383754"/>
                  <a:pt x="143514" y="1374879"/>
                  <a:pt x="155448" y="1371624"/>
                </a:cubicBezTo>
                <a:cubicBezTo>
                  <a:pt x="174046" y="1366552"/>
                  <a:pt x="193070" y="1361957"/>
                  <a:pt x="210312" y="1353336"/>
                </a:cubicBezTo>
                <a:cubicBezTo>
                  <a:pt x="222504" y="1347240"/>
                  <a:pt x="233956" y="1339359"/>
                  <a:pt x="246888" y="1335048"/>
                </a:cubicBezTo>
                <a:cubicBezTo>
                  <a:pt x="261632" y="1330133"/>
                  <a:pt x="277368" y="1328952"/>
                  <a:pt x="292608" y="1325904"/>
                </a:cubicBezTo>
                <a:cubicBezTo>
                  <a:pt x="426000" y="1259208"/>
                  <a:pt x="221279" y="1357558"/>
                  <a:pt x="374904" y="1298472"/>
                </a:cubicBezTo>
                <a:cubicBezTo>
                  <a:pt x="400349" y="1288685"/>
                  <a:pt x="422193" y="1270517"/>
                  <a:pt x="448056" y="1261896"/>
                </a:cubicBezTo>
                <a:cubicBezTo>
                  <a:pt x="457200" y="1258848"/>
                  <a:pt x="466867" y="1257063"/>
                  <a:pt x="475488" y="1252752"/>
                </a:cubicBezTo>
                <a:cubicBezTo>
                  <a:pt x="485318" y="1247837"/>
                  <a:pt x="492630" y="1238323"/>
                  <a:pt x="502920" y="1234464"/>
                </a:cubicBezTo>
                <a:cubicBezTo>
                  <a:pt x="517472" y="1229007"/>
                  <a:pt x="533562" y="1229089"/>
                  <a:pt x="548640" y="1225320"/>
                </a:cubicBezTo>
                <a:cubicBezTo>
                  <a:pt x="557991" y="1222982"/>
                  <a:pt x="566721" y="1218514"/>
                  <a:pt x="576072" y="1216176"/>
                </a:cubicBezTo>
                <a:cubicBezTo>
                  <a:pt x="591150" y="1212407"/>
                  <a:pt x="606648" y="1210527"/>
                  <a:pt x="621792" y="1207032"/>
                </a:cubicBezTo>
                <a:cubicBezTo>
                  <a:pt x="646283" y="1201380"/>
                  <a:pt x="670152" y="1192876"/>
                  <a:pt x="694944" y="1188744"/>
                </a:cubicBezTo>
                <a:cubicBezTo>
                  <a:pt x="765138" y="1177045"/>
                  <a:pt x="731628" y="1183236"/>
                  <a:pt x="795528" y="1170456"/>
                </a:cubicBezTo>
                <a:cubicBezTo>
                  <a:pt x="804672" y="1164360"/>
                  <a:pt x="812393" y="1155187"/>
                  <a:pt x="822960" y="1152168"/>
                </a:cubicBezTo>
                <a:cubicBezTo>
                  <a:pt x="855727" y="1142806"/>
                  <a:pt x="890128" y="1140563"/>
                  <a:pt x="923544" y="1133880"/>
                </a:cubicBezTo>
                <a:cubicBezTo>
                  <a:pt x="935867" y="1131415"/>
                  <a:pt x="947852" y="1127462"/>
                  <a:pt x="960120" y="1124736"/>
                </a:cubicBezTo>
                <a:cubicBezTo>
                  <a:pt x="1071229" y="1100045"/>
                  <a:pt x="1134649" y="1102322"/>
                  <a:pt x="1280160" y="1097304"/>
                </a:cubicBezTo>
                <a:lnTo>
                  <a:pt x="1545336" y="1088160"/>
                </a:lnTo>
                <a:cubicBezTo>
                  <a:pt x="1700111" y="1066049"/>
                  <a:pt x="1541195" y="1095636"/>
                  <a:pt x="1645920" y="1060728"/>
                </a:cubicBezTo>
                <a:cubicBezTo>
                  <a:pt x="1660664" y="1055813"/>
                  <a:pt x="1676646" y="1055673"/>
                  <a:pt x="1691640" y="1051584"/>
                </a:cubicBezTo>
                <a:cubicBezTo>
                  <a:pt x="1710238" y="1046512"/>
                  <a:pt x="1728216" y="1039392"/>
                  <a:pt x="1746504" y="1033296"/>
                </a:cubicBezTo>
                <a:cubicBezTo>
                  <a:pt x="1755648" y="1030248"/>
                  <a:pt x="1765916" y="1029499"/>
                  <a:pt x="1773936" y="1024152"/>
                </a:cubicBezTo>
                <a:cubicBezTo>
                  <a:pt x="1783080" y="1018056"/>
                  <a:pt x="1791538" y="1010779"/>
                  <a:pt x="1801368" y="1005864"/>
                </a:cubicBezTo>
                <a:cubicBezTo>
                  <a:pt x="1816733" y="998181"/>
                  <a:pt x="1850727" y="991971"/>
                  <a:pt x="1865376" y="987576"/>
                </a:cubicBezTo>
                <a:cubicBezTo>
                  <a:pt x="1920931" y="970910"/>
                  <a:pt x="1925141" y="964640"/>
                  <a:pt x="1984248" y="951000"/>
                </a:cubicBezTo>
                <a:cubicBezTo>
                  <a:pt x="2002313" y="946831"/>
                  <a:pt x="2020932" y="945492"/>
                  <a:pt x="2039112" y="941856"/>
                </a:cubicBezTo>
                <a:cubicBezTo>
                  <a:pt x="2051435" y="939391"/>
                  <a:pt x="2063292" y="934778"/>
                  <a:pt x="2075688" y="932712"/>
                </a:cubicBezTo>
                <a:cubicBezTo>
                  <a:pt x="2118207" y="925626"/>
                  <a:pt x="2161126" y="921147"/>
                  <a:pt x="2203704" y="914424"/>
                </a:cubicBezTo>
                <a:cubicBezTo>
                  <a:pt x="2353358" y="890794"/>
                  <a:pt x="2131795" y="920778"/>
                  <a:pt x="2304288" y="896136"/>
                </a:cubicBezTo>
                <a:cubicBezTo>
                  <a:pt x="2328615" y="892661"/>
                  <a:pt x="2353152" y="890729"/>
                  <a:pt x="2377440" y="886992"/>
                </a:cubicBezTo>
                <a:cubicBezTo>
                  <a:pt x="2392801" y="884629"/>
                  <a:pt x="2407799" y="880211"/>
                  <a:pt x="2423160" y="877848"/>
                </a:cubicBezTo>
                <a:cubicBezTo>
                  <a:pt x="2447448" y="874111"/>
                  <a:pt x="2471954" y="871952"/>
                  <a:pt x="2496312" y="868704"/>
                </a:cubicBezTo>
                <a:lnTo>
                  <a:pt x="2560320" y="859560"/>
                </a:lnTo>
                <a:cubicBezTo>
                  <a:pt x="2614106" y="841631"/>
                  <a:pt x="2570433" y="854196"/>
                  <a:pt x="2660904" y="841272"/>
                </a:cubicBezTo>
                <a:cubicBezTo>
                  <a:pt x="2679258" y="838650"/>
                  <a:pt x="2697414" y="834750"/>
                  <a:pt x="2715768" y="832128"/>
                </a:cubicBezTo>
                <a:cubicBezTo>
                  <a:pt x="2740095" y="828653"/>
                  <a:pt x="2764593" y="826459"/>
                  <a:pt x="2788920" y="822984"/>
                </a:cubicBezTo>
                <a:cubicBezTo>
                  <a:pt x="2807274" y="820362"/>
                  <a:pt x="2825449" y="816590"/>
                  <a:pt x="2843784" y="813840"/>
                </a:cubicBezTo>
                <a:cubicBezTo>
                  <a:pt x="2886412" y="807446"/>
                  <a:pt x="2930353" y="807394"/>
                  <a:pt x="2971800" y="795552"/>
                </a:cubicBezTo>
                <a:cubicBezTo>
                  <a:pt x="3083780" y="763558"/>
                  <a:pt x="2992720" y="785100"/>
                  <a:pt x="3145536" y="768120"/>
                </a:cubicBezTo>
                <a:cubicBezTo>
                  <a:pt x="3163963" y="766073"/>
                  <a:pt x="3182220" y="762612"/>
                  <a:pt x="3200400" y="758976"/>
                </a:cubicBezTo>
                <a:cubicBezTo>
                  <a:pt x="3212723" y="756511"/>
                  <a:pt x="3224535" y="751609"/>
                  <a:pt x="3236976" y="749832"/>
                </a:cubicBezTo>
                <a:cubicBezTo>
                  <a:pt x="3339965" y="735119"/>
                  <a:pt x="3305055" y="747429"/>
                  <a:pt x="3392424" y="731544"/>
                </a:cubicBezTo>
                <a:cubicBezTo>
                  <a:pt x="3404789" y="729296"/>
                  <a:pt x="3416604" y="724466"/>
                  <a:pt x="3429000" y="722400"/>
                </a:cubicBezTo>
                <a:cubicBezTo>
                  <a:pt x="3530140" y="705543"/>
                  <a:pt x="3470677" y="721380"/>
                  <a:pt x="3557016" y="704112"/>
                </a:cubicBezTo>
                <a:cubicBezTo>
                  <a:pt x="3569339" y="701647"/>
                  <a:pt x="3581324" y="697694"/>
                  <a:pt x="3593592" y="694968"/>
                </a:cubicBezTo>
                <a:cubicBezTo>
                  <a:pt x="3718859" y="667131"/>
                  <a:pt x="3687431" y="673232"/>
                  <a:pt x="3776472" y="658392"/>
                </a:cubicBezTo>
                <a:cubicBezTo>
                  <a:pt x="3791712" y="652296"/>
                  <a:pt x="3806332" y="644333"/>
                  <a:pt x="3822192" y="640104"/>
                </a:cubicBezTo>
                <a:cubicBezTo>
                  <a:pt x="3852226" y="632095"/>
                  <a:pt x="3913632" y="621816"/>
                  <a:pt x="3913632" y="621816"/>
                </a:cubicBezTo>
                <a:cubicBezTo>
                  <a:pt x="3961371" y="589990"/>
                  <a:pt x="3919858" y="612637"/>
                  <a:pt x="3986784" y="594384"/>
                </a:cubicBezTo>
                <a:cubicBezTo>
                  <a:pt x="4014784" y="586748"/>
                  <a:pt x="4048232" y="571237"/>
                  <a:pt x="4078224" y="566952"/>
                </a:cubicBezTo>
                <a:cubicBezTo>
                  <a:pt x="4108548" y="562620"/>
                  <a:pt x="4139269" y="561607"/>
                  <a:pt x="4169664" y="557808"/>
                </a:cubicBezTo>
                <a:cubicBezTo>
                  <a:pt x="4253221" y="547363"/>
                  <a:pt x="4195495" y="552642"/>
                  <a:pt x="4261104" y="539520"/>
                </a:cubicBezTo>
                <a:cubicBezTo>
                  <a:pt x="4279284" y="535884"/>
                  <a:pt x="4297839" y="534261"/>
                  <a:pt x="4315968" y="530376"/>
                </a:cubicBezTo>
                <a:cubicBezTo>
                  <a:pt x="4340545" y="525110"/>
                  <a:pt x="4364474" y="517017"/>
                  <a:pt x="4389120" y="512088"/>
                </a:cubicBezTo>
                <a:cubicBezTo>
                  <a:pt x="4410152" y="507882"/>
                  <a:pt x="4508479" y="496025"/>
                  <a:pt x="4526280" y="493800"/>
                </a:cubicBezTo>
                <a:cubicBezTo>
                  <a:pt x="4573463" y="462345"/>
                  <a:pt x="4539267" y="479444"/>
                  <a:pt x="4617720" y="466368"/>
                </a:cubicBezTo>
                <a:cubicBezTo>
                  <a:pt x="4633050" y="463813"/>
                  <a:pt x="4648149" y="460004"/>
                  <a:pt x="4663440" y="457224"/>
                </a:cubicBezTo>
                <a:cubicBezTo>
                  <a:pt x="4681681" y="453907"/>
                  <a:pt x="4700124" y="451716"/>
                  <a:pt x="4718304" y="448080"/>
                </a:cubicBezTo>
                <a:cubicBezTo>
                  <a:pt x="4730627" y="445615"/>
                  <a:pt x="4742484" y="441002"/>
                  <a:pt x="4754880" y="438936"/>
                </a:cubicBezTo>
                <a:cubicBezTo>
                  <a:pt x="4779119" y="434896"/>
                  <a:pt x="4803648" y="432840"/>
                  <a:pt x="4828032" y="429792"/>
                </a:cubicBezTo>
                <a:cubicBezTo>
                  <a:pt x="4846320" y="423696"/>
                  <a:pt x="4864194" y="416179"/>
                  <a:pt x="4882896" y="411504"/>
                </a:cubicBezTo>
                <a:cubicBezTo>
                  <a:pt x="4895088" y="408456"/>
                  <a:pt x="4907204" y="405086"/>
                  <a:pt x="4919472" y="402360"/>
                </a:cubicBezTo>
                <a:cubicBezTo>
                  <a:pt x="4934644" y="398989"/>
                  <a:pt x="4950114" y="396985"/>
                  <a:pt x="4965192" y="393216"/>
                </a:cubicBezTo>
                <a:cubicBezTo>
                  <a:pt x="4986719" y="387834"/>
                  <a:pt x="5007390" y="379017"/>
                  <a:pt x="5029200" y="374928"/>
                </a:cubicBezTo>
                <a:cubicBezTo>
                  <a:pt x="5056328" y="369841"/>
                  <a:pt x="5084148" y="369513"/>
                  <a:pt x="5111496" y="365784"/>
                </a:cubicBezTo>
                <a:cubicBezTo>
                  <a:pt x="5151219" y="360367"/>
                  <a:pt x="5190380" y="350352"/>
                  <a:pt x="5230368" y="347496"/>
                </a:cubicBezTo>
                <a:cubicBezTo>
                  <a:pt x="5318588" y="341195"/>
                  <a:pt x="5407152" y="341400"/>
                  <a:pt x="5495544" y="338352"/>
                </a:cubicBezTo>
                <a:cubicBezTo>
                  <a:pt x="5522976" y="329208"/>
                  <a:pt x="5549787" y="317933"/>
                  <a:pt x="5577840" y="310920"/>
                </a:cubicBezTo>
                <a:cubicBezTo>
                  <a:pt x="5590032" y="307872"/>
                  <a:pt x="5602649" y="306189"/>
                  <a:pt x="5614416" y="301776"/>
                </a:cubicBezTo>
                <a:cubicBezTo>
                  <a:pt x="5627179" y="296990"/>
                  <a:pt x="5638336" y="288550"/>
                  <a:pt x="5650992" y="283488"/>
                </a:cubicBezTo>
                <a:cubicBezTo>
                  <a:pt x="5668890" y="276329"/>
                  <a:pt x="5687568" y="271296"/>
                  <a:pt x="5705856" y="265200"/>
                </a:cubicBezTo>
                <a:lnTo>
                  <a:pt x="5733288" y="256056"/>
                </a:lnTo>
                <a:cubicBezTo>
                  <a:pt x="5742432" y="253008"/>
                  <a:pt x="5751369" y="249250"/>
                  <a:pt x="5760720" y="246912"/>
                </a:cubicBezTo>
                <a:cubicBezTo>
                  <a:pt x="5772912" y="243864"/>
                  <a:pt x="5785259" y="241379"/>
                  <a:pt x="5797296" y="237768"/>
                </a:cubicBezTo>
                <a:cubicBezTo>
                  <a:pt x="5993465" y="178917"/>
                  <a:pt x="5731221" y="252001"/>
                  <a:pt x="5897880" y="210336"/>
                </a:cubicBezTo>
                <a:cubicBezTo>
                  <a:pt x="5907231" y="207998"/>
                  <a:pt x="5915903" y="203283"/>
                  <a:pt x="5925312" y="201192"/>
                </a:cubicBezTo>
                <a:cubicBezTo>
                  <a:pt x="6000698" y="184439"/>
                  <a:pt x="6061479" y="188853"/>
                  <a:pt x="6144768" y="182904"/>
                </a:cubicBezTo>
                <a:cubicBezTo>
                  <a:pt x="6175322" y="180722"/>
                  <a:pt x="6205682" y="176304"/>
                  <a:pt x="6236208" y="173760"/>
                </a:cubicBezTo>
                <a:lnTo>
                  <a:pt x="6473952" y="155472"/>
                </a:lnTo>
                <a:cubicBezTo>
                  <a:pt x="6563659" y="133045"/>
                  <a:pt x="6443176" y="161175"/>
                  <a:pt x="6611112" y="137184"/>
                </a:cubicBezTo>
                <a:cubicBezTo>
                  <a:pt x="6641883" y="132788"/>
                  <a:pt x="6671812" y="123507"/>
                  <a:pt x="6702552" y="118896"/>
                </a:cubicBezTo>
                <a:cubicBezTo>
                  <a:pt x="6732845" y="114352"/>
                  <a:pt x="6763547" y="113135"/>
                  <a:pt x="6793992" y="109752"/>
                </a:cubicBezTo>
                <a:cubicBezTo>
                  <a:pt x="6818415" y="107038"/>
                  <a:pt x="6842856" y="104345"/>
                  <a:pt x="6867144" y="100608"/>
                </a:cubicBezTo>
                <a:cubicBezTo>
                  <a:pt x="6882505" y="98245"/>
                  <a:pt x="6897442" y="93392"/>
                  <a:pt x="6912864" y="91464"/>
                </a:cubicBezTo>
                <a:cubicBezTo>
                  <a:pt x="6946270" y="87288"/>
                  <a:pt x="6979949" y="85670"/>
                  <a:pt x="7013448" y="82320"/>
                </a:cubicBezTo>
                <a:cubicBezTo>
                  <a:pt x="7040912" y="79574"/>
                  <a:pt x="7068312" y="76224"/>
                  <a:pt x="7095744" y="73176"/>
                </a:cubicBezTo>
                <a:cubicBezTo>
                  <a:pt x="7215942" y="43127"/>
                  <a:pt x="7077587" y="75059"/>
                  <a:pt x="7370064" y="54888"/>
                </a:cubicBezTo>
                <a:cubicBezTo>
                  <a:pt x="7379680" y="54225"/>
                  <a:pt x="7388045" y="47634"/>
                  <a:pt x="7397496" y="45744"/>
                </a:cubicBezTo>
                <a:cubicBezTo>
                  <a:pt x="7418630" y="41517"/>
                  <a:pt x="7440245" y="40143"/>
                  <a:pt x="7461504" y="36600"/>
                </a:cubicBezTo>
                <a:cubicBezTo>
                  <a:pt x="7500492" y="30102"/>
                  <a:pt x="7530481" y="20123"/>
                  <a:pt x="7571232" y="18312"/>
                </a:cubicBezTo>
                <a:cubicBezTo>
                  <a:pt x="7686982" y="13168"/>
                  <a:pt x="7802880" y="12216"/>
                  <a:pt x="7918704" y="9168"/>
                </a:cubicBezTo>
                <a:cubicBezTo>
                  <a:pt x="7949028" y="-940"/>
                  <a:pt x="7936497" y="24"/>
                  <a:pt x="7955280" y="24"/>
                </a:cubicBezTo>
              </a:path>
            </a:pathLst>
          </a:custGeom>
          <a:ln w="76200">
            <a:solidFill>
              <a:srgbClr val="00B0F0">
                <a:alpha val="33000"/>
              </a:srgb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4675392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49" grpId="0"/>
      <p:bldP spid="49" grpId="1"/>
      <p:bldP spid="5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515600" cy="1139825"/>
          </a:xfrm>
        </p:spPr>
        <p:txBody>
          <a:bodyPr/>
          <a:lstStyle/>
          <a:p>
            <a:r>
              <a:rPr lang="en-US" b="1" dirty="0">
                <a:solidFill>
                  <a:srgbClr val="999900"/>
                </a:solidFill>
              </a:rPr>
              <a:t>LEAP</a:t>
            </a:r>
            <a:r>
              <a:rPr lang="en-US" b="1" dirty="0"/>
              <a:t>-CANADA ELECTRICITY GENERATION MODEL</a:t>
            </a:r>
            <a:endParaRPr lang="en-CA" dirty="0"/>
          </a:p>
        </p:txBody>
      </p:sp>
      <p:sp>
        <p:nvSpPr>
          <p:cNvPr id="3" name="Content Placeholder 2"/>
          <p:cNvSpPr>
            <a:spLocks noGrp="1"/>
          </p:cNvSpPr>
          <p:nvPr>
            <p:ph idx="1"/>
          </p:nvPr>
        </p:nvSpPr>
        <p:spPr>
          <a:xfrm>
            <a:off x="609600" y="1447800"/>
            <a:ext cx="10972800" cy="4530725"/>
          </a:xfrm>
        </p:spPr>
        <p:txBody>
          <a:bodyPr/>
          <a:lstStyle/>
          <a:p>
            <a:r>
              <a:rPr lang="en-CA" dirty="0"/>
              <a:t>Canada’s electricity sector</a:t>
            </a:r>
          </a:p>
          <a:p>
            <a:pPr lvl="1"/>
            <a:r>
              <a:rPr lang="en-CA" dirty="0"/>
              <a:t>Sector transition</a:t>
            </a:r>
          </a:p>
          <a:p>
            <a:pPr lvl="2"/>
            <a:r>
              <a:rPr lang="en-CA" dirty="0"/>
              <a:t>Annual capacity building to meet sub-annual demand</a:t>
            </a:r>
          </a:p>
          <a:p>
            <a:pPr lvl="2"/>
            <a:endParaRPr lang="en-CA" dirty="0"/>
          </a:p>
          <a:p>
            <a:pPr marL="457200" lvl="1" indent="0">
              <a:buNone/>
            </a:pPr>
            <a:endParaRPr lang="en-CA" dirty="0"/>
          </a:p>
        </p:txBody>
      </p:sp>
      <p:sp>
        <p:nvSpPr>
          <p:cNvPr id="4" name="Slide Number Placeholder 3"/>
          <p:cNvSpPr>
            <a:spLocks noGrp="1"/>
          </p:cNvSpPr>
          <p:nvPr>
            <p:ph type="sldNum" sz="quarter" idx="11"/>
          </p:nvPr>
        </p:nvSpPr>
        <p:spPr>
          <a:xfrm>
            <a:off x="11176000" y="6477000"/>
            <a:ext cx="812800" cy="365125"/>
          </a:xfrm>
        </p:spPr>
        <p:txBody>
          <a:bodyPr/>
          <a:lstStyle/>
          <a:p>
            <a:fld id="{C5D83362-4C70-406D-8155-49D75310F06D}" type="slidenum">
              <a:rPr lang="en-US" smtClean="0"/>
              <a:t>72</a:t>
            </a:fld>
            <a:endParaRPr lang="en-US" dirty="0"/>
          </a:p>
        </p:txBody>
      </p:sp>
      <p:sp>
        <p:nvSpPr>
          <p:cNvPr id="22" name="TextBox 21"/>
          <p:cNvSpPr txBox="1"/>
          <p:nvPr/>
        </p:nvSpPr>
        <p:spPr>
          <a:xfrm>
            <a:off x="9448800" y="2819400"/>
            <a:ext cx="3263900" cy="369332"/>
          </a:xfrm>
          <a:prstGeom prst="rect">
            <a:avLst/>
          </a:prstGeom>
          <a:noFill/>
        </p:spPr>
        <p:txBody>
          <a:bodyPr wrap="square" rtlCol="0">
            <a:spAutoFit/>
          </a:bodyPr>
          <a:lstStyle/>
          <a:p>
            <a:r>
              <a:rPr lang="en-CA" dirty="0">
                <a:solidFill>
                  <a:srgbClr val="00B0F0"/>
                </a:solidFill>
              </a:rPr>
              <a:t>Electricity required</a:t>
            </a:r>
          </a:p>
        </p:txBody>
      </p:sp>
      <p:grpSp>
        <p:nvGrpSpPr>
          <p:cNvPr id="39" name="Group 38"/>
          <p:cNvGrpSpPr/>
          <p:nvPr/>
        </p:nvGrpSpPr>
        <p:grpSpPr>
          <a:xfrm>
            <a:off x="876300" y="5867400"/>
            <a:ext cx="11010900" cy="722531"/>
            <a:chOff x="876300" y="3722132"/>
            <a:chExt cx="11010900" cy="722531"/>
          </a:xfrm>
        </p:grpSpPr>
        <p:cxnSp>
          <p:nvCxnSpPr>
            <p:cNvPr id="5" name="Straight Connector 4"/>
            <p:cNvCxnSpPr/>
            <p:nvPr/>
          </p:nvCxnSpPr>
          <p:spPr bwMode="auto">
            <a:xfrm flipV="1">
              <a:off x="876300" y="3722132"/>
              <a:ext cx="11010900" cy="11668"/>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bwMode="auto">
            <a:xfrm>
              <a:off x="9144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8" name="TextBox 7"/>
            <p:cNvSpPr txBox="1"/>
            <p:nvPr/>
          </p:nvSpPr>
          <p:spPr>
            <a:xfrm>
              <a:off x="1219200" y="3798332"/>
              <a:ext cx="1247008" cy="646331"/>
            </a:xfrm>
            <a:prstGeom prst="rect">
              <a:avLst/>
            </a:prstGeom>
            <a:noFill/>
          </p:spPr>
          <p:txBody>
            <a:bodyPr wrap="none" rtlCol="0">
              <a:spAutoFit/>
            </a:bodyPr>
            <a:lstStyle/>
            <a:p>
              <a:pPr algn="ctr"/>
              <a:r>
                <a:rPr lang="en-CA" dirty="0"/>
                <a:t>This year</a:t>
              </a:r>
            </a:p>
            <a:p>
              <a:pPr algn="ctr"/>
              <a:r>
                <a:rPr lang="en-CA" dirty="0"/>
                <a:t>(2020)</a:t>
              </a:r>
            </a:p>
          </p:txBody>
        </p:sp>
        <p:cxnSp>
          <p:nvCxnSpPr>
            <p:cNvPr id="16" name="Straight Connector 15"/>
            <p:cNvCxnSpPr/>
            <p:nvPr/>
          </p:nvCxnSpPr>
          <p:spPr bwMode="auto">
            <a:xfrm>
              <a:off x="28194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bwMode="auto">
            <a:xfrm>
              <a:off x="46482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bwMode="auto">
            <a:xfrm>
              <a:off x="64770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0" name="Straight Connector 29"/>
            <p:cNvCxnSpPr/>
            <p:nvPr/>
          </p:nvCxnSpPr>
          <p:spPr bwMode="auto">
            <a:xfrm>
              <a:off x="83820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3" name="Straight Connector 32"/>
            <p:cNvCxnSpPr/>
            <p:nvPr/>
          </p:nvCxnSpPr>
          <p:spPr bwMode="auto">
            <a:xfrm>
              <a:off x="11856720" y="3722132"/>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4" name="Straight Connector 33"/>
            <p:cNvCxnSpPr/>
            <p:nvPr/>
          </p:nvCxnSpPr>
          <p:spPr bwMode="auto">
            <a:xfrm>
              <a:off x="10210800" y="3733800"/>
              <a:ext cx="0" cy="304800"/>
            </a:xfrm>
            <a:prstGeom prst="line">
              <a:avLst/>
            </a:prstGeom>
            <a:ln w="76200">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36" name="TextBox 35"/>
            <p:cNvSpPr txBox="1"/>
            <p:nvPr/>
          </p:nvSpPr>
          <p:spPr>
            <a:xfrm>
              <a:off x="10668000" y="3722132"/>
              <a:ext cx="774571" cy="369332"/>
            </a:xfrm>
            <a:prstGeom prst="rect">
              <a:avLst/>
            </a:prstGeom>
            <a:noFill/>
          </p:spPr>
          <p:txBody>
            <a:bodyPr wrap="none" rtlCol="0">
              <a:spAutoFit/>
            </a:bodyPr>
            <a:lstStyle/>
            <a:p>
              <a:r>
                <a:rPr lang="en-CA" dirty="0"/>
                <a:t>2050</a:t>
              </a:r>
            </a:p>
          </p:txBody>
        </p:sp>
      </p:grpSp>
      <p:pic>
        <p:nvPicPr>
          <p:cNvPr id="43" name="Picture 42"/>
          <p:cNvPicPr>
            <a:picLocks noChangeAspect="1"/>
          </p:cNvPicPr>
          <p:nvPr/>
        </p:nvPicPr>
        <p:blipFill rotWithShape="1">
          <a:blip r:embed="rId2"/>
          <a:srcRect l="28233" t="4120" r="60803" b="7595"/>
          <a:stretch/>
        </p:blipFill>
        <p:spPr>
          <a:xfrm>
            <a:off x="950976" y="4343400"/>
            <a:ext cx="1819656" cy="1483941"/>
          </a:xfrm>
          <a:prstGeom prst="rect">
            <a:avLst/>
          </a:prstGeom>
        </p:spPr>
      </p:pic>
      <p:sp>
        <p:nvSpPr>
          <p:cNvPr id="44" name="TextBox 43"/>
          <p:cNvSpPr txBox="1"/>
          <p:nvPr/>
        </p:nvSpPr>
        <p:spPr>
          <a:xfrm>
            <a:off x="3124200" y="5943600"/>
            <a:ext cx="1312732" cy="646331"/>
          </a:xfrm>
          <a:prstGeom prst="rect">
            <a:avLst/>
          </a:prstGeom>
          <a:noFill/>
        </p:spPr>
        <p:txBody>
          <a:bodyPr wrap="none" rtlCol="0">
            <a:spAutoFit/>
          </a:bodyPr>
          <a:lstStyle/>
          <a:p>
            <a:pPr algn="ctr"/>
            <a:r>
              <a:rPr lang="en-CA" dirty="0"/>
              <a:t>Next year</a:t>
            </a:r>
          </a:p>
          <a:p>
            <a:pPr algn="ctr"/>
            <a:r>
              <a:rPr lang="en-CA" dirty="0"/>
              <a:t>(2021)</a:t>
            </a:r>
          </a:p>
        </p:txBody>
      </p:sp>
      <p:sp>
        <p:nvSpPr>
          <p:cNvPr id="46" name="TextBox 45"/>
          <p:cNvSpPr txBox="1"/>
          <p:nvPr/>
        </p:nvSpPr>
        <p:spPr>
          <a:xfrm>
            <a:off x="5334000" y="5943600"/>
            <a:ext cx="373820" cy="369332"/>
          </a:xfrm>
          <a:prstGeom prst="rect">
            <a:avLst/>
          </a:prstGeom>
          <a:noFill/>
        </p:spPr>
        <p:txBody>
          <a:bodyPr wrap="none" rtlCol="0">
            <a:spAutoFit/>
          </a:bodyPr>
          <a:lstStyle/>
          <a:p>
            <a:r>
              <a:rPr lang="en-CA" dirty="0"/>
              <a:t>…</a:t>
            </a:r>
          </a:p>
        </p:txBody>
      </p:sp>
      <p:sp>
        <p:nvSpPr>
          <p:cNvPr id="47" name="TextBox 46"/>
          <p:cNvSpPr txBox="1"/>
          <p:nvPr/>
        </p:nvSpPr>
        <p:spPr>
          <a:xfrm>
            <a:off x="7391400" y="5943600"/>
            <a:ext cx="373820" cy="369332"/>
          </a:xfrm>
          <a:prstGeom prst="rect">
            <a:avLst/>
          </a:prstGeom>
          <a:noFill/>
        </p:spPr>
        <p:txBody>
          <a:bodyPr wrap="none" rtlCol="0">
            <a:spAutoFit/>
          </a:bodyPr>
          <a:lstStyle/>
          <a:p>
            <a:r>
              <a:rPr lang="en-CA" dirty="0"/>
              <a:t>…</a:t>
            </a:r>
          </a:p>
        </p:txBody>
      </p:sp>
      <p:sp>
        <p:nvSpPr>
          <p:cNvPr id="48" name="TextBox 47"/>
          <p:cNvSpPr txBox="1"/>
          <p:nvPr/>
        </p:nvSpPr>
        <p:spPr>
          <a:xfrm>
            <a:off x="9067800" y="5943600"/>
            <a:ext cx="373820" cy="369332"/>
          </a:xfrm>
          <a:prstGeom prst="rect">
            <a:avLst/>
          </a:prstGeom>
          <a:noFill/>
        </p:spPr>
        <p:txBody>
          <a:bodyPr wrap="none" rtlCol="0">
            <a:spAutoFit/>
          </a:bodyPr>
          <a:lstStyle/>
          <a:p>
            <a:r>
              <a:rPr lang="en-CA" dirty="0"/>
              <a:t>…</a:t>
            </a:r>
          </a:p>
        </p:txBody>
      </p:sp>
      <p:sp>
        <p:nvSpPr>
          <p:cNvPr id="62" name="Freeform 61"/>
          <p:cNvSpPr/>
          <p:nvPr/>
        </p:nvSpPr>
        <p:spPr bwMode="auto">
          <a:xfrm>
            <a:off x="2790825" y="3952875"/>
            <a:ext cx="1850231" cy="535781"/>
          </a:xfrm>
          <a:custGeom>
            <a:avLst/>
            <a:gdLst>
              <a:gd name="connsiteX0" fmla="*/ 28575 w 1850231"/>
              <a:gd name="connsiteY0" fmla="*/ 535781 h 535781"/>
              <a:gd name="connsiteX1" fmla="*/ 147638 w 1850231"/>
              <a:gd name="connsiteY1" fmla="*/ 514350 h 535781"/>
              <a:gd name="connsiteX2" fmla="*/ 361950 w 1850231"/>
              <a:gd name="connsiteY2" fmla="*/ 447675 h 535781"/>
              <a:gd name="connsiteX3" fmla="*/ 433388 w 1850231"/>
              <a:gd name="connsiteY3" fmla="*/ 414338 h 535781"/>
              <a:gd name="connsiteX4" fmla="*/ 647700 w 1850231"/>
              <a:gd name="connsiteY4" fmla="*/ 352425 h 535781"/>
              <a:gd name="connsiteX5" fmla="*/ 947738 w 1850231"/>
              <a:gd name="connsiteY5" fmla="*/ 309563 h 535781"/>
              <a:gd name="connsiteX6" fmla="*/ 1376363 w 1850231"/>
              <a:gd name="connsiteY6" fmla="*/ 242888 h 535781"/>
              <a:gd name="connsiteX7" fmla="*/ 1419225 w 1850231"/>
              <a:gd name="connsiteY7" fmla="*/ 226219 h 535781"/>
              <a:gd name="connsiteX8" fmla="*/ 1438275 w 1850231"/>
              <a:gd name="connsiteY8" fmla="*/ 238125 h 535781"/>
              <a:gd name="connsiteX9" fmla="*/ 1850231 w 1850231"/>
              <a:gd name="connsiteY9" fmla="*/ 183356 h 535781"/>
              <a:gd name="connsiteX10" fmla="*/ 1843088 w 1850231"/>
              <a:gd name="connsiteY10" fmla="*/ 42863 h 535781"/>
              <a:gd name="connsiteX11" fmla="*/ 0 w 1850231"/>
              <a:gd name="connsiteY11" fmla="*/ 0 h 535781"/>
              <a:gd name="connsiteX12" fmla="*/ 28575 w 1850231"/>
              <a:gd name="connsiteY12" fmla="*/ 535781 h 5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0231" h="535781">
                <a:moveTo>
                  <a:pt x="28575" y="535781"/>
                </a:moveTo>
                <a:lnTo>
                  <a:pt x="147638" y="514350"/>
                </a:lnTo>
                <a:lnTo>
                  <a:pt x="361950" y="447675"/>
                </a:lnTo>
                <a:lnTo>
                  <a:pt x="433388" y="414338"/>
                </a:lnTo>
                <a:lnTo>
                  <a:pt x="647700" y="352425"/>
                </a:lnTo>
                <a:lnTo>
                  <a:pt x="947738" y="309563"/>
                </a:lnTo>
                <a:lnTo>
                  <a:pt x="1376363" y="242888"/>
                </a:lnTo>
                <a:lnTo>
                  <a:pt x="1419225" y="226219"/>
                </a:lnTo>
                <a:lnTo>
                  <a:pt x="1438275" y="238125"/>
                </a:lnTo>
                <a:lnTo>
                  <a:pt x="1850231" y="183356"/>
                </a:lnTo>
                <a:lnTo>
                  <a:pt x="1843088" y="42863"/>
                </a:lnTo>
                <a:lnTo>
                  <a:pt x="0" y="0"/>
                </a:lnTo>
                <a:lnTo>
                  <a:pt x="28575" y="535781"/>
                </a:lnTo>
                <a:close/>
              </a:path>
            </a:pathLst>
          </a:cu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63" name="Rectangle 62"/>
          <p:cNvSpPr/>
          <p:nvPr/>
        </p:nvSpPr>
        <p:spPr bwMode="auto">
          <a:xfrm>
            <a:off x="2795590" y="3871913"/>
            <a:ext cx="762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69" name="TextBox 68"/>
          <p:cNvSpPr txBox="1"/>
          <p:nvPr/>
        </p:nvSpPr>
        <p:spPr>
          <a:xfrm>
            <a:off x="1143000" y="4800600"/>
            <a:ext cx="1539973" cy="646331"/>
          </a:xfrm>
          <a:prstGeom prst="rect">
            <a:avLst/>
          </a:prstGeom>
          <a:noFill/>
        </p:spPr>
        <p:txBody>
          <a:bodyPr wrap="none" rtlCol="0">
            <a:spAutoFit/>
          </a:bodyPr>
          <a:lstStyle/>
          <a:p>
            <a:pPr algn="ctr"/>
            <a:r>
              <a:rPr lang="en-CA" dirty="0"/>
              <a:t>Generation </a:t>
            </a:r>
          </a:p>
          <a:p>
            <a:pPr algn="ctr"/>
            <a:r>
              <a:rPr lang="en-CA" dirty="0"/>
              <a:t>capacity</a:t>
            </a:r>
          </a:p>
        </p:txBody>
      </p:sp>
      <p:cxnSp>
        <p:nvCxnSpPr>
          <p:cNvPr id="40" name="Straight Arrow Connector 39"/>
          <p:cNvCxnSpPr/>
          <p:nvPr/>
        </p:nvCxnSpPr>
        <p:spPr bwMode="auto">
          <a:xfrm flipV="1">
            <a:off x="6629400" y="5562600"/>
            <a:ext cx="5410200" cy="31122"/>
          </a:xfrm>
          <a:prstGeom prst="straightConnector1">
            <a:avLst/>
          </a:prstGeom>
          <a:solidFill>
            <a:schemeClr val="accent2"/>
          </a:solidFill>
          <a:ln w="76200" cap="flat" cmpd="sng" algn="ctr">
            <a:solidFill>
              <a:srgbClr val="00B050"/>
            </a:solidFill>
            <a:prstDash val="solid"/>
            <a:round/>
            <a:headEnd type="none" w="med" len="med"/>
            <a:tailEnd type="triangle"/>
          </a:ln>
          <a:effectLst/>
        </p:spPr>
      </p:cxnSp>
      <p:sp>
        <p:nvSpPr>
          <p:cNvPr id="41" name="TextBox 40"/>
          <p:cNvSpPr txBox="1"/>
          <p:nvPr/>
        </p:nvSpPr>
        <p:spPr>
          <a:xfrm>
            <a:off x="6324600" y="5181600"/>
            <a:ext cx="5638800" cy="369332"/>
          </a:xfrm>
          <a:prstGeom prst="rect">
            <a:avLst/>
          </a:prstGeom>
          <a:noFill/>
        </p:spPr>
        <p:txBody>
          <a:bodyPr wrap="square" rtlCol="0">
            <a:spAutoFit/>
          </a:bodyPr>
          <a:lstStyle/>
          <a:p>
            <a:r>
              <a:rPr lang="en-CA" dirty="0">
                <a:solidFill>
                  <a:srgbClr val="00B050"/>
                </a:solidFill>
              </a:rPr>
              <a:t>Link GWh of generation data to WEAP-Canada</a:t>
            </a:r>
          </a:p>
        </p:txBody>
      </p:sp>
      <p:pic>
        <p:nvPicPr>
          <p:cNvPr id="42" name="Picture 41"/>
          <p:cNvPicPr>
            <a:picLocks noChangeAspect="1"/>
          </p:cNvPicPr>
          <p:nvPr/>
        </p:nvPicPr>
        <p:blipFill rotWithShape="1">
          <a:blip r:embed="rId2"/>
          <a:srcRect l="28233" t="4120" r="60803" b="7595"/>
          <a:stretch/>
        </p:blipFill>
        <p:spPr>
          <a:xfrm>
            <a:off x="2819400" y="3733800"/>
            <a:ext cx="1819656" cy="2093541"/>
          </a:xfrm>
          <a:prstGeom prst="rect">
            <a:avLst/>
          </a:prstGeom>
        </p:spPr>
      </p:pic>
      <p:sp>
        <p:nvSpPr>
          <p:cNvPr id="45" name="TextBox 44"/>
          <p:cNvSpPr txBox="1"/>
          <p:nvPr/>
        </p:nvSpPr>
        <p:spPr>
          <a:xfrm>
            <a:off x="2971800" y="4419600"/>
            <a:ext cx="1539973" cy="646331"/>
          </a:xfrm>
          <a:prstGeom prst="rect">
            <a:avLst/>
          </a:prstGeom>
          <a:noFill/>
        </p:spPr>
        <p:txBody>
          <a:bodyPr wrap="none" rtlCol="0">
            <a:spAutoFit/>
          </a:bodyPr>
          <a:lstStyle/>
          <a:p>
            <a:pPr algn="ctr"/>
            <a:r>
              <a:rPr lang="en-CA" dirty="0"/>
              <a:t>Generation </a:t>
            </a:r>
          </a:p>
          <a:p>
            <a:pPr algn="ctr"/>
            <a:r>
              <a:rPr lang="en-CA" dirty="0"/>
              <a:t>capacity</a:t>
            </a:r>
          </a:p>
        </p:txBody>
      </p:sp>
      <p:sp>
        <p:nvSpPr>
          <p:cNvPr id="51" name="Right Brace 50"/>
          <p:cNvSpPr/>
          <p:nvPr/>
        </p:nvSpPr>
        <p:spPr bwMode="auto">
          <a:xfrm>
            <a:off x="5715000" y="3886200"/>
            <a:ext cx="304800" cy="1828800"/>
          </a:xfrm>
          <a:prstGeom prst="rightBrace">
            <a:avLst>
              <a:gd name="adj1" fmla="val 8333"/>
              <a:gd name="adj2" fmla="val 13021"/>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pic>
        <p:nvPicPr>
          <p:cNvPr id="53" name="Picture 52"/>
          <p:cNvPicPr>
            <a:picLocks noChangeAspect="1"/>
          </p:cNvPicPr>
          <p:nvPr/>
        </p:nvPicPr>
        <p:blipFill rotWithShape="1">
          <a:blip r:embed="rId3"/>
          <a:srcRect l="19427" t="18889" r="56389" b="11111"/>
          <a:stretch/>
        </p:blipFill>
        <p:spPr>
          <a:xfrm>
            <a:off x="2819400" y="4267200"/>
            <a:ext cx="1828800" cy="1545060"/>
          </a:xfrm>
          <a:prstGeom prst="rect">
            <a:avLst/>
          </a:prstGeom>
        </p:spPr>
      </p:pic>
      <p:cxnSp>
        <p:nvCxnSpPr>
          <p:cNvPr id="10" name="Straight Arrow Connector 9"/>
          <p:cNvCxnSpPr/>
          <p:nvPr/>
        </p:nvCxnSpPr>
        <p:spPr bwMode="auto">
          <a:xfrm flipV="1">
            <a:off x="4533900" y="4267200"/>
            <a:ext cx="0" cy="1466850"/>
          </a:xfrm>
          <a:prstGeom prst="straightConnector1">
            <a:avLst/>
          </a:prstGeom>
          <a:solidFill>
            <a:schemeClr val="accent2"/>
          </a:solidFill>
          <a:ln w="76200" cap="flat" cmpd="sng" algn="ctr">
            <a:solidFill>
              <a:schemeClr val="tx1"/>
            </a:solidFill>
            <a:prstDash val="solid"/>
            <a:round/>
            <a:headEnd type="none" w="med" len="med"/>
            <a:tailEnd type="triangle"/>
          </a:ln>
          <a:effectLst/>
        </p:spPr>
      </p:cxnSp>
      <p:pic>
        <p:nvPicPr>
          <p:cNvPr id="13" name="Picture 12"/>
          <p:cNvPicPr>
            <a:picLocks noChangeAspect="1"/>
          </p:cNvPicPr>
          <p:nvPr/>
        </p:nvPicPr>
        <p:blipFill rotWithShape="1">
          <a:blip r:embed="rId4"/>
          <a:srcRect l="69016" t="6606" r="3183" b="2341"/>
          <a:stretch/>
        </p:blipFill>
        <p:spPr>
          <a:xfrm>
            <a:off x="4648200" y="3810000"/>
            <a:ext cx="1002293" cy="1968502"/>
          </a:xfrm>
          <a:prstGeom prst="rect">
            <a:avLst/>
          </a:prstGeom>
        </p:spPr>
      </p:pic>
      <p:sp>
        <p:nvSpPr>
          <p:cNvPr id="21" name="Freeform 20"/>
          <p:cNvSpPr/>
          <p:nvPr/>
        </p:nvSpPr>
        <p:spPr bwMode="auto">
          <a:xfrm>
            <a:off x="914400" y="3200400"/>
            <a:ext cx="10098024" cy="1740432"/>
          </a:xfrm>
          <a:custGeom>
            <a:avLst/>
            <a:gdLst>
              <a:gd name="connsiteX0" fmla="*/ 0 w 7955280"/>
              <a:gd name="connsiteY0" fmla="*/ 1435632 h 1435632"/>
              <a:gd name="connsiteX1" fmla="*/ 45720 w 7955280"/>
              <a:gd name="connsiteY1" fmla="*/ 1408200 h 1435632"/>
              <a:gd name="connsiteX2" fmla="*/ 73152 w 7955280"/>
              <a:gd name="connsiteY2" fmla="*/ 1389912 h 1435632"/>
              <a:gd name="connsiteX3" fmla="*/ 155448 w 7955280"/>
              <a:gd name="connsiteY3" fmla="*/ 1371624 h 1435632"/>
              <a:gd name="connsiteX4" fmla="*/ 210312 w 7955280"/>
              <a:gd name="connsiteY4" fmla="*/ 1353336 h 1435632"/>
              <a:gd name="connsiteX5" fmla="*/ 246888 w 7955280"/>
              <a:gd name="connsiteY5" fmla="*/ 1335048 h 1435632"/>
              <a:gd name="connsiteX6" fmla="*/ 292608 w 7955280"/>
              <a:gd name="connsiteY6" fmla="*/ 1325904 h 1435632"/>
              <a:gd name="connsiteX7" fmla="*/ 374904 w 7955280"/>
              <a:gd name="connsiteY7" fmla="*/ 1298472 h 1435632"/>
              <a:gd name="connsiteX8" fmla="*/ 448056 w 7955280"/>
              <a:gd name="connsiteY8" fmla="*/ 1261896 h 1435632"/>
              <a:gd name="connsiteX9" fmla="*/ 475488 w 7955280"/>
              <a:gd name="connsiteY9" fmla="*/ 1252752 h 1435632"/>
              <a:gd name="connsiteX10" fmla="*/ 502920 w 7955280"/>
              <a:gd name="connsiteY10" fmla="*/ 1234464 h 1435632"/>
              <a:gd name="connsiteX11" fmla="*/ 548640 w 7955280"/>
              <a:gd name="connsiteY11" fmla="*/ 1225320 h 1435632"/>
              <a:gd name="connsiteX12" fmla="*/ 576072 w 7955280"/>
              <a:gd name="connsiteY12" fmla="*/ 1216176 h 1435632"/>
              <a:gd name="connsiteX13" fmla="*/ 621792 w 7955280"/>
              <a:gd name="connsiteY13" fmla="*/ 1207032 h 1435632"/>
              <a:gd name="connsiteX14" fmla="*/ 694944 w 7955280"/>
              <a:gd name="connsiteY14" fmla="*/ 1188744 h 1435632"/>
              <a:gd name="connsiteX15" fmla="*/ 795528 w 7955280"/>
              <a:gd name="connsiteY15" fmla="*/ 1170456 h 1435632"/>
              <a:gd name="connsiteX16" fmla="*/ 822960 w 7955280"/>
              <a:gd name="connsiteY16" fmla="*/ 1152168 h 1435632"/>
              <a:gd name="connsiteX17" fmla="*/ 923544 w 7955280"/>
              <a:gd name="connsiteY17" fmla="*/ 1133880 h 1435632"/>
              <a:gd name="connsiteX18" fmla="*/ 960120 w 7955280"/>
              <a:gd name="connsiteY18" fmla="*/ 1124736 h 1435632"/>
              <a:gd name="connsiteX19" fmla="*/ 1280160 w 7955280"/>
              <a:gd name="connsiteY19" fmla="*/ 1097304 h 1435632"/>
              <a:gd name="connsiteX20" fmla="*/ 1545336 w 7955280"/>
              <a:gd name="connsiteY20" fmla="*/ 1088160 h 1435632"/>
              <a:gd name="connsiteX21" fmla="*/ 1645920 w 7955280"/>
              <a:gd name="connsiteY21" fmla="*/ 1060728 h 1435632"/>
              <a:gd name="connsiteX22" fmla="*/ 1691640 w 7955280"/>
              <a:gd name="connsiteY22" fmla="*/ 1051584 h 1435632"/>
              <a:gd name="connsiteX23" fmla="*/ 1746504 w 7955280"/>
              <a:gd name="connsiteY23" fmla="*/ 1033296 h 1435632"/>
              <a:gd name="connsiteX24" fmla="*/ 1773936 w 7955280"/>
              <a:gd name="connsiteY24" fmla="*/ 1024152 h 1435632"/>
              <a:gd name="connsiteX25" fmla="*/ 1801368 w 7955280"/>
              <a:gd name="connsiteY25" fmla="*/ 1005864 h 1435632"/>
              <a:gd name="connsiteX26" fmla="*/ 1865376 w 7955280"/>
              <a:gd name="connsiteY26" fmla="*/ 987576 h 1435632"/>
              <a:gd name="connsiteX27" fmla="*/ 1984248 w 7955280"/>
              <a:gd name="connsiteY27" fmla="*/ 951000 h 1435632"/>
              <a:gd name="connsiteX28" fmla="*/ 2039112 w 7955280"/>
              <a:gd name="connsiteY28" fmla="*/ 941856 h 1435632"/>
              <a:gd name="connsiteX29" fmla="*/ 2075688 w 7955280"/>
              <a:gd name="connsiteY29" fmla="*/ 932712 h 1435632"/>
              <a:gd name="connsiteX30" fmla="*/ 2203704 w 7955280"/>
              <a:gd name="connsiteY30" fmla="*/ 914424 h 1435632"/>
              <a:gd name="connsiteX31" fmla="*/ 2304288 w 7955280"/>
              <a:gd name="connsiteY31" fmla="*/ 896136 h 1435632"/>
              <a:gd name="connsiteX32" fmla="*/ 2377440 w 7955280"/>
              <a:gd name="connsiteY32" fmla="*/ 886992 h 1435632"/>
              <a:gd name="connsiteX33" fmla="*/ 2423160 w 7955280"/>
              <a:gd name="connsiteY33" fmla="*/ 877848 h 1435632"/>
              <a:gd name="connsiteX34" fmla="*/ 2496312 w 7955280"/>
              <a:gd name="connsiteY34" fmla="*/ 868704 h 1435632"/>
              <a:gd name="connsiteX35" fmla="*/ 2560320 w 7955280"/>
              <a:gd name="connsiteY35" fmla="*/ 859560 h 1435632"/>
              <a:gd name="connsiteX36" fmla="*/ 2660904 w 7955280"/>
              <a:gd name="connsiteY36" fmla="*/ 841272 h 1435632"/>
              <a:gd name="connsiteX37" fmla="*/ 2715768 w 7955280"/>
              <a:gd name="connsiteY37" fmla="*/ 832128 h 1435632"/>
              <a:gd name="connsiteX38" fmla="*/ 2788920 w 7955280"/>
              <a:gd name="connsiteY38" fmla="*/ 822984 h 1435632"/>
              <a:gd name="connsiteX39" fmla="*/ 2843784 w 7955280"/>
              <a:gd name="connsiteY39" fmla="*/ 813840 h 1435632"/>
              <a:gd name="connsiteX40" fmla="*/ 2971800 w 7955280"/>
              <a:gd name="connsiteY40" fmla="*/ 795552 h 1435632"/>
              <a:gd name="connsiteX41" fmla="*/ 3145536 w 7955280"/>
              <a:gd name="connsiteY41" fmla="*/ 768120 h 1435632"/>
              <a:gd name="connsiteX42" fmla="*/ 3200400 w 7955280"/>
              <a:gd name="connsiteY42" fmla="*/ 758976 h 1435632"/>
              <a:gd name="connsiteX43" fmla="*/ 3236976 w 7955280"/>
              <a:gd name="connsiteY43" fmla="*/ 749832 h 1435632"/>
              <a:gd name="connsiteX44" fmla="*/ 3392424 w 7955280"/>
              <a:gd name="connsiteY44" fmla="*/ 731544 h 1435632"/>
              <a:gd name="connsiteX45" fmla="*/ 3429000 w 7955280"/>
              <a:gd name="connsiteY45" fmla="*/ 722400 h 1435632"/>
              <a:gd name="connsiteX46" fmla="*/ 3557016 w 7955280"/>
              <a:gd name="connsiteY46" fmla="*/ 704112 h 1435632"/>
              <a:gd name="connsiteX47" fmla="*/ 3593592 w 7955280"/>
              <a:gd name="connsiteY47" fmla="*/ 694968 h 1435632"/>
              <a:gd name="connsiteX48" fmla="*/ 3776472 w 7955280"/>
              <a:gd name="connsiteY48" fmla="*/ 658392 h 1435632"/>
              <a:gd name="connsiteX49" fmla="*/ 3822192 w 7955280"/>
              <a:gd name="connsiteY49" fmla="*/ 640104 h 1435632"/>
              <a:gd name="connsiteX50" fmla="*/ 3913632 w 7955280"/>
              <a:gd name="connsiteY50" fmla="*/ 621816 h 1435632"/>
              <a:gd name="connsiteX51" fmla="*/ 3986784 w 7955280"/>
              <a:gd name="connsiteY51" fmla="*/ 594384 h 1435632"/>
              <a:gd name="connsiteX52" fmla="*/ 4078224 w 7955280"/>
              <a:gd name="connsiteY52" fmla="*/ 566952 h 1435632"/>
              <a:gd name="connsiteX53" fmla="*/ 4169664 w 7955280"/>
              <a:gd name="connsiteY53" fmla="*/ 557808 h 1435632"/>
              <a:gd name="connsiteX54" fmla="*/ 4261104 w 7955280"/>
              <a:gd name="connsiteY54" fmla="*/ 539520 h 1435632"/>
              <a:gd name="connsiteX55" fmla="*/ 4315968 w 7955280"/>
              <a:gd name="connsiteY55" fmla="*/ 530376 h 1435632"/>
              <a:gd name="connsiteX56" fmla="*/ 4389120 w 7955280"/>
              <a:gd name="connsiteY56" fmla="*/ 512088 h 1435632"/>
              <a:gd name="connsiteX57" fmla="*/ 4526280 w 7955280"/>
              <a:gd name="connsiteY57" fmla="*/ 493800 h 1435632"/>
              <a:gd name="connsiteX58" fmla="*/ 4617720 w 7955280"/>
              <a:gd name="connsiteY58" fmla="*/ 466368 h 1435632"/>
              <a:gd name="connsiteX59" fmla="*/ 4663440 w 7955280"/>
              <a:gd name="connsiteY59" fmla="*/ 457224 h 1435632"/>
              <a:gd name="connsiteX60" fmla="*/ 4718304 w 7955280"/>
              <a:gd name="connsiteY60" fmla="*/ 448080 h 1435632"/>
              <a:gd name="connsiteX61" fmla="*/ 4754880 w 7955280"/>
              <a:gd name="connsiteY61" fmla="*/ 438936 h 1435632"/>
              <a:gd name="connsiteX62" fmla="*/ 4828032 w 7955280"/>
              <a:gd name="connsiteY62" fmla="*/ 429792 h 1435632"/>
              <a:gd name="connsiteX63" fmla="*/ 4882896 w 7955280"/>
              <a:gd name="connsiteY63" fmla="*/ 411504 h 1435632"/>
              <a:gd name="connsiteX64" fmla="*/ 4919472 w 7955280"/>
              <a:gd name="connsiteY64" fmla="*/ 402360 h 1435632"/>
              <a:gd name="connsiteX65" fmla="*/ 4965192 w 7955280"/>
              <a:gd name="connsiteY65" fmla="*/ 393216 h 1435632"/>
              <a:gd name="connsiteX66" fmla="*/ 5029200 w 7955280"/>
              <a:gd name="connsiteY66" fmla="*/ 374928 h 1435632"/>
              <a:gd name="connsiteX67" fmla="*/ 5111496 w 7955280"/>
              <a:gd name="connsiteY67" fmla="*/ 365784 h 1435632"/>
              <a:gd name="connsiteX68" fmla="*/ 5230368 w 7955280"/>
              <a:gd name="connsiteY68" fmla="*/ 347496 h 1435632"/>
              <a:gd name="connsiteX69" fmla="*/ 5495544 w 7955280"/>
              <a:gd name="connsiteY69" fmla="*/ 338352 h 1435632"/>
              <a:gd name="connsiteX70" fmla="*/ 5577840 w 7955280"/>
              <a:gd name="connsiteY70" fmla="*/ 310920 h 1435632"/>
              <a:gd name="connsiteX71" fmla="*/ 5614416 w 7955280"/>
              <a:gd name="connsiteY71" fmla="*/ 301776 h 1435632"/>
              <a:gd name="connsiteX72" fmla="*/ 5650992 w 7955280"/>
              <a:gd name="connsiteY72" fmla="*/ 283488 h 1435632"/>
              <a:gd name="connsiteX73" fmla="*/ 5705856 w 7955280"/>
              <a:gd name="connsiteY73" fmla="*/ 265200 h 1435632"/>
              <a:gd name="connsiteX74" fmla="*/ 5733288 w 7955280"/>
              <a:gd name="connsiteY74" fmla="*/ 256056 h 1435632"/>
              <a:gd name="connsiteX75" fmla="*/ 5760720 w 7955280"/>
              <a:gd name="connsiteY75" fmla="*/ 246912 h 1435632"/>
              <a:gd name="connsiteX76" fmla="*/ 5797296 w 7955280"/>
              <a:gd name="connsiteY76" fmla="*/ 237768 h 1435632"/>
              <a:gd name="connsiteX77" fmla="*/ 5897880 w 7955280"/>
              <a:gd name="connsiteY77" fmla="*/ 210336 h 1435632"/>
              <a:gd name="connsiteX78" fmla="*/ 5925312 w 7955280"/>
              <a:gd name="connsiteY78" fmla="*/ 201192 h 1435632"/>
              <a:gd name="connsiteX79" fmla="*/ 6144768 w 7955280"/>
              <a:gd name="connsiteY79" fmla="*/ 182904 h 1435632"/>
              <a:gd name="connsiteX80" fmla="*/ 6236208 w 7955280"/>
              <a:gd name="connsiteY80" fmla="*/ 173760 h 1435632"/>
              <a:gd name="connsiteX81" fmla="*/ 6473952 w 7955280"/>
              <a:gd name="connsiteY81" fmla="*/ 155472 h 1435632"/>
              <a:gd name="connsiteX82" fmla="*/ 6611112 w 7955280"/>
              <a:gd name="connsiteY82" fmla="*/ 137184 h 1435632"/>
              <a:gd name="connsiteX83" fmla="*/ 6702552 w 7955280"/>
              <a:gd name="connsiteY83" fmla="*/ 118896 h 1435632"/>
              <a:gd name="connsiteX84" fmla="*/ 6793992 w 7955280"/>
              <a:gd name="connsiteY84" fmla="*/ 109752 h 1435632"/>
              <a:gd name="connsiteX85" fmla="*/ 6867144 w 7955280"/>
              <a:gd name="connsiteY85" fmla="*/ 100608 h 1435632"/>
              <a:gd name="connsiteX86" fmla="*/ 6912864 w 7955280"/>
              <a:gd name="connsiteY86" fmla="*/ 91464 h 1435632"/>
              <a:gd name="connsiteX87" fmla="*/ 7013448 w 7955280"/>
              <a:gd name="connsiteY87" fmla="*/ 82320 h 1435632"/>
              <a:gd name="connsiteX88" fmla="*/ 7095744 w 7955280"/>
              <a:gd name="connsiteY88" fmla="*/ 73176 h 1435632"/>
              <a:gd name="connsiteX89" fmla="*/ 7370064 w 7955280"/>
              <a:gd name="connsiteY89" fmla="*/ 54888 h 1435632"/>
              <a:gd name="connsiteX90" fmla="*/ 7397496 w 7955280"/>
              <a:gd name="connsiteY90" fmla="*/ 45744 h 1435632"/>
              <a:gd name="connsiteX91" fmla="*/ 7461504 w 7955280"/>
              <a:gd name="connsiteY91" fmla="*/ 36600 h 1435632"/>
              <a:gd name="connsiteX92" fmla="*/ 7571232 w 7955280"/>
              <a:gd name="connsiteY92" fmla="*/ 18312 h 1435632"/>
              <a:gd name="connsiteX93" fmla="*/ 7918704 w 7955280"/>
              <a:gd name="connsiteY93" fmla="*/ 9168 h 1435632"/>
              <a:gd name="connsiteX94" fmla="*/ 7955280 w 7955280"/>
              <a:gd name="connsiteY94" fmla="*/ 24 h 143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955280" h="1435632">
                <a:moveTo>
                  <a:pt x="0" y="1435632"/>
                </a:moveTo>
                <a:cubicBezTo>
                  <a:pt x="15240" y="1426488"/>
                  <a:pt x="30649" y="1417620"/>
                  <a:pt x="45720" y="1408200"/>
                </a:cubicBezTo>
                <a:cubicBezTo>
                  <a:pt x="55039" y="1402375"/>
                  <a:pt x="63051" y="1394241"/>
                  <a:pt x="73152" y="1389912"/>
                </a:cubicBezTo>
                <a:cubicBezTo>
                  <a:pt x="87522" y="1383754"/>
                  <a:pt x="143514" y="1374879"/>
                  <a:pt x="155448" y="1371624"/>
                </a:cubicBezTo>
                <a:cubicBezTo>
                  <a:pt x="174046" y="1366552"/>
                  <a:pt x="193070" y="1361957"/>
                  <a:pt x="210312" y="1353336"/>
                </a:cubicBezTo>
                <a:cubicBezTo>
                  <a:pt x="222504" y="1347240"/>
                  <a:pt x="233956" y="1339359"/>
                  <a:pt x="246888" y="1335048"/>
                </a:cubicBezTo>
                <a:cubicBezTo>
                  <a:pt x="261632" y="1330133"/>
                  <a:pt x="277368" y="1328952"/>
                  <a:pt x="292608" y="1325904"/>
                </a:cubicBezTo>
                <a:cubicBezTo>
                  <a:pt x="426000" y="1259208"/>
                  <a:pt x="221279" y="1357558"/>
                  <a:pt x="374904" y="1298472"/>
                </a:cubicBezTo>
                <a:cubicBezTo>
                  <a:pt x="400349" y="1288685"/>
                  <a:pt x="422193" y="1270517"/>
                  <a:pt x="448056" y="1261896"/>
                </a:cubicBezTo>
                <a:cubicBezTo>
                  <a:pt x="457200" y="1258848"/>
                  <a:pt x="466867" y="1257063"/>
                  <a:pt x="475488" y="1252752"/>
                </a:cubicBezTo>
                <a:cubicBezTo>
                  <a:pt x="485318" y="1247837"/>
                  <a:pt x="492630" y="1238323"/>
                  <a:pt x="502920" y="1234464"/>
                </a:cubicBezTo>
                <a:cubicBezTo>
                  <a:pt x="517472" y="1229007"/>
                  <a:pt x="533562" y="1229089"/>
                  <a:pt x="548640" y="1225320"/>
                </a:cubicBezTo>
                <a:cubicBezTo>
                  <a:pt x="557991" y="1222982"/>
                  <a:pt x="566721" y="1218514"/>
                  <a:pt x="576072" y="1216176"/>
                </a:cubicBezTo>
                <a:cubicBezTo>
                  <a:pt x="591150" y="1212407"/>
                  <a:pt x="606648" y="1210527"/>
                  <a:pt x="621792" y="1207032"/>
                </a:cubicBezTo>
                <a:cubicBezTo>
                  <a:pt x="646283" y="1201380"/>
                  <a:pt x="670152" y="1192876"/>
                  <a:pt x="694944" y="1188744"/>
                </a:cubicBezTo>
                <a:cubicBezTo>
                  <a:pt x="765138" y="1177045"/>
                  <a:pt x="731628" y="1183236"/>
                  <a:pt x="795528" y="1170456"/>
                </a:cubicBezTo>
                <a:cubicBezTo>
                  <a:pt x="804672" y="1164360"/>
                  <a:pt x="812393" y="1155187"/>
                  <a:pt x="822960" y="1152168"/>
                </a:cubicBezTo>
                <a:cubicBezTo>
                  <a:pt x="855727" y="1142806"/>
                  <a:pt x="890128" y="1140563"/>
                  <a:pt x="923544" y="1133880"/>
                </a:cubicBezTo>
                <a:cubicBezTo>
                  <a:pt x="935867" y="1131415"/>
                  <a:pt x="947852" y="1127462"/>
                  <a:pt x="960120" y="1124736"/>
                </a:cubicBezTo>
                <a:cubicBezTo>
                  <a:pt x="1071229" y="1100045"/>
                  <a:pt x="1134649" y="1102322"/>
                  <a:pt x="1280160" y="1097304"/>
                </a:cubicBezTo>
                <a:lnTo>
                  <a:pt x="1545336" y="1088160"/>
                </a:lnTo>
                <a:cubicBezTo>
                  <a:pt x="1700111" y="1066049"/>
                  <a:pt x="1541195" y="1095636"/>
                  <a:pt x="1645920" y="1060728"/>
                </a:cubicBezTo>
                <a:cubicBezTo>
                  <a:pt x="1660664" y="1055813"/>
                  <a:pt x="1676646" y="1055673"/>
                  <a:pt x="1691640" y="1051584"/>
                </a:cubicBezTo>
                <a:cubicBezTo>
                  <a:pt x="1710238" y="1046512"/>
                  <a:pt x="1728216" y="1039392"/>
                  <a:pt x="1746504" y="1033296"/>
                </a:cubicBezTo>
                <a:cubicBezTo>
                  <a:pt x="1755648" y="1030248"/>
                  <a:pt x="1765916" y="1029499"/>
                  <a:pt x="1773936" y="1024152"/>
                </a:cubicBezTo>
                <a:cubicBezTo>
                  <a:pt x="1783080" y="1018056"/>
                  <a:pt x="1791538" y="1010779"/>
                  <a:pt x="1801368" y="1005864"/>
                </a:cubicBezTo>
                <a:cubicBezTo>
                  <a:pt x="1816733" y="998181"/>
                  <a:pt x="1850727" y="991971"/>
                  <a:pt x="1865376" y="987576"/>
                </a:cubicBezTo>
                <a:cubicBezTo>
                  <a:pt x="1920931" y="970910"/>
                  <a:pt x="1925141" y="964640"/>
                  <a:pt x="1984248" y="951000"/>
                </a:cubicBezTo>
                <a:cubicBezTo>
                  <a:pt x="2002313" y="946831"/>
                  <a:pt x="2020932" y="945492"/>
                  <a:pt x="2039112" y="941856"/>
                </a:cubicBezTo>
                <a:cubicBezTo>
                  <a:pt x="2051435" y="939391"/>
                  <a:pt x="2063292" y="934778"/>
                  <a:pt x="2075688" y="932712"/>
                </a:cubicBezTo>
                <a:cubicBezTo>
                  <a:pt x="2118207" y="925626"/>
                  <a:pt x="2161126" y="921147"/>
                  <a:pt x="2203704" y="914424"/>
                </a:cubicBezTo>
                <a:cubicBezTo>
                  <a:pt x="2353358" y="890794"/>
                  <a:pt x="2131795" y="920778"/>
                  <a:pt x="2304288" y="896136"/>
                </a:cubicBezTo>
                <a:cubicBezTo>
                  <a:pt x="2328615" y="892661"/>
                  <a:pt x="2353152" y="890729"/>
                  <a:pt x="2377440" y="886992"/>
                </a:cubicBezTo>
                <a:cubicBezTo>
                  <a:pt x="2392801" y="884629"/>
                  <a:pt x="2407799" y="880211"/>
                  <a:pt x="2423160" y="877848"/>
                </a:cubicBezTo>
                <a:cubicBezTo>
                  <a:pt x="2447448" y="874111"/>
                  <a:pt x="2471954" y="871952"/>
                  <a:pt x="2496312" y="868704"/>
                </a:cubicBezTo>
                <a:lnTo>
                  <a:pt x="2560320" y="859560"/>
                </a:lnTo>
                <a:cubicBezTo>
                  <a:pt x="2614106" y="841631"/>
                  <a:pt x="2570433" y="854196"/>
                  <a:pt x="2660904" y="841272"/>
                </a:cubicBezTo>
                <a:cubicBezTo>
                  <a:pt x="2679258" y="838650"/>
                  <a:pt x="2697414" y="834750"/>
                  <a:pt x="2715768" y="832128"/>
                </a:cubicBezTo>
                <a:cubicBezTo>
                  <a:pt x="2740095" y="828653"/>
                  <a:pt x="2764593" y="826459"/>
                  <a:pt x="2788920" y="822984"/>
                </a:cubicBezTo>
                <a:cubicBezTo>
                  <a:pt x="2807274" y="820362"/>
                  <a:pt x="2825449" y="816590"/>
                  <a:pt x="2843784" y="813840"/>
                </a:cubicBezTo>
                <a:cubicBezTo>
                  <a:pt x="2886412" y="807446"/>
                  <a:pt x="2930353" y="807394"/>
                  <a:pt x="2971800" y="795552"/>
                </a:cubicBezTo>
                <a:cubicBezTo>
                  <a:pt x="3083780" y="763558"/>
                  <a:pt x="2992720" y="785100"/>
                  <a:pt x="3145536" y="768120"/>
                </a:cubicBezTo>
                <a:cubicBezTo>
                  <a:pt x="3163963" y="766073"/>
                  <a:pt x="3182220" y="762612"/>
                  <a:pt x="3200400" y="758976"/>
                </a:cubicBezTo>
                <a:cubicBezTo>
                  <a:pt x="3212723" y="756511"/>
                  <a:pt x="3224535" y="751609"/>
                  <a:pt x="3236976" y="749832"/>
                </a:cubicBezTo>
                <a:cubicBezTo>
                  <a:pt x="3339965" y="735119"/>
                  <a:pt x="3305055" y="747429"/>
                  <a:pt x="3392424" y="731544"/>
                </a:cubicBezTo>
                <a:cubicBezTo>
                  <a:pt x="3404789" y="729296"/>
                  <a:pt x="3416604" y="724466"/>
                  <a:pt x="3429000" y="722400"/>
                </a:cubicBezTo>
                <a:cubicBezTo>
                  <a:pt x="3530140" y="705543"/>
                  <a:pt x="3470677" y="721380"/>
                  <a:pt x="3557016" y="704112"/>
                </a:cubicBezTo>
                <a:cubicBezTo>
                  <a:pt x="3569339" y="701647"/>
                  <a:pt x="3581324" y="697694"/>
                  <a:pt x="3593592" y="694968"/>
                </a:cubicBezTo>
                <a:cubicBezTo>
                  <a:pt x="3718859" y="667131"/>
                  <a:pt x="3687431" y="673232"/>
                  <a:pt x="3776472" y="658392"/>
                </a:cubicBezTo>
                <a:cubicBezTo>
                  <a:pt x="3791712" y="652296"/>
                  <a:pt x="3806332" y="644333"/>
                  <a:pt x="3822192" y="640104"/>
                </a:cubicBezTo>
                <a:cubicBezTo>
                  <a:pt x="3852226" y="632095"/>
                  <a:pt x="3913632" y="621816"/>
                  <a:pt x="3913632" y="621816"/>
                </a:cubicBezTo>
                <a:cubicBezTo>
                  <a:pt x="3961371" y="589990"/>
                  <a:pt x="3919858" y="612637"/>
                  <a:pt x="3986784" y="594384"/>
                </a:cubicBezTo>
                <a:cubicBezTo>
                  <a:pt x="4014784" y="586748"/>
                  <a:pt x="4048232" y="571237"/>
                  <a:pt x="4078224" y="566952"/>
                </a:cubicBezTo>
                <a:cubicBezTo>
                  <a:pt x="4108548" y="562620"/>
                  <a:pt x="4139269" y="561607"/>
                  <a:pt x="4169664" y="557808"/>
                </a:cubicBezTo>
                <a:cubicBezTo>
                  <a:pt x="4253221" y="547363"/>
                  <a:pt x="4195495" y="552642"/>
                  <a:pt x="4261104" y="539520"/>
                </a:cubicBezTo>
                <a:cubicBezTo>
                  <a:pt x="4279284" y="535884"/>
                  <a:pt x="4297839" y="534261"/>
                  <a:pt x="4315968" y="530376"/>
                </a:cubicBezTo>
                <a:cubicBezTo>
                  <a:pt x="4340545" y="525110"/>
                  <a:pt x="4364474" y="517017"/>
                  <a:pt x="4389120" y="512088"/>
                </a:cubicBezTo>
                <a:cubicBezTo>
                  <a:pt x="4410152" y="507882"/>
                  <a:pt x="4508479" y="496025"/>
                  <a:pt x="4526280" y="493800"/>
                </a:cubicBezTo>
                <a:cubicBezTo>
                  <a:pt x="4573463" y="462345"/>
                  <a:pt x="4539267" y="479444"/>
                  <a:pt x="4617720" y="466368"/>
                </a:cubicBezTo>
                <a:cubicBezTo>
                  <a:pt x="4633050" y="463813"/>
                  <a:pt x="4648149" y="460004"/>
                  <a:pt x="4663440" y="457224"/>
                </a:cubicBezTo>
                <a:cubicBezTo>
                  <a:pt x="4681681" y="453907"/>
                  <a:pt x="4700124" y="451716"/>
                  <a:pt x="4718304" y="448080"/>
                </a:cubicBezTo>
                <a:cubicBezTo>
                  <a:pt x="4730627" y="445615"/>
                  <a:pt x="4742484" y="441002"/>
                  <a:pt x="4754880" y="438936"/>
                </a:cubicBezTo>
                <a:cubicBezTo>
                  <a:pt x="4779119" y="434896"/>
                  <a:pt x="4803648" y="432840"/>
                  <a:pt x="4828032" y="429792"/>
                </a:cubicBezTo>
                <a:cubicBezTo>
                  <a:pt x="4846320" y="423696"/>
                  <a:pt x="4864194" y="416179"/>
                  <a:pt x="4882896" y="411504"/>
                </a:cubicBezTo>
                <a:cubicBezTo>
                  <a:pt x="4895088" y="408456"/>
                  <a:pt x="4907204" y="405086"/>
                  <a:pt x="4919472" y="402360"/>
                </a:cubicBezTo>
                <a:cubicBezTo>
                  <a:pt x="4934644" y="398989"/>
                  <a:pt x="4950114" y="396985"/>
                  <a:pt x="4965192" y="393216"/>
                </a:cubicBezTo>
                <a:cubicBezTo>
                  <a:pt x="4986719" y="387834"/>
                  <a:pt x="5007390" y="379017"/>
                  <a:pt x="5029200" y="374928"/>
                </a:cubicBezTo>
                <a:cubicBezTo>
                  <a:pt x="5056328" y="369841"/>
                  <a:pt x="5084148" y="369513"/>
                  <a:pt x="5111496" y="365784"/>
                </a:cubicBezTo>
                <a:cubicBezTo>
                  <a:pt x="5151219" y="360367"/>
                  <a:pt x="5190380" y="350352"/>
                  <a:pt x="5230368" y="347496"/>
                </a:cubicBezTo>
                <a:cubicBezTo>
                  <a:pt x="5318588" y="341195"/>
                  <a:pt x="5407152" y="341400"/>
                  <a:pt x="5495544" y="338352"/>
                </a:cubicBezTo>
                <a:cubicBezTo>
                  <a:pt x="5522976" y="329208"/>
                  <a:pt x="5549787" y="317933"/>
                  <a:pt x="5577840" y="310920"/>
                </a:cubicBezTo>
                <a:cubicBezTo>
                  <a:pt x="5590032" y="307872"/>
                  <a:pt x="5602649" y="306189"/>
                  <a:pt x="5614416" y="301776"/>
                </a:cubicBezTo>
                <a:cubicBezTo>
                  <a:pt x="5627179" y="296990"/>
                  <a:pt x="5638336" y="288550"/>
                  <a:pt x="5650992" y="283488"/>
                </a:cubicBezTo>
                <a:cubicBezTo>
                  <a:pt x="5668890" y="276329"/>
                  <a:pt x="5687568" y="271296"/>
                  <a:pt x="5705856" y="265200"/>
                </a:cubicBezTo>
                <a:lnTo>
                  <a:pt x="5733288" y="256056"/>
                </a:lnTo>
                <a:cubicBezTo>
                  <a:pt x="5742432" y="253008"/>
                  <a:pt x="5751369" y="249250"/>
                  <a:pt x="5760720" y="246912"/>
                </a:cubicBezTo>
                <a:cubicBezTo>
                  <a:pt x="5772912" y="243864"/>
                  <a:pt x="5785259" y="241379"/>
                  <a:pt x="5797296" y="237768"/>
                </a:cubicBezTo>
                <a:cubicBezTo>
                  <a:pt x="5993465" y="178917"/>
                  <a:pt x="5731221" y="252001"/>
                  <a:pt x="5897880" y="210336"/>
                </a:cubicBezTo>
                <a:cubicBezTo>
                  <a:pt x="5907231" y="207998"/>
                  <a:pt x="5915903" y="203283"/>
                  <a:pt x="5925312" y="201192"/>
                </a:cubicBezTo>
                <a:cubicBezTo>
                  <a:pt x="6000698" y="184439"/>
                  <a:pt x="6061479" y="188853"/>
                  <a:pt x="6144768" y="182904"/>
                </a:cubicBezTo>
                <a:cubicBezTo>
                  <a:pt x="6175322" y="180722"/>
                  <a:pt x="6205682" y="176304"/>
                  <a:pt x="6236208" y="173760"/>
                </a:cubicBezTo>
                <a:lnTo>
                  <a:pt x="6473952" y="155472"/>
                </a:lnTo>
                <a:cubicBezTo>
                  <a:pt x="6563659" y="133045"/>
                  <a:pt x="6443176" y="161175"/>
                  <a:pt x="6611112" y="137184"/>
                </a:cubicBezTo>
                <a:cubicBezTo>
                  <a:pt x="6641883" y="132788"/>
                  <a:pt x="6671812" y="123507"/>
                  <a:pt x="6702552" y="118896"/>
                </a:cubicBezTo>
                <a:cubicBezTo>
                  <a:pt x="6732845" y="114352"/>
                  <a:pt x="6763547" y="113135"/>
                  <a:pt x="6793992" y="109752"/>
                </a:cubicBezTo>
                <a:cubicBezTo>
                  <a:pt x="6818415" y="107038"/>
                  <a:pt x="6842856" y="104345"/>
                  <a:pt x="6867144" y="100608"/>
                </a:cubicBezTo>
                <a:cubicBezTo>
                  <a:pt x="6882505" y="98245"/>
                  <a:pt x="6897442" y="93392"/>
                  <a:pt x="6912864" y="91464"/>
                </a:cubicBezTo>
                <a:cubicBezTo>
                  <a:pt x="6946270" y="87288"/>
                  <a:pt x="6979949" y="85670"/>
                  <a:pt x="7013448" y="82320"/>
                </a:cubicBezTo>
                <a:cubicBezTo>
                  <a:pt x="7040912" y="79574"/>
                  <a:pt x="7068312" y="76224"/>
                  <a:pt x="7095744" y="73176"/>
                </a:cubicBezTo>
                <a:cubicBezTo>
                  <a:pt x="7215942" y="43127"/>
                  <a:pt x="7077587" y="75059"/>
                  <a:pt x="7370064" y="54888"/>
                </a:cubicBezTo>
                <a:cubicBezTo>
                  <a:pt x="7379680" y="54225"/>
                  <a:pt x="7388045" y="47634"/>
                  <a:pt x="7397496" y="45744"/>
                </a:cubicBezTo>
                <a:cubicBezTo>
                  <a:pt x="7418630" y="41517"/>
                  <a:pt x="7440245" y="40143"/>
                  <a:pt x="7461504" y="36600"/>
                </a:cubicBezTo>
                <a:cubicBezTo>
                  <a:pt x="7500492" y="30102"/>
                  <a:pt x="7530481" y="20123"/>
                  <a:pt x="7571232" y="18312"/>
                </a:cubicBezTo>
                <a:cubicBezTo>
                  <a:pt x="7686982" y="13168"/>
                  <a:pt x="7802880" y="12216"/>
                  <a:pt x="7918704" y="9168"/>
                </a:cubicBezTo>
                <a:cubicBezTo>
                  <a:pt x="7949028" y="-940"/>
                  <a:pt x="7936497" y="24"/>
                  <a:pt x="7955280" y="24"/>
                </a:cubicBezTo>
              </a:path>
            </a:pathLst>
          </a:custGeom>
          <a:ln w="76200">
            <a:solidFill>
              <a:srgbClr val="00B0F0">
                <a:alpha val="33000"/>
              </a:srgb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56" name="TextBox 55"/>
          <p:cNvSpPr txBox="1"/>
          <p:nvPr/>
        </p:nvSpPr>
        <p:spPr>
          <a:xfrm>
            <a:off x="6069106" y="3887278"/>
            <a:ext cx="5181600" cy="1200329"/>
          </a:xfrm>
          <a:prstGeom prst="rect">
            <a:avLst/>
          </a:prstGeom>
          <a:noFill/>
        </p:spPr>
        <p:txBody>
          <a:bodyPr wrap="square" rtlCol="0">
            <a:spAutoFit/>
          </a:bodyPr>
          <a:lstStyle/>
          <a:p>
            <a:r>
              <a:rPr lang="en-CA" b="1" dirty="0">
                <a:solidFill>
                  <a:srgbClr val="00B050"/>
                </a:solidFill>
              </a:rPr>
              <a:t>Key results:</a:t>
            </a:r>
          </a:p>
          <a:p>
            <a:r>
              <a:rPr lang="en-CA" b="1" dirty="0">
                <a:solidFill>
                  <a:srgbClr val="00B050"/>
                </a:solidFill>
              </a:rPr>
              <a:t>GHG emissions</a:t>
            </a:r>
          </a:p>
          <a:p>
            <a:r>
              <a:rPr lang="en-CA" b="1" dirty="0">
                <a:solidFill>
                  <a:srgbClr val="00B050"/>
                </a:solidFill>
              </a:rPr>
              <a:t>System costs</a:t>
            </a:r>
          </a:p>
          <a:p>
            <a:r>
              <a:rPr lang="en-CA" b="1" dirty="0">
                <a:solidFill>
                  <a:srgbClr val="00B050"/>
                </a:solidFill>
              </a:rPr>
              <a:t>Electricity generation by technology</a:t>
            </a:r>
          </a:p>
        </p:txBody>
      </p:sp>
    </p:spTree>
    <p:extLst>
      <p:ext uri="{BB962C8B-B14F-4D97-AF65-F5344CB8AC3E}">
        <p14:creationId xmlns:p14="http://schemas.microsoft.com/office/powerpoint/2010/main" val="8764077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41" grpId="0"/>
      <p:bldP spid="51" grpId="0" animBg="1"/>
      <p:bldP spid="5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50787" b="5455"/>
          <a:stretch/>
        </p:blipFill>
        <p:spPr>
          <a:xfrm>
            <a:off x="9477" y="-12700"/>
            <a:ext cx="12715923" cy="6870700"/>
          </a:xfrm>
          <a:prstGeom prst="rect">
            <a:avLst/>
          </a:prstGeom>
        </p:spPr>
      </p:pic>
      <p:sp>
        <p:nvSpPr>
          <p:cNvPr id="4" name="Slide Number Placeholder 3"/>
          <p:cNvSpPr>
            <a:spLocks noGrp="1"/>
          </p:cNvSpPr>
          <p:nvPr>
            <p:ph type="sldNum" sz="quarter" idx="11"/>
          </p:nvPr>
        </p:nvSpPr>
        <p:spPr/>
        <p:txBody>
          <a:bodyPr/>
          <a:lstStyle/>
          <a:p>
            <a:fld id="{C5D83362-4C70-406D-8155-49D75310F06D}" type="slidenum">
              <a:rPr lang="en-US" smtClean="0"/>
              <a:t>73</a:t>
            </a:fld>
            <a:endParaRPr lang="en-US" dirty="0"/>
          </a:p>
        </p:txBody>
      </p:sp>
      <p:sp>
        <p:nvSpPr>
          <p:cNvPr id="9" name="Rectangle 8"/>
          <p:cNvSpPr/>
          <p:nvPr/>
        </p:nvSpPr>
        <p:spPr bwMode="auto">
          <a:xfrm>
            <a:off x="76200" y="1524000"/>
            <a:ext cx="7467600" cy="5183186"/>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10" name="Rectangle 9"/>
          <p:cNvSpPr/>
          <p:nvPr/>
        </p:nvSpPr>
        <p:spPr bwMode="auto">
          <a:xfrm>
            <a:off x="7543800" y="1524000"/>
            <a:ext cx="5105400" cy="5183186"/>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13" name="TextBox 12"/>
          <p:cNvSpPr txBox="1"/>
          <p:nvPr/>
        </p:nvSpPr>
        <p:spPr>
          <a:xfrm>
            <a:off x="4267200" y="1066800"/>
            <a:ext cx="3411511" cy="369332"/>
          </a:xfrm>
          <a:prstGeom prst="rect">
            <a:avLst/>
          </a:prstGeom>
          <a:noFill/>
        </p:spPr>
        <p:txBody>
          <a:bodyPr wrap="none" rtlCol="0">
            <a:spAutoFit/>
          </a:bodyPr>
          <a:lstStyle/>
          <a:p>
            <a:r>
              <a:rPr lang="en-CA" b="1" dirty="0">
                <a:solidFill>
                  <a:srgbClr val="00B050"/>
                </a:solidFill>
              </a:rPr>
              <a:t>Unique for each scenario</a:t>
            </a:r>
          </a:p>
        </p:txBody>
      </p:sp>
    </p:spTree>
    <p:extLst>
      <p:ext uri="{BB962C8B-B14F-4D97-AF65-F5344CB8AC3E}">
        <p14:creationId xmlns:p14="http://schemas.microsoft.com/office/powerpoint/2010/main" val="28447169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0210800" y="0"/>
            <a:ext cx="1752600" cy="1371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2" name="Title 1"/>
          <p:cNvSpPr>
            <a:spLocks noGrp="1"/>
          </p:cNvSpPr>
          <p:nvPr>
            <p:ph type="title"/>
          </p:nvPr>
        </p:nvSpPr>
        <p:spPr>
          <a:xfrm>
            <a:off x="304800" y="152401"/>
            <a:ext cx="10515600" cy="914400"/>
          </a:xfrm>
        </p:spPr>
        <p:txBody>
          <a:bodyPr/>
          <a:lstStyle/>
          <a:p>
            <a:r>
              <a:rPr lang="en-US" sz="4000" b="1" dirty="0"/>
              <a:t>WEAP-CANADA ELECTRICITY MODEL</a:t>
            </a:r>
          </a:p>
        </p:txBody>
      </p:sp>
      <p:sp>
        <p:nvSpPr>
          <p:cNvPr id="4" name="Slide Number Placeholder 3"/>
          <p:cNvSpPr>
            <a:spLocks noGrp="1"/>
          </p:cNvSpPr>
          <p:nvPr>
            <p:ph type="sldNum" sz="quarter" idx="11"/>
          </p:nvPr>
        </p:nvSpPr>
        <p:spPr/>
        <p:txBody>
          <a:bodyPr/>
          <a:lstStyle/>
          <a:p>
            <a:fld id="{C5D83362-4C70-406D-8155-49D75310F06D}" type="slidenum">
              <a:rPr lang="en-US" smtClean="0"/>
              <a:t>74</a:t>
            </a:fld>
            <a:endParaRPr lang="en-US" dirty="0"/>
          </a:p>
        </p:txBody>
      </p:sp>
      <p:pic>
        <p:nvPicPr>
          <p:cNvPr id="30" name="Picture 29">
            <a:extLst>
              <a:ext uri="{FF2B5EF4-FFF2-40B4-BE49-F238E27FC236}">
                <a16:creationId xmlns:a16="http://schemas.microsoft.com/office/drawing/2014/main" id="{E4890972-70B5-49BB-B4D2-A16571EEECA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1" y="1524000"/>
            <a:ext cx="7772400" cy="4892675"/>
          </a:xfrm>
          <a:prstGeom prst="rect">
            <a:avLst/>
          </a:prstGeom>
          <a:noFill/>
        </p:spPr>
      </p:pic>
      <p:sp>
        <p:nvSpPr>
          <p:cNvPr id="13" name="Date Placeholder 4">
            <a:extLst>
              <a:ext uri="{FF2B5EF4-FFF2-40B4-BE49-F238E27FC236}">
                <a16:creationId xmlns:a16="http://schemas.microsoft.com/office/drawing/2014/main" id="{5215834E-BADF-445C-A138-B05BCB022395}"/>
              </a:ext>
            </a:extLst>
          </p:cNvPr>
          <p:cNvSpPr>
            <a:spLocks noGrp="1"/>
          </p:cNvSpPr>
          <p:nvPr>
            <p:ph type="dt" sz="half" idx="4294967295"/>
          </p:nvPr>
        </p:nvSpPr>
        <p:spPr>
          <a:xfrm>
            <a:off x="406400" y="6416676"/>
            <a:ext cx="7289800" cy="365125"/>
          </a:xfrm>
        </p:spPr>
        <p:txBody>
          <a:bodyPr/>
          <a:lstStyle/>
          <a:p>
            <a:r>
              <a:rPr lang="en-CA" b="1" dirty="0">
                <a:solidFill>
                  <a:srgbClr val="0070C0"/>
                </a:solidFill>
              </a:rPr>
              <a:t>Presentation to the Technical Advisory Committee, Edmonton, December 9, 2019</a:t>
            </a:r>
          </a:p>
        </p:txBody>
      </p:sp>
      <p:sp>
        <p:nvSpPr>
          <p:cNvPr id="12" name="Rectangle 11"/>
          <p:cNvSpPr/>
          <p:nvPr/>
        </p:nvSpPr>
        <p:spPr bwMode="auto">
          <a:xfrm>
            <a:off x="3025422" y="2133600"/>
            <a:ext cx="1981200" cy="5334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dirty="0">
              <a:ln>
                <a:noFill/>
              </a:ln>
              <a:solidFill>
                <a:schemeClr val="tx1"/>
              </a:solidFill>
              <a:effectLst/>
              <a:latin typeface="Verdana" pitchFamily="34" charset="0"/>
            </a:endParaRPr>
          </a:p>
        </p:txBody>
      </p:sp>
      <p:sp>
        <p:nvSpPr>
          <p:cNvPr id="15" name="Rectangle 14"/>
          <p:cNvSpPr/>
          <p:nvPr/>
        </p:nvSpPr>
        <p:spPr bwMode="auto">
          <a:xfrm>
            <a:off x="3036711" y="2895882"/>
            <a:ext cx="1981200" cy="58674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dirty="0">
              <a:ln>
                <a:noFill/>
              </a:ln>
              <a:solidFill>
                <a:schemeClr val="tx1"/>
              </a:solidFill>
              <a:effectLst/>
              <a:latin typeface="Verdana" pitchFamily="34" charset="0"/>
            </a:endParaRPr>
          </a:p>
        </p:txBody>
      </p:sp>
      <p:pic>
        <p:nvPicPr>
          <p:cNvPr id="8" name="Picture 7"/>
          <p:cNvPicPr>
            <a:picLocks noChangeAspect="1"/>
          </p:cNvPicPr>
          <p:nvPr/>
        </p:nvPicPr>
        <p:blipFill>
          <a:blip r:embed="rId4"/>
          <a:stretch>
            <a:fillRect/>
          </a:stretch>
        </p:blipFill>
        <p:spPr>
          <a:xfrm>
            <a:off x="7239000" y="1524000"/>
            <a:ext cx="4808406"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74" name="Straight Arrow Connector 73"/>
          <p:cNvCxnSpPr>
            <a:stCxn id="15" idx="3"/>
          </p:cNvCxnSpPr>
          <p:nvPr/>
        </p:nvCxnSpPr>
        <p:spPr bwMode="auto">
          <a:xfrm flipV="1">
            <a:off x="5017911" y="2362200"/>
            <a:ext cx="2221089" cy="827052"/>
          </a:xfrm>
          <a:prstGeom prst="straightConnector1">
            <a:avLst/>
          </a:prstGeom>
          <a:solidFill>
            <a:schemeClr val="accent2"/>
          </a:solidFill>
          <a:ln w="76200" cap="flat" cmpd="sng" algn="ctr">
            <a:solidFill>
              <a:srgbClr val="00B050"/>
            </a:solidFill>
            <a:prstDash val="solid"/>
            <a:round/>
            <a:headEnd type="none" w="med" len="med"/>
            <a:tailEnd type="triangle"/>
          </a:ln>
          <a:effectLst/>
        </p:spPr>
      </p:cxnSp>
    </p:spTree>
    <p:extLst>
      <p:ext uri="{BB962C8B-B14F-4D97-AF65-F5344CB8AC3E}">
        <p14:creationId xmlns:p14="http://schemas.microsoft.com/office/powerpoint/2010/main" val="318862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0210800" y="0"/>
            <a:ext cx="1752600" cy="1371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2" name="Title 1"/>
          <p:cNvSpPr>
            <a:spLocks noGrp="1"/>
          </p:cNvSpPr>
          <p:nvPr>
            <p:ph type="title"/>
          </p:nvPr>
        </p:nvSpPr>
        <p:spPr>
          <a:xfrm>
            <a:off x="304800" y="152401"/>
            <a:ext cx="10515600" cy="914400"/>
          </a:xfrm>
        </p:spPr>
        <p:txBody>
          <a:bodyPr/>
          <a:lstStyle/>
          <a:p>
            <a:r>
              <a:rPr lang="en-US" sz="4000" b="1" dirty="0"/>
              <a:t>WEAP-CANADA ELECTRICITY MODEL</a:t>
            </a:r>
          </a:p>
        </p:txBody>
      </p:sp>
      <p:sp>
        <p:nvSpPr>
          <p:cNvPr id="4" name="Slide Number Placeholder 3"/>
          <p:cNvSpPr>
            <a:spLocks noGrp="1"/>
          </p:cNvSpPr>
          <p:nvPr>
            <p:ph type="sldNum" sz="quarter" idx="11"/>
          </p:nvPr>
        </p:nvSpPr>
        <p:spPr/>
        <p:txBody>
          <a:bodyPr/>
          <a:lstStyle/>
          <a:p>
            <a:fld id="{C5D83362-4C70-406D-8155-49D75310F06D}" type="slidenum">
              <a:rPr lang="en-US" smtClean="0"/>
              <a:t>75</a:t>
            </a:fld>
            <a:endParaRPr lang="en-US" dirty="0"/>
          </a:p>
        </p:txBody>
      </p:sp>
      <p:pic>
        <p:nvPicPr>
          <p:cNvPr id="30" name="Picture 29">
            <a:extLst>
              <a:ext uri="{FF2B5EF4-FFF2-40B4-BE49-F238E27FC236}">
                <a16:creationId xmlns:a16="http://schemas.microsoft.com/office/drawing/2014/main" id="{E4890972-70B5-49BB-B4D2-A16571EEECA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1" y="1524000"/>
            <a:ext cx="7772400" cy="4892675"/>
          </a:xfrm>
          <a:prstGeom prst="rect">
            <a:avLst/>
          </a:prstGeom>
          <a:noFill/>
        </p:spPr>
      </p:pic>
      <p:sp>
        <p:nvSpPr>
          <p:cNvPr id="13" name="Date Placeholder 4">
            <a:extLst>
              <a:ext uri="{FF2B5EF4-FFF2-40B4-BE49-F238E27FC236}">
                <a16:creationId xmlns:a16="http://schemas.microsoft.com/office/drawing/2014/main" id="{5215834E-BADF-445C-A138-B05BCB022395}"/>
              </a:ext>
            </a:extLst>
          </p:cNvPr>
          <p:cNvSpPr>
            <a:spLocks noGrp="1"/>
          </p:cNvSpPr>
          <p:nvPr>
            <p:ph type="dt" sz="half" idx="4294967295"/>
          </p:nvPr>
        </p:nvSpPr>
        <p:spPr>
          <a:xfrm>
            <a:off x="406400" y="6416676"/>
            <a:ext cx="7289800" cy="365125"/>
          </a:xfrm>
        </p:spPr>
        <p:txBody>
          <a:bodyPr/>
          <a:lstStyle/>
          <a:p>
            <a:r>
              <a:rPr lang="en-CA" b="1" dirty="0">
                <a:solidFill>
                  <a:srgbClr val="0070C0"/>
                </a:solidFill>
              </a:rPr>
              <a:t>Presentation to the Technical Advisory Committee, Edmonton, December 9, 2019</a:t>
            </a:r>
          </a:p>
        </p:txBody>
      </p:sp>
      <p:sp>
        <p:nvSpPr>
          <p:cNvPr id="12" name="Rectangle 11"/>
          <p:cNvSpPr/>
          <p:nvPr/>
        </p:nvSpPr>
        <p:spPr bwMode="auto">
          <a:xfrm>
            <a:off x="3025422" y="2133600"/>
            <a:ext cx="1981200" cy="5334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dirty="0">
              <a:ln>
                <a:noFill/>
              </a:ln>
              <a:solidFill>
                <a:schemeClr val="tx1"/>
              </a:solidFill>
              <a:effectLst/>
              <a:latin typeface="Verdana" pitchFamily="34" charset="0"/>
            </a:endParaRPr>
          </a:p>
        </p:txBody>
      </p:sp>
      <p:sp>
        <p:nvSpPr>
          <p:cNvPr id="15" name="Rectangle 14"/>
          <p:cNvSpPr/>
          <p:nvPr/>
        </p:nvSpPr>
        <p:spPr bwMode="auto">
          <a:xfrm>
            <a:off x="3036711" y="2895882"/>
            <a:ext cx="1981200" cy="58674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dirty="0">
              <a:ln>
                <a:noFill/>
              </a:ln>
              <a:solidFill>
                <a:schemeClr val="tx1"/>
              </a:solidFill>
              <a:effectLst/>
              <a:latin typeface="Verdana" pitchFamily="34" charset="0"/>
            </a:endParaRPr>
          </a:p>
        </p:txBody>
      </p:sp>
      <p:pic>
        <p:nvPicPr>
          <p:cNvPr id="8" name="Picture 7"/>
          <p:cNvPicPr>
            <a:picLocks noChangeAspect="1"/>
          </p:cNvPicPr>
          <p:nvPr/>
        </p:nvPicPr>
        <p:blipFill>
          <a:blip r:embed="rId4"/>
          <a:stretch>
            <a:fillRect/>
          </a:stretch>
        </p:blipFill>
        <p:spPr>
          <a:xfrm>
            <a:off x="7239000" y="1524000"/>
            <a:ext cx="4808406"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74" name="Straight Arrow Connector 73"/>
          <p:cNvCxnSpPr>
            <a:stCxn id="15" idx="3"/>
          </p:cNvCxnSpPr>
          <p:nvPr/>
        </p:nvCxnSpPr>
        <p:spPr bwMode="auto">
          <a:xfrm flipV="1">
            <a:off x="5017911" y="2362200"/>
            <a:ext cx="2221089" cy="827052"/>
          </a:xfrm>
          <a:prstGeom prst="straightConnector1">
            <a:avLst/>
          </a:prstGeom>
          <a:solidFill>
            <a:schemeClr val="accent2"/>
          </a:solidFill>
          <a:ln w="76200" cap="flat" cmpd="sng" algn="ctr">
            <a:solidFill>
              <a:srgbClr val="00B050"/>
            </a:solidFill>
            <a:prstDash val="solid"/>
            <a:round/>
            <a:headEnd type="none" w="med" len="med"/>
            <a:tailEnd type="triangle"/>
          </a:ln>
          <a:effectLst/>
        </p:spPr>
      </p:cxnSp>
      <p:pic>
        <p:nvPicPr>
          <p:cNvPr id="76" name="Content Placeholder 6"/>
          <p:cNvPicPr>
            <a:picLocks noGrp="1" noChangeAspect="1"/>
          </p:cNvPicPr>
          <p:nvPr>
            <p:ph idx="1"/>
          </p:nvPr>
        </p:nvPicPr>
        <p:blipFill rotWithShape="1">
          <a:blip r:embed="rId5"/>
          <a:srcRect t="3828" r="50412" b="17580"/>
          <a:stretch/>
        </p:blipFill>
        <p:spPr>
          <a:xfrm>
            <a:off x="381001" y="990600"/>
            <a:ext cx="12191999" cy="5867400"/>
          </a:xfrm>
          <a:prstGeom prst="rect">
            <a:avLst/>
          </a:prstGeom>
          <a:ln w="76200">
            <a:noFill/>
          </a:ln>
        </p:spPr>
      </p:pic>
      <p:pic>
        <p:nvPicPr>
          <p:cNvPr id="20" name="Picture 19"/>
          <p:cNvPicPr>
            <a:picLocks noChangeAspect="1"/>
          </p:cNvPicPr>
          <p:nvPr/>
        </p:nvPicPr>
        <p:blipFill rotWithShape="1">
          <a:blip r:embed="rId4"/>
          <a:srcRect l="70423" t="1805" r="1817" b="47062"/>
          <a:stretch/>
        </p:blipFill>
        <p:spPr>
          <a:xfrm>
            <a:off x="9317766" y="1417638"/>
            <a:ext cx="2517289" cy="2057400"/>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5746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p:cTn id="19" dur="500" fill="hold"/>
                                        <p:tgtEl>
                                          <p:spTgt spid="76"/>
                                        </p:tgtEl>
                                        <p:attrNameLst>
                                          <p:attrName>ppt_w</p:attrName>
                                        </p:attrNameLst>
                                      </p:cBhvr>
                                      <p:tavLst>
                                        <p:tav tm="0">
                                          <p:val>
                                            <p:fltVal val="0"/>
                                          </p:val>
                                        </p:tav>
                                        <p:tav tm="100000">
                                          <p:val>
                                            <p:strVal val="#ppt_w"/>
                                          </p:val>
                                        </p:tav>
                                      </p:tavLst>
                                    </p:anim>
                                    <p:anim calcmode="lin" valueType="num">
                                      <p:cBhvr>
                                        <p:cTn id="20" dur="500" fill="hold"/>
                                        <p:tgtEl>
                                          <p:spTgt spid="76"/>
                                        </p:tgtEl>
                                        <p:attrNameLst>
                                          <p:attrName>ppt_h</p:attrName>
                                        </p:attrNameLst>
                                      </p:cBhvr>
                                      <p:tavLst>
                                        <p:tav tm="0">
                                          <p:val>
                                            <p:fltVal val="0"/>
                                          </p:val>
                                        </p:tav>
                                        <p:tav tm="100000">
                                          <p:val>
                                            <p:strVal val="#ppt_h"/>
                                          </p:val>
                                        </p:tav>
                                      </p:tavLst>
                                    </p:anim>
                                    <p:animEffect transition="in" filter="fade">
                                      <p:cBhvr>
                                        <p:cTn id="21" dur="500"/>
                                        <p:tgtEl>
                                          <p:spTgt spid="76"/>
                                        </p:tgtEl>
                                      </p:cBhvr>
                                    </p:animEffect>
                                  </p:childTnLst>
                                </p:cTn>
                              </p:par>
                              <p:par>
                                <p:cTn id="22" presetID="0" presetClass="path" presetSubtype="0" accel="50000" decel="50000" fill="hold" nodeType="withEffect">
                                  <p:stCondLst>
                                    <p:cond delay="0"/>
                                  </p:stCondLst>
                                  <p:childTnLst>
                                    <p:animMotion origin="layout" path="M 0.30286 -0.17384 L -0.0293 0.0081 " pathEditMode="relative" rAng="0" ptsTypes="AA">
                                      <p:cBhvr>
                                        <p:cTn id="23" dur="500" fill="hold"/>
                                        <p:tgtEl>
                                          <p:spTgt spid="76"/>
                                        </p:tgtEl>
                                        <p:attrNameLst>
                                          <p:attrName>ppt_x</p:attrName>
                                          <p:attrName>ppt_y</p:attrName>
                                        </p:attrNameLst>
                                      </p:cBhvr>
                                      <p:rCtr x="-16615" y="9097"/>
                                    </p:animMotion>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 name="Content Placeholder 4"/>
          <p:cNvPicPr>
            <a:picLocks noGrp="1" noChangeAspect="1"/>
          </p:cNvPicPr>
          <p:nvPr>
            <p:ph idx="1"/>
          </p:nvPr>
        </p:nvPicPr>
        <p:blipFill rotWithShape="1">
          <a:blip r:embed="rId2"/>
          <a:srcRect r="49897"/>
          <a:stretch/>
        </p:blipFill>
        <p:spPr>
          <a:xfrm>
            <a:off x="0" y="-22578"/>
            <a:ext cx="12268200" cy="6886692"/>
          </a:xfrm>
          <a:prstGeom prst="rect">
            <a:avLst/>
          </a:prstGeom>
        </p:spPr>
      </p:pic>
      <p:sp>
        <p:nvSpPr>
          <p:cNvPr id="4" name="Slide Number Placeholder 3"/>
          <p:cNvSpPr>
            <a:spLocks noGrp="1"/>
          </p:cNvSpPr>
          <p:nvPr>
            <p:ph type="sldNum" sz="quarter" idx="11"/>
          </p:nvPr>
        </p:nvSpPr>
        <p:spPr/>
        <p:txBody>
          <a:bodyPr/>
          <a:lstStyle/>
          <a:p>
            <a:fld id="{C5D83362-4C70-406D-8155-49D75310F06D}" type="slidenum">
              <a:rPr lang="en-US" smtClean="0"/>
              <a:t>76</a:t>
            </a:fld>
            <a:endParaRPr lang="en-US" dirty="0"/>
          </a:p>
        </p:txBody>
      </p:sp>
      <p:sp>
        <p:nvSpPr>
          <p:cNvPr id="6" name="Rectangle 5"/>
          <p:cNvSpPr/>
          <p:nvPr/>
        </p:nvSpPr>
        <p:spPr bwMode="auto">
          <a:xfrm>
            <a:off x="609600" y="1371600"/>
            <a:ext cx="838200" cy="2286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dirty="0">
              <a:ln>
                <a:noFill/>
              </a:ln>
              <a:solidFill>
                <a:schemeClr val="tx1"/>
              </a:solidFill>
              <a:effectLst/>
              <a:latin typeface="Verdana" pitchFamily="34" charset="0"/>
            </a:endParaRPr>
          </a:p>
        </p:txBody>
      </p:sp>
      <p:sp>
        <p:nvSpPr>
          <p:cNvPr id="7" name="Rectangle 6"/>
          <p:cNvSpPr/>
          <p:nvPr/>
        </p:nvSpPr>
        <p:spPr bwMode="auto">
          <a:xfrm>
            <a:off x="2514600" y="609600"/>
            <a:ext cx="914400" cy="3048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dirty="0">
              <a:ln>
                <a:noFill/>
              </a:ln>
              <a:solidFill>
                <a:schemeClr val="tx1"/>
              </a:solidFill>
              <a:effectLst/>
              <a:latin typeface="Verdana" pitchFamily="34" charset="0"/>
            </a:endParaRPr>
          </a:p>
        </p:txBody>
      </p:sp>
      <p:sp>
        <p:nvSpPr>
          <p:cNvPr id="9" name="Oval 8"/>
          <p:cNvSpPr/>
          <p:nvPr/>
        </p:nvSpPr>
        <p:spPr bwMode="auto">
          <a:xfrm>
            <a:off x="1828800" y="4800600"/>
            <a:ext cx="304800" cy="304800"/>
          </a:xfrm>
          <a:prstGeom prst="ellipse">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21" name="Rectangle 20"/>
          <p:cNvSpPr/>
          <p:nvPr/>
        </p:nvSpPr>
        <p:spPr bwMode="auto">
          <a:xfrm>
            <a:off x="457200" y="3962400"/>
            <a:ext cx="2057400" cy="2091267"/>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23" name="Rectangle 22"/>
          <p:cNvSpPr/>
          <p:nvPr/>
        </p:nvSpPr>
        <p:spPr bwMode="auto">
          <a:xfrm>
            <a:off x="3657600" y="457200"/>
            <a:ext cx="5839789" cy="5168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Annual activity level for demand site</a:t>
            </a:r>
            <a:endParaRPr kumimoji="0" lang="en-US" b="1" i="1"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228365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0" presetClass="exit" presetSubtype="0" fill="hold" grpId="1" nodeType="withEffect">
                                  <p:stCondLst>
                                    <p:cond delay="0"/>
                                  </p:stCondLst>
                                  <p:childTnLst>
                                    <p:animEffect transition="out" filter="fade">
                                      <p:cBhvr>
                                        <p:cTn id="22" dur="500"/>
                                        <p:tgtEl>
                                          <p:spTgt spid="23"/>
                                        </p:tgtEl>
                                      </p:cBhvr>
                                    </p:animEffect>
                                    <p:set>
                                      <p:cBhvr>
                                        <p:cTn id="2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21" grpId="0" animBg="1"/>
      <p:bldP spid="21" grpId="1" animBg="1"/>
      <p:bldP spid="23" grpId="0" animBg="1"/>
      <p:bldP spid="23"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 name="Content Placeholder 4"/>
          <p:cNvPicPr>
            <a:picLocks noGrp="1" noChangeAspect="1"/>
          </p:cNvPicPr>
          <p:nvPr>
            <p:ph idx="1"/>
          </p:nvPr>
        </p:nvPicPr>
        <p:blipFill rotWithShape="1">
          <a:blip r:embed="rId2"/>
          <a:srcRect r="49897"/>
          <a:stretch/>
        </p:blipFill>
        <p:spPr>
          <a:xfrm>
            <a:off x="0" y="-22578"/>
            <a:ext cx="12268200" cy="6886692"/>
          </a:xfrm>
          <a:prstGeom prst="rect">
            <a:avLst/>
          </a:prstGeom>
        </p:spPr>
      </p:pic>
      <p:sp>
        <p:nvSpPr>
          <p:cNvPr id="4" name="Slide Number Placeholder 3"/>
          <p:cNvSpPr>
            <a:spLocks noGrp="1"/>
          </p:cNvSpPr>
          <p:nvPr>
            <p:ph type="sldNum" sz="quarter" idx="11"/>
          </p:nvPr>
        </p:nvSpPr>
        <p:spPr/>
        <p:txBody>
          <a:bodyPr/>
          <a:lstStyle/>
          <a:p>
            <a:fld id="{C5D83362-4C70-406D-8155-49D75310F06D}" type="slidenum">
              <a:rPr lang="en-US" smtClean="0"/>
              <a:t>77</a:t>
            </a:fld>
            <a:endParaRPr lang="en-US" dirty="0"/>
          </a:p>
        </p:txBody>
      </p:sp>
      <p:sp>
        <p:nvSpPr>
          <p:cNvPr id="6" name="Rectangle 5"/>
          <p:cNvSpPr/>
          <p:nvPr/>
        </p:nvSpPr>
        <p:spPr bwMode="auto">
          <a:xfrm>
            <a:off x="609600" y="1371600"/>
            <a:ext cx="838200" cy="2286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dirty="0">
              <a:ln>
                <a:noFill/>
              </a:ln>
              <a:solidFill>
                <a:schemeClr val="tx1"/>
              </a:solidFill>
              <a:effectLst/>
              <a:latin typeface="Verdana" pitchFamily="34" charset="0"/>
            </a:endParaRPr>
          </a:p>
        </p:txBody>
      </p:sp>
      <p:sp>
        <p:nvSpPr>
          <p:cNvPr id="7" name="Rectangle 6"/>
          <p:cNvSpPr/>
          <p:nvPr/>
        </p:nvSpPr>
        <p:spPr bwMode="auto">
          <a:xfrm>
            <a:off x="2514600" y="609600"/>
            <a:ext cx="914400" cy="3048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dirty="0">
              <a:ln>
                <a:noFill/>
              </a:ln>
              <a:solidFill>
                <a:schemeClr val="tx1"/>
              </a:solidFill>
              <a:effectLst/>
              <a:latin typeface="Verdana" pitchFamily="34" charset="0"/>
            </a:endParaRPr>
          </a:p>
        </p:txBody>
      </p:sp>
      <p:sp>
        <p:nvSpPr>
          <p:cNvPr id="9" name="Oval 8"/>
          <p:cNvSpPr/>
          <p:nvPr/>
        </p:nvSpPr>
        <p:spPr bwMode="auto">
          <a:xfrm>
            <a:off x="1828800" y="4800600"/>
            <a:ext cx="304800" cy="304800"/>
          </a:xfrm>
          <a:prstGeom prst="ellipse">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19" name="Rectangle 18"/>
          <p:cNvSpPr/>
          <p:nvPr/>
        </p:nvSpPr>
        <p:spPr bwMode="auto">
          <a:xfrm>
            <a:off x="533400" y="270933"/>
            <a:ext cx="2057400" cy="3462867"/>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21" name="Rectangle 20"/>
          <p:cNvSpPr/>
          <p:nvPr/>
        </p:nvSpPr>
        <p:spPr bwMode="auto">
          <a:xfrm>
            <a:off x="457200" y="3962400"/>
            <a:ext cx="2057400" cy="2091267"/>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pic>
        <p:nvPicPr>
          <p:cNvPr id="22" name="Picture 21"/>
          <p:cNvPicPr>
            <a:picLocks noChangeAspect="1"/>
          </p:cNvPicPr>
          <p:nvPr/>
        </p:nvPicPr>
        <p:blipFill>
          <a:blip r:embed="rId3"/>
          <a:stretch>
            <a:fillRect/>
          </a:stretch>
        </p:blipFill>
        <p:spPr>
          <a:xfrm>
            <a:off x="533400" y="3962400"/>
            <a:ext cx="4808406" cy="2133600"/>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Content Placeholder 4"/>
          <p:cNvPicPr>
            <a:picLocks noChangeAspect="1"/>
          </p:cNvPicPr>
          <p:nvPr/>
        </p:nvPicPr>
        <p:blipFill rotWithShape="1">
          <a:blip r:embed="rId4"/>
          <a:srcRect l="2221" t="3349" r="91333" b="72467"/>
          <a:stretch/>
        </p:blipFill>
        <p:spPr bwMode="auto">
          <a:xfrm>
            <a:off x="533400" y="228600"/>
            <a:ext cx="3402061" cy="3589421"/>
          </a:xfrm>
          <a:prstGeom prst="rect">
            <a:avLst/>
          </a:prstGeom>
          <a:noFill/>
          <a:ln w="76200">
            <a:solidFill>
              <a:srgbClr val="00B050"/>
            </a:solidFill>
            <a:miter lim="800000"/>
            <a:headEnd/>
            <a:tailEnd/>
          </a:ln>
        </p:spPr>
      </p:pic>
    </p:spTree>
    <p:extLst>
      <p:ext uri="{BB962C8B-B14F-4D97-AF65-F5344CB8AC3E}">
        <p14:creationId xmlns:p14="http://schemas.microsoft.com/office/powerpoint/2010/main" val="35117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 calcmode="lin" valueType="num">
                                      <p:cBhvr>
                                        <p:cTn id="9" dur="500" fill="hold"/>
                                        <p:tgtEl>
                                          <p:spTgt spid="22"/>
                                        </p:tgtEl>
                                        <p:attrNameLst>
                                          <p:attrName>ppt_w</p:attrName>
                                        </p:attrNameLst>
                                      </p:cBhvr>
                                      <p:tavLst>
                                        <p:tav tm="0">
                                          <p:val>
                                            <p:fltVal val="0"/>
                                          </p:val>
                                        </p:tav>
                                        <p:tav tm="100000">
                                          <p:val>
                                            <p:strVal val="#ppt_w"/>
                                          </p:val>
                                        </p:tav>
                                      </p:tavLst>
                                    </p:anim>
                                    <p:anim calcmode="lin" valueType="num">
                                      <p:cBhvr>
                                        <p:cTn id="10" dur="500" fill="hold"/>
                                        <p:tgtEl>
                                          <p:spTgt spid="22"/>
                                        </p:tgtEl>
                                        <p:attrNameLst>
                                          <p:attrName>ppt_h</p:attrName>
                                        </p:attrNameLst>
                                      </p:cBhvr>
                                      <p:tavLst>
                                        <p:tav tm="0">
                                          <p:val>
                                            <p:fltVal val="0"/>
                                          </p:val>
                                        </p:tav>
                                        <p:tav tm="100000">
                                          <p:val>
                                            <p:strVal val="#ppt_h"/>
                                          </p:val>
                                        </p:tav>
                                      </p:tavLst>
                                    </p:anim>
                                    <p:animEffect transition="in" filter="fade">
                                      <p:cBhvr>
                                        <p:cTn id="11" dur="500"/>
                                        <p:tgtEl>
                                          <p:spTgt spid="2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15"/>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9" grpId="0" animBg="1"/>
      <p:bldP spid="19" grpId="1" animBg="1"/>
      <p:bldP spid="21" grpId="0" animBg="1"/>
      <p:bldP spid="21"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 name="Content Placeholder 4"/>
          <p:cNvPicPr>
            <a:picLocks noGrp="1" noChangeAspect="1"/>
          </p:cNvPicPr>
          <p:nvPr>
            <p:ph idx="1"/>
          </p:nvPr>
        </p:nvPicPr>
        <p:blipFill rotWithShape="1">
          <a:blip r:embed="rId2"/>
          <a:srcRect r="49897"/>
          <a:stretch/>
        </p:blipFill>
        <p:spPr>
          <a:xfrm>
            <a:off x="0" y="-22578"/>
            <a:ext cx="12268200" cy="6886692"/>
          </a:xfrm>
          <a:prstGeom prst="rect">
            <a:avLst/>
          </a:prstGeom>
        </p:spPr>
      </p:pic>
      <p:sp>
        <p:nvSpPr>
          <p:cNvPr id="4" name="Slide Number Placeholder 3"/>
          <p:cNvSpPr>
            <a:spLocks noGrp="1"/>
          </p:cNvSpPr>
          <p:nvPr>
            <p:ph type="sldNum" sz="quarter" idx="11"/>
          </p:nvPr>
        </p:nvSpPr>
        <p:spPr/>
        <p:txBody>
          <a:bodyPr/>
          <a:lstStyle/>
          <a:p>
            <a:fld id="{C5D83362-4C70-406D-8155-49D75310F06D}" type="slidenum">
              <a:rPr lang="en-US" smtClean="0"/>
              <a:t>78</a:t>
            </a:fld>
            <a:endParaRPr lang="en-US" dirty="0"/>
          </a:p>
        </p:txBody>
      </p:sp>
      <p:sp>
        <p:nvSpPr>
          <p:cNvPr id="6" name="Rectangle 5"/>
          <p:cNvSpPr/>
          <p:nvPr/>
        </p:nvSpPr>
        <p:spPr bwMode="auto">
          <a:xfrm>
            <a:off x="609600" y="1371600"/>
            <a:ext cx="838200" cy="2286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dirty="0">
              <a:ln>
                <a:noFill/>
              </a:ln>
              <a:solidFill>
                <a:schemeClr val="tx1"/>
              </a:solidFill>
              <a:effectLst/>
              <a:latin typeface="Verdana" pitchFamily="34" charset="0"/>
            </a:endParaRPr>
          </a:p>
        </p:txBody>
      </p:sp>
      <p:sp>
        <p:nvSpPr>
          <p:cNvPr id="7" name="Rectangle 6"/>
          <p:cNvSpPr/>
          <p:nvPr/>
        </p:nvSpPr>
        <p:spPr bwMode="auto">
          <a:xfrm>
            <a:off x="2514600" y="609600"/>
            <a:ext cx="914400" cy="3048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dirty="0">
              <a:ln>
                <a:noFill/>
              </a:ln>
              <a:solidFill>
                <a:schemeClr val="tx1"/>
              </a:solidFill>
              <a:effectLst/>
              <a:latin typeface="Verdana" pitchFamily="34" charset="0"/>
            </a:endParaRPr>
          </a:p>
        </p:txBody>
      </p:sp>
      <p:sp>
        <p:nvSpPr>
          <p:cNvPr id="9" name="Oval 8"/>
          <p:cNvSpPr/>
          <p:nvPr/>
        </p:nvSpPr>
        <p:spPr bwMode="auto">
          <a:xfrm>
            <a:off x="1828800" y="4800600"/>
            <a:ext cx="304800" cy="304800"/>
          </a:xfrm>
          <a:prstGeom prst="ellipse">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3" name="Rectangle 2"/>
          <p:cNvSpPr/>
          <p:nvPr/>
        </p:nvSpPr>
        <p:spPr bwMode="auto">
          <a:xfrm>
            <a:off x="381000" y="0"/>
            <a:ext cx="11811000" cy="6858000"/>
          </a:xfrm>
          <a:prstGeom prst="rect">
            <a:avLst/>
          </a:prstGeom>
          <a:solidFill>
            <a:schemeClr val="bg1">
              <a:alpha val="78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23" name="Rectangle 22"/>
          <p:cNvSpPr/>
          <p:nvPr/>
        </p:nvSpPr>
        <p:spPr bwMode="auto">
          <a:xfrm>
            <a:off x="3657600" y="457200"/>
            <a:ext cx="5839789" cy="5168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i="1" dirty="0">
                <a:solidFill>
                  <a:schemeClr val="tx1"/>
                </a:solidFill>
                <a:latin typeface="Verdana" pitchFamily="34" charset="0"/>
              </a:rPr>
              <a:t>Annual activity level for demand site</a:t>
            </a:r>
            <a:endParaRPr kumimoji="0" lang="en-US" b="1" i="1" u="none" strike="noStrike" cap="none" normalizeH="0" baseline="0" dirty="0">
              <a:ln>
                <a:noFill/>
              </a:ln>
              <a:solidFill>
                <a:schemeClr val="tx1"/>
              </a:solidFill>
              <a:effectLst/>
              <a:latin typeface="Verdana" pitchFamily="34" charset="0"/>
            </a:endParaRPr>
          </a:p>
        </p:txBody>
      </p:sp>
      <p:sp>
        <p:nvSpPr>
          <p:cNvPr id="14" name="TextBox 13"/>
          <p:cNvSpPr txBox="1"/>
          <p:nvPr/>
        </p:nvSpPr>
        <p:spPr>
          <a:xfrm>
            <a:off x="9144000" y="2209800"/>
            <a:ext cx="2082619" cy="923330"/>
          </a:xfrm>
          <a:prstGeom prst="rect">
            <a:avLst/>
          </a:prstGeom>
          <a:noFill/>
        </p:spPr>
        <p:txBody>
          <a:bodyPr wrap="square" rtlCol="0">
            <a:spAutoFit/>
          </a:bodyPr>
          <a:lstStyle/>
          <a:p>
            <a:r>
              <a:rPr lang="en-CA" b="1" dirty="0">
                <a:solidFill>
                  <a:srgbClr val="00B050"/>
                </a:solidFill>
              </a:rPr>
              <a:t>MWhs of generation from LEAP</a:t>
            </a:r>
          </a:p>
        </p:txBody>
      </p:sp>
      <p:sp>
        <p:nvSpPr>
          <p:cNvPr id="16" name="TextBox 15"/>
          <p:cNvSpPr txBox="1"/>
          <p:nvPr/>
        </p:nvSpPr>
        <p:spPr>
          <a:xfrm>
            <a:off x="3505200" y="2209800"/>
            <a:ext cx="2438400" cy="923330"/>
          </a:xfrm>
          <a:prstGeom prst="rect">
            <a:avLst/>
          </a:prstGeom>
          <a:noFill/>
        </p:spPr>
        <p:txBody>
          <a:bodyPr wrap="square" rtlCol="0">
            <a:spAutoFit/>
          </a:bodyPr>
          <a:lstStyle/>
          <a:p>
            <a:r>
              <a:rPr lang="en-CA" b="1" dirty="0">
                <a:solidFill>
                  <a:srgbClr val="00B050"/>
                </a:solidFill>
              </a:rPr>
              <a:t>Share of generation from watershed</a:t>
            </a:r>
          </a:p>
        </p:txBody>
      </p:sp>
      <p:sp>
        <p:nvSpPr>
          <p:cNvPr id="8" name="Rectangle 7"/>
          <p:cNvSpPr/>
          <p:nvPr/>
        </p:nvSpPr>
        <p:spPr bwMode="auto">
          <a:xfrm>
            <a:off x="2590800" y="1066800"/>
            <a:ext cx="6019800" cy="3048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dirty="0">
              <a:ln>
                <a:noFill/>
              </a:ln>
              <a:solidFill>
                <a:schemeClr val="tx1"/>
              </a:solidFill>
              <a:effectLst/>
              <a:latin typeface="Verdana" pitchFamily="34" charset="0"/>
            </a:endParaRPr>
          </a:p>
        </p:txBody>
      </p:sp>
      <p:pic>
        <p:nvPicPr>
          <p:cNvPr id="10" name="Content Placeholder 4"/>
          <p:cNvPicPr>
            <a:picLocks noChangeAspect="1"/>
          </p:cNvPicPr>
          <p:nvPr/>
        </p:nvPicPr>
        <p:blipFill rotWithShape="1">
          <a:blip r:embed="rId2"/>
          <a:srcRect l="10396" t="12868" r="64800" b="78444"/>
          <a:stretch/>
        </p:blipFill>
        <p:spPr bwMode="auto">
          <a:xfrm>
            <a:off x="228600" y="990600"/>
            <a:ext cx="12345843" cy="1216226"/>
          </a:xfrm>
          <a:prstGeom prst="rect">
            <a:avLst/>
          </a:prstGeom>
          <a:noFill/>
          <a:ln w="9525">
            <a:noFill/>
            <a:miter lim="800000"/>
            <a:headEnd/>
            <a:tailEnd/>
          </a:ln>
        </p:spPr>
      </p:pic>
      <p:sp>
        <p:nvSpPr>
          <p:cNvPr id="12" name="Rectangle 11"/>
          <p:cNvSpPr/>
          <p:nvPr/>
        </p:nvSpPr>
        <p:spPr bwMode="auto">
          <a:xfrm>
            <a:off x="1524000" y="1600200"/>
            <a:ext cx="6248400" cy="4572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dirty="0">
              <a:ln>
                <a:noFill/>
              </a:ln>
              <a:solidFill>
                <a:schemeClr val="tx1"/>
              </a:solidFill>
              <a:effectLst/>
              <a:latin typeface="Verdana" pitchFamily="34" charset="0"/>
            </a:endParaRPr>
          </a:p>
        </p:txBody>
      </p:sp>
      <p:sp>
        <p:nvSpPr>
          <p:cNvPr id="13" name="Rectangle 12"/>
          <p:cNvSpPr/>
          <p:nvPr/>
        </p:nvSpPr>
        <p:spPr bwMode="auto">
          <a:xfrm>
            <a:off x="7772400" y="1600200"/>
            <a:ext cx="2438400" cy="4572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114235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1"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2"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xit" presetSubtype="0" fill="hold" grpId="1" nodeType="withEffect">
                                  <p:stCondLst>
                                    <p:cond delay="0"/>
                                  </p:stCondLst>
                                  <p:childTnLst>
                                    <p:animEffect transition="out" filter="fade">
                                      <p:cBhvr>
                                        <p:cTn id="31" dur="500"/>
                                        <p:tgtEl>
                                          <p:spTgt spid="23"/>
                                        </p:tgtEl>
                                      </p:cBhvr>
                                    </p:animEffect>
                                    <p:set>
                                      <p:cBhvr>
                                        <p:cTn id="32" dur="1" fill="hold">
                                          <p:stCondLst>
                                            <p:cond delay="499"/>
                                          </p:stCondLst>
                                        </p:cTn>
                                        <p:tgtEl>
                                          <p:spTgt spid="23"/>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3"/>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3" grpId="0" animBg="1"/>
      <p:bldP spid="3" grpId="1" animBg="1"/>
      <p:bldP spid="3" grpId="2" animBg="1"/>
      <p:bldP spid="23" grpId="0" animBg="1"/>
      <p:bldP spid="23" grpId="1" animBg="1"/>
      <p:bldP spid="14" grpId="0"/>
      <p:bldP spid="14" grpId="1"/>
      <p:bldP spid="16" grpId="0"/>
      <p:bldP spid="8" grpId="0" animBg="1"/>
      <p:bldP spid="12" grpId="0" animBg="1"/>
      <p:bldP spid="13" grpId="0" animBg="1"/>
      <p:bldP spid="13"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50215" b="5054"/>
          <a:stretch/>
        </p:blipFill>
        <p:spPr>
          <a:xfrm>
            <a:off x="-76200" y="0"/>
            <a:ext cx="12785722" cy="6858000"/>
          </a:xfrm>
          <a:prstGeom prst="rect">
            <a:avLst/>
          </a:prstGeom>
        </p:spPr>
      </p:pic>
      <p:sp>
        <p:nvSpPr>
          <p:cNvPr id="28" name="Rectangle 27"/>
          <p:cNvSpPr/>
          <p:nvPr/>
        </p:nvSpPr>
        <p:spPr bwMode="auto">
          <a:xfrm>
            <a:off x="-152400" y="0"/>
            <a:ext cx="12801600" cy="6858000"/>
          </a:xfrm>
          <a:prstGeom prst="rect">
            <a:avLst/>
          </a:prstGeom>
          <a:solidFill>
            <a:schemeClr val="bg1">
              <a:alpha val="78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4" name="Slide Number Placeholder 3"/>
          <p:cNvSpPr>
            <a:spLocks noGrp="1"/>
          </p:cNvSpPr>
          <p:nvPr>
            <p:ph type="sldNum" sz="quarter" idx="11"/>
          </p:nvPr>
        </p:nvSpPr>
        <p:spPr/>
        <p:txBody>
          <a:bodyPr/>
          <a:lstStyle/>
          <a:p>
            <a:fld id="{C5D83362-4C70-406D-8155-49D75310F06D}" type="slidenum">
              <a:rPr lang="en-US" smtClean="0"/>
              <a:t>79</a:t>
            </a:fld>
            <a:endParaRPr lang="en-US" dirty="0"/>
          </a:p>
        </p:txBody>
      </p:sp>
      <p:sp>
        <p:nvSpPr>
          <p:cNvPr id="8" name="Rectangle 7"/>
          <p:cNvSpPr/>
          <p:nvPr/>
        </p:nvSpPr>
        <p:spPr bwMode="auto">
          <a:xfrm>
            <a:off x="2667000" y="685800"/>
            <a:ext cx="4495800" cy="8382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29" name="Rectangle 28"/>
          <p:cNvSpPr/>
          <p:nvPr/>
        </p:nvSpPr>
        <p:spPr bwMode="auto">
          <a:xfrm>
            <a:off x="2438400" y="685800"/>
            <a:ext cx="4572000" cy="9144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pic>
        <p:nvPicPr>
          <p:cNvPr id="7" name="Picture 6"/>
          <p:cNvPicPr>
            <a:picLocks noChangeAspect="1"/>
          </p:cNvPicPr>
          <p:nvPr/>
        </p:nvPicPr>
        <p:blipFill rotWithShape="1">
          <a:blip r:embed="rId2"/>
          <a:srcRect l="10521" t="9815" r="74167" b="78888"/>
          <a:stretch/>
        </p:blipFill>
        <p:spPr>
          <a:xfrm>
            <a:off x="838200" y="381000"/>
            <a:ext cx="10210800" cy="2118567"/>
          </a:xfrm>
          <a:prstGeom prst="rect">
            <a:avLst/>
          </a:prstGeom>
          <a:ln w="76200">
            <a:solidFill>
              <a:srgbClr val="00B050"/>
            </a:solidFill>
          </a:ln>
        </p:spPr>
      </p:pic>
      <p:sp>
        <p:nvSpPr>
          <p:cNvPr id="24" name="Rectangle 23"/>
          <p:cNvSpPr/>
          <p:nvPr/>
        </p:nvSpPr>
        <p:spPr bwMode="auto">
          <a:xfrm>
            <a:off x="2840466" y="495300"/>
            <a:ext cx="2188733" cy="4572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201296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2" nodeType="clickEffect">
                                  <p:stCondLst>
                                    <p:cond delay="0"/>
                                  </p:stCondLst>
                                  <p:childTnLst>
                                    <p:animMotion origin="layout" path="M 5E-6 0 L 0.17188 0 " pathEditMode="relative" rAng="0" ptsTypes="AA">
                                      <p:cBhvr>
                                        <p:cTn id="21" dur="500" fill="hold"/>
                                        <p:tgtEl>
                                          <p:spTgt spid="24"/>
                                        </p:tgtEl>
                                        <p:attrNameLst>
                                          <p:attrName>ppt_x</p:attrName>
                                          <p:attrName>ppt_y</p:attrName>
                                        </p:attrNameLst>
                                      </p:cBhvr>
                                      <p:rCtr x="8594" y="0"/>
                                    </p:animMotion>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xit" presetSubtype="0" fill="hold" grpId="1" nodeType="withEffect">
                                  <p:stCondLst>
                                    <p:cond delay="0"/>
                                  </p:stCondLst>
                                  <p:childTnLst>
                                    <p:set>
                                      <p:cBhvr>
                                        <p:cTn id="27" dur="1" fill="hold">
                                          <p:stCondLst>
                                            <p:cond delay="0"/>
                                          </p:stCondLst>
                                        </p:cTn>
                                        <p:tgtEl>
                                          <p:spTgt spid="24"/>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8"/>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7"/>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8"/>
                                        </p:tgtEl>
                                      </p:cBhvr>
                                    </p:animEffect>
                                    <p:set>
                                      <p:cBhvr>
                                        <p:cTn id="3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8" grpId="0" animBg="1"/>
      <p:bldP spid="8" grpId="1" animBg="1"/>
      <p:bldP spid="29" grpId="0" animBg="1"/>
      <p:bldP spid="29" grpId="1" animBg="1"/>
      <p:bldP spid="24" grpId="0" animBg="1"/>
      <p:bldP spid="24" grpId="1" animBg="1"/>
      <p:bldP spid="24"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7814"/>
            <a:ext cx="8610601" cy="1139825"/>
          </a:xfrm>
        </p:spPr>
        <p:txBody>
          <a:bodyPr/>
          <a:lstStyle/>
          <a:p>
            <a:r>
              <a:rPr lang="en-CA" b="1" dirty="0"/>
              <a:t>LIFE CYCLE ASSESSMENT – WATER FOOTPRINTS</a:t>
            </a:r>
          </a:p>
        </p:txBody>
      </p:sp>
      <p:sp>
        <p:nvSpPr>
          <p:cNvPr id="3" name="Content Placeholder 2"/>
          <p:cNvSpPr>
            <a:spLocks noGrp="1"/>
          </p:cNvSpPr>
          <p:nvPr>
            <p:ph idx="1"/>
          </p:nvPr>
        </p:nvSpPr>
        <p:spPr>
          <a:xfrm>
            <a:off x="609600" y="1523806"/>
            <a:ext cx="10972800" cy="609599"/>
          </a:xfrm>
        </p:spPr>
        <p:txBody>
          <a:bodyPr/>
          <a:lstStyle/>
          <a:p>
            <a:r>
              <a:rPr lang="en-US" altLang="en-US" dirty="0"/>
              <a:t>System approach and based on life cycle thinking</a:t>
            </a:r>
            <a:endParaRPr lang="en-CA" dirty="0"/>
          </a:p>
        </p:txBody>
      </p:sp>
      <p:sp>
        <p:nvSpPr>
          <p:cNvPr id="4" name="Slide Number Placeholder 3"/>
          <p:cNvSpPr>
            <a:spLocks noGrp="1"/>
          </p:cNvSpPr>
          <p:nvPr>
            <p:ph type="sldNum" sz="quarter" idx="11"/>
          </p:nvPr>
        </p:nvSpPr>
        <p:spPr/>
        <p:txBody>
          <a:bodyPr/>
          <a:lstStyle/>
          <a:p>
            <a:fld id="{C5D83362-4C70-406D-8155-49D75310F06D}" type="slidenum">
              <a:rPr lang="en-US" smtClean="0"/>
              <a:t>8</a:t>
            </a:fld>
            <a:endParaRPr lang="en-US" dirty="0"/>
          </a:p>
        </p:txBody>
      </p:sp>
      <p:pic>
        <p:nvPicPr>
          <p:cNvPr id="6" name="Picture 7" descr="http://www.lifecycleinitiative.org/wp-content/uploads/2016/03/product-life-cycle.png">
            <a:extLst>
              <a:ext uri="{FF2B5EF4-FFF2-40B4-BE49-F238E27FC236}">
                <a16:creationId xmlns:a16="http://schemas.microsoft.com/office/drawing/2014/main" id="{08CD80C6-833F-4DCD-8F92-9FE0C9DDD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972" y="2143114"/>
            <a:ext cx="3977088" cy="427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862C504-5DC3-49B5-8916-8926F13DFAFB}"/>
              </a:ext>
            </a:extLst>
          </p:cNvPr>
          <p:cNvSpPr/>
          <p:nvPr/>
        </p:nvSpPr>
        <p:spPr>
          <a:xfrm>
            <a:off x="1186634" y="6460737"/>
            <a:ext cx="5014511" cy="276999"/>
          </a:xfrm>
          <a:prstGeom prst="rect">
            <a:avLst/>
          </a:prstGeom>
        </p:spPr>
        <p:txBody>
          <a:bodyPr wrap="square">
            <a:spAutoFit/>
          </a:bodyPr>
          <a:lstStyle/>
          <a:p>
            <a:r>
              <a:rPr lang="en-US" sz="1200" dirty="0"/>
              <a:t>Source: Life Cycle Initiative (http://www.lifecycleinitiative.org)</a:t>
            </a:r>
          </a:p>
        </p:txBody>
      </p:sp>
      <p:grpSp>
        <p:nvGrpSpPr>
          <p:cNvPr id="38" name="Group 37">
            <a:extLst>
              <a:ext uri="{FF2B5EF4-FFF2-40B4-BE49-F238E27FC236}">
                <a16:creationId xmlns:a16="http://schemas.microsoft.com/office/drawing/2014/main" id="{97816995-8EB6-4273-94D0-0D6849D8CF02}"/>
              </a:ext>
            </a:extLst>
          </p:cNvPr>
          <p:cNvGrpSpPr/>
          <p:nvPr/>
        </p:nvGrpSpPr>
        <p:grpSpPr>
          <a:xfrm>
            <a:off x="7198912" y="2178096"/>
            <a:ext cx="3977088" cy="4139041"/>
            <a:chOff x="802947" y="1784874"/>
            <a:chExt cx="4611464" cy="4495800"/>
          </a:xfrm>
        </p:grpSpPr>
        <p:sp>
          <p:nvSpPr>
            <p:cNvPr id="9" name="Rectangle 8">
              <a:extLst>
                <a:ext uri="{FF2B5EF4-FFF2-40B4-BE49-F238E27FC236}">
                  <a16:creationId xmlns:a16="http://schemas.microsoft.com/office/drawing/2014/main" id="{E185FC44-4F05-4F0E-9C01-B7C83384469E}"/>
                </a:ext>
              </a:extLst>
            </p:cNvPr>
            <p:cNvSpPr/>
            <p:nvPr/>
          </p:nvSpPr>
          <p:spPr>
            <a:xfrm>
              <a:off x="802947" y="1784874"/>
              <a:ext cx="4611464" cy="4495800"/>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0" name="Rounded Rectangle 12">
              <a:extLst>
                <a:ext uri="{FF2B5EF4-FFF2-40B4-BE49-F238E27FC236}">
                  <a16:creationId xmlns:a16="http://schemas.microsoft.com/office/drawing/2014/main" id="{663739B1-A5AC-48BE-931E-5C35CC14FDD8}"/>
                </a:ext>
              </a:extLst>
            </p:cNvPr>
            <p:cNvSpPr/>
            <p:nvPr/>
          </p:nvSpPr>
          <p:spPr>
            <a:xfrm>
              <a:off x="914400" y="2171739"/>
              <a:ext cx="1905000" cy="8382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mj-lt"/>
                  <a:cs typeface="Times New Roman" panose="02020603050405020304" pitchFamily="18" charset="0"/>
                </a:rPr>
                <a:t>Goal and Scope Definition  </a:t>
              </a:r>
            </a:p>
          </p:txBody>
        </p:sp>
        <p:sp>
          <p:nvSpPr>
            <p:cNvPr id="11" name="Rounded Rectangle 13">
              <a:extLst>
                <a:ext uri="{FF2B5EF4-FFF2-40B4-BE49-F238E27FC236}">
                  <a16:creationId xmlns:a16="http://schemas.microsoft.com/office/drawing/2014/main" id="{380DC0AA-C4AD-4272-BCCA-A6E13FDCFC2D}"/>
                </a:ext>
              </a:extLst>
            </p:cNvPr>
            <p:cNvSpPr/>
            <p:nvPr/>
          </p:nvSpPr>
          <p:spPr>
            <a:xfrm>
              <a:off x="914400" y="3619539"/>
              <a:ext cx="1905000" cy="8382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mj-lt"/>
                  <a:cs typeface="Times New Roman" panose="02020603050405020304" pitchFamily="18" charset="0"/>
                </a:rPr>
                <a:t>Life Cycle Inventory Analysis </a:t>
              </a:r>
            </a:p>
          </p:txBody>
        </p:sp>
        <p:sp>
          <p:nvSpPr>
            <p:cNvPr id="12" name="Rounded Rectangle 14">
              <a:extLst>
                <a:ext uri="{FF2B5EF4-FFF2-40B4-BE49-F238E27FC236}">
                  <a16:creationId xmlns:a16="http://schemas.microsoft.com/office/drawing/2014/main" id="{CD450D54-2D68-44FA-8561-65F9F3922236}"/>
                </a:ext>
              </a:extLst>
            </p:cNvPr>
            <p:cNvSpPr/>
            <p:nvPr/>
          </p:nvSpPr>
          <p:spPr>
            <a:xfrm>
              <a:off x="914400" y="5101204"/>
              <a:ext cx="1905000" cy="8382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mj-lt"/>
                  <a:cs typeface="Times New Roman" panose="02020603050405020304" pitchFamily="18" charset="0"/>
                </a:rPr>
                <a:t>Life Cycle Impact Assessment </a:t>
              </a:r>
            </a:p>
          </p:txBody>
        </p:sp>
        <p:sp>
          <p:nvSpPr>
            <p:cNvPr id="13" name="Rounded Rectangle 15">
              <a:extLst>
                <a:ext uri="{FF2B5EF4-FFF2-40B4-BE49-F238E27FC236}">
                  <a16:creationId xmlns:a16="http://schemas.microsoft.com/office/drawing/2014/main" id="{82BA9CB2-39FD-48C1-B9DE-5968A6971CD4}"/>
                </a:ext>
              </a:extLst>
            </p:cNvPr>
            <p:cNvSpPr/>
            <p:nvPr/>
          </p:nvSpPr>
          <p:spPr>
            <a:xfrm>
              <a:off x="3335000" y="2171739"/>
              <a:ext cx="1752600" cy="3767665"/>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mj-lt"/>
                  <a:cs typeface="Times New Roman" panose="02020603050405020304" pitchFamily="18" charset="0"/>
                </a:rPr>
                <a:t>Interpretation </a:t>
              </a:r>
            </a:p>
          </p:txBody>
        </p:sp>
        <p:cxnSp>
          <p:nvCxnSpPr>
            <p:cNvPr id="14" name="Straight Arrow Connector 13">
              <a:extLst>
                <a:ext uri="{FF2B5EF4-FFF2-40B4-BE49-F238E27FC236}">
                  <a16:creationId xmlns:a16="http://schemas.microsoft.com/office/drawing/2014/main" id="{303802AF-772C-4B25-8D76-261588072A5B}"/>
                </a:ext>
              </a:extLst>
            </p:cNvPr>
            <p:cNvCxnSpPr>
              <a:cxnSpLocks/>
            </p:cNvCxnSpPr>
            <p:nvPr/>
          </p:nvCxnSpPr>
          <p:spPr>
            <a:xfrm>
              <a:off x="1603175" y="3009939"/>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7B6C5D-64B8-4F75-AD81-65A7D2C4888B}"/>
                </a:ext>
              </a:extLst>
            </p:cNvPr>
            <p:cNvCxnSpPr>
              <a:cxnSpLocks/>
            </p:cNvCxnSpPr>
            <p:nvPr/>
          </p:nvCxnSpPr>
          <p:spPr>
            <a:xfrm flipV="1">
              <a:off x="1984175" y="3009939"/>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97C8A73-3819-4137-8424-0E9C67134116}"/>
                </a:ext>
              </a:extLst>
            </p:cNvPr>
            <p:cNvCxnSpPr>
              <a:cxnSpLocks/>
            </p:cNvCxnSpPr>
            <p:nvPr/>
          </p:nvCxnSpPr>
          <p:spPr>
            <a:xfrm>
              <a:off x="1603175" y="4474673"/>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2D9A429-47C3-4EB0-BEB6-DA3C8E7EC922}"/>
                </a:ext>
              </a:extLst>
            </p:cNvPr>
            <p:cNvCxnSpPr>
              <a:cxnSpLocks/>
            </p:cNvCxnSpPr>
            <p:nvPr/>
          </p:nvCxnSpPr>
          <p:spPr>
            <a:xfrm flipV="1">
              <a:off x="1984175" y="4474673"/>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F56274B-0C35-416A-9010-20D3E83285FB}"/>
                </a:ext>
              </a:extLst>
            </p:cNvPr>
            <p:cNvCxnSpPr>
              <a:cxnSpLocks/>
            </p:cNvCxnSpPr>
            <p:nvPr/>
          </p:nvCxnSpPr>
          <p:spPr>
            <a:xfrm>
              <a:off x="2819400" y="2434207"/>
              <a:ext cx="515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FA8535C-9229-4E1F-B202-7F99D526D759}"/>
                </a:ext>
              </a:extLst>
            </p:cNvPr>
            <p:cNvCxnSpPr>
              <a:cxnSpLocks/>
            </p:cNvCxnSpPr>
            <p:nvPr/>
          </p:nvCxnSpPr>
          <p:spPr>
            <a:xfrm flipH="1">
              <a:off x="2819400" y="2752168"/>
              <a:ext cx="495300" cy="37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38CDF92-A07E-4837-AA55-248FF8C0B8DE}"/>
                </a:ext>
              </a:extLst>
            </p:cNvPr>
            <p:cNvCxnSpPr>
              <a:cxnSpLocks/>
            </p:cNvCxnSpPr>
            <p:nvPr/>
          </p:nvCxnSpPr>
          <p:spPr>
            <a:xfrm>
              <a:off x="2819400" y="3890525"/>
              <a:ext cx="515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6BAD92B-9232-4210-B78D-DA470C485944}"/>
                </a:ext>
              </a:extLst>
            </p:cNvPr>
            <p:cNvCxnSpPr>
              <a:cxnSpLocks/>
            </p:cNvCxnSpPr>
            <p:nvPr/>
          </p:nvCxnSpPr>
          <p:spPr>
            <a:xfrm flipH="1">
              <a:off x="2819400" y="4212262"/>
              <a:ext cx="515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DD89332-2D3E-4C2C-A7EA-4D9A28DF4A7C}"/>
                </a:ext>
              </a:extLst>
            </p:cNvPr>
            <p:cNvCxnSpPr>
              <a:cxnSpLocks/>
            </p:cNvCxnSpPr>
            <p:nvPr/>
          </p:nvCxnSpPr>
          <p:spPr>
            <a:xfrm>
              <a:off x="2819394" y="5406001"/>
              <a:ext cx="51560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9CCDA2B-B1E2-481C-9C9E-D19E142168F7}"/>
                </a:ext>
              </a:extLst>
            </p:cNvPr>
            <p:cNvCxnSpPr>
              <a:cxnSpLocks/>
            </p:cNvCxnSpPr>
            <p:nvPr/>
          </p:nvCxnSpPr>
          <p:spPr>
            <a:xfrm flipH="1">
              <a:off x="2819394" y="5727738"/>
              <a:ext cx="51560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3BA87381-6C61-4C28-8EFE-F821EED272E4}"/>
              </a:ext>
            </a:extLst>
          </p:cNvPr>
          <p:cNvSpPr/>
          <p:nvPr/>
        </p:nvSpPr>
        <p:spPr>
          <a:xfrm>
            <a:off x="7061200" y="6433166"/>
            <a:ext cx="4114800" cy="276999"/>
          </a:xfrm>
          <a:prstGeom prst="rect">
            <a:avLst/>
          </a:prstGeom>
        </p:spPr>
        <p:txBody>
          <a:bodyPr wrap="square">
            <a:spAutoFit/>
          </a:bodyPr>
          <a:lstStyle/>
          <a:p>
            <a:r>
              <a:rPr lang="en-US" sz="1200" dirty="0"/>
              <a:t>Life cycle assessment framework  according to ISO</a:t>
            </a:r>
          </a:p>
        </p:txBody>
      </p:sp>
      <p:sp>
        <p:nvSpPr>
          <p:cNvPr id="5" name="Rectangle: Rounded Corners 4">
            <a:extLst>
              <a:ext uri="{FF2B5EF4-FFF2-40B4-BE49-F238E27FC236}">
                <a16:creationId xmlns:a16="http://schemas.microsoft.com/office/drawing/2014/main" id="{03C6D675-8DE5-41A8-B10F-EF741874DC72}"/>
              </a:ext>
            </a:extLst>
          </p:cNvPr>
          <p:cNvSpPr/>
          <p:nvPr/>
        </p:nvSpPr>
        <p:spPr bwMode="auto">
          <a:xfrm>
            <a:off x="7295026" y="2516650"/>
            <a:ext cx="1642940" cy="797200"/>
          </a:xfrm>
          <a:prstGeom prst="roundRect">
            <a:avLst/>
          </a:prstGeom>
          <a:no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25" name="Rectangle: Rounded Corners 24">
            <a:extLst>
              <a:ext uri="{FF2B5EF4-FFF2-40B4-BE49-F238E27FC236}">
                <a16:creationId xmlns:a16="http://schemas.microsoft.com/office/drawing/2014/main" id="{D2A8C5E6-6092-4AAC-A619-1B14628FBF3D}"/>
              </a:ext>
            </a:extLst>
          </p:cNvPr>
          <p:cNvSpPr/>
          <p:nvPr/>
        </p:nvSpPr>
        <p:spPr bwMode="auto">
          <a:xfrm>
            <a:off x="7312539" y="3840291"/>
            <a:ext cx="1642940" cy="841466"/>
          </a:xfrm>
          <a:prstGeom prst="roundRect">
            <a:avLst/>
          </a:prstGeom>
          <a:no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26" name="Rectangle: Rounded Corners 25">
            <a:extLst>
              <a:ext uri="{FF2B5EF4-FFF2-40B4-BE49-F238E27FC236}">
                <a16:creationId xmlns:a16="http://schemas.microsoft.com/office/drawing/2014/main" id="{5272C9B5-03EA-4708-B844-D76982C075FB}"/>
              </a:ext>
            </a:extLst>
          </p:cNvPr>
          <p:cNvSpPr/>
          <p:nvPr/>
        </p:nvSpPr>
        <p:spPr bwMode="auto">
          <a:xfrm>
            <a:off x="7312539" y="5231260"/>
            <a:ext cx="1642940" cy="771687"/>
          </a:xfrm>
          <a:prstGeom prst="roundRect">
            <a:avLst/>
          </a:prstGeom>
          <a:no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27" name="Rectangle: Rounded Corners 26">
            <a:extLst>
              <a:ext uri="{FF2B5EF4-FFF2-40B4-BE49-F238E27FC236}">
                <a16:creationId xmlns:a16="http://schemas.microsoft.com/office/drawing/2014/main" id="{C3237BD0-6A26-408D-8718-93CFB44BB93A}"/>
              </a:ext>
            </a:extLst>
          </p:cNvPr>
          <p:cNvSpPr/>
          <p:nvPr/>
        </p:nvSpPr>
        <p:spPr bwMode="auto">
          <a:xfrm>
            <a:off x="9365136" y="2534262"/>
            <a:ext cx="1529010" cy="3468686"/>
          </a:xfrm>
          <a:prstGeom prst="roundRect">
            <a:avLst/>
          </a:prstGeom>
          <a:no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19408707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2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p:bldP spid="5" grpId="0" animBg="1"/>
      <p:bldP spid="5" grpId="1" animBg="1"/>
      <p:bldP spid="25" grpId="0" animBg="1"/>
      <p:bldP spid="25" grpId="1" animBg="1"/>
      <p:bldP spid="26" grpId="0" animBg="1"/>
      <p:bldP spid="26" grpId="1" animBg="1"/>
      <p:bldP spid="27" grpId="0" animBg="1"/>
      <p:bldP spid="27" grpId="1"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50215" b="5054"/>
          <a:stretch/>
        </p:blipFill>
        <p:spPr>
          <a:xfrm>
            <a:off x="-76200" y="0"/>
            <a:ext cx="12785722" cy="6858000"/>
          </a:xfrm>
          <a:prstGeom prst="rect">
            <a:avLst/>
          </a:prstGeom>
        </p:spPr>
      </p:pic>
      <p:sp>
        <p:nvSpPr>
          <p:cNvPr id="4" name="Slide Number Placeholder 3"/>
          <p:cNvSpPr>
            <a:spLocks noGrp="1"/>
          </p:cNvSpPr>
          <p:nvPr>
            <p:ph type="sldNum" sz="quarter" idx="11"/>
          </p:nvPr>
        </p:nvSpPr>
        <p:spPr/>
        <p:txBody>
          <a:bodyPr/>
          <a:lstStyle/>
          <a:p>
            <a:fld id="{C5D83362-4C70-406D-8155-49D75310F06D}" type="slidenum">
              <a:rPr lang="en-US" smtClean="0"/>
              <a:t>80</a:t>
            </a:fld>
            <a:endParaRPr lang="en-US" dirty="0"/>
          </a:p>
        </p:txBody>
      </p:sp>
      <p:sp>
        <p:nvSpPr>
          <p:cNvPr id="8" name="Rectangle 7"/>
          <p:cNvSpPr/>
          <p:nvPr/>
        </p:nvSpPr>
        <p:spPr bwMode="auto">
          <a:xfrm>
            <a:off x="2667000" y="685800"/>
            <a:ext cx="4495800" cy="8382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grpSp>
        <p:nvGrpSpPr>
          <p:cNvPr id="3" name="Group 2"/>
          <p:cNvGrpSpPr/>
          <p:nvPr/>
        </p:nvGrpSpPr>
        <p:grpSpPr>
          <a:xfrm>
            <a:off x="2819400" y="1981200"/>
            <a:ext cx="9525000" cy="4333875"/>
            <a:chOff x="2819400" y="1981200"/>
            <a:chExt cx="9525000" cy="4333875"/>
          </a:xfrm>
        </p:grpSpPr>
        <p:pic>
          <p:nvPicPr>
            <p:cNvPr id="13" name="Picture 12"/>
            <p:cNvPicPr>
              <a:picLocks noChangeAspect="1"/>
            </p:cNvPicPr>
            <p:nvPr/>
          </p:nvPicPr>
          <p:blipFill rotWithShape="1">
            <a:blip r:embed="rId3"/>
            <a:srcRect b="8210"/>
            <a:stretch/>
          </p:blipFill>
          <p:spPr>
            <a:xfrm>
              <a:off x="2819400" y="1981200"/>
              <a:ext cx="9525000" cy="4333875"/>
            </a:xfrm>
            <a:prstGeom prst="rect">
              <a:avLst/>
            </a:prstGeom>
            <a:ln w="76200">
              <a:solidFill>
                <a:srgbClr val="00B050"/>
              </a:solidFill>
            </a:ln>
          </p:spPr>
        </p:pic>
        <p:pic>
          <p:nvPicPr>
            <p:cNvPr id="15" name="Picture 14">
              <a:extLst>
                <a:ext uri="{FF2B5EF4-FFF2-40B4-BE49-F238E27FC236}">
                  <a16:creationId xmlns:a16="http://schemas.microsoft.com/office/drawing/2014/main" id="{CA93CE82-6D5B-437C-AAE4-46C16896C246}"/>
                </a:ext>
              </a:extLst>
            </p:cNvPr>
            <p:cNvPicPr>
              <a:picLocks noChangeAspect="1"/>
            </p:cNvPicPr>
            <p:nvPr/>
          </p:nvPicPr>
          <p:blipFill>
            <a:blip r:embed="rId4"/>
            <a:stretch>
              <a:fillRect/>
            </a:stretch>
          </p:blipFill>
          <p:spPr>
            <a:xfrm>
              <a:off x="2971800" y="5943600"/>
              <a:ext cx="1514475" cy="327248"/>
            </a:xfrm>
            <a:prstGeom prst="rect">
              <a:avLst/>
            </a:prstGeom>
            <a:ln w="76200">
              <a:noFill/>
            </a:ln>
          </p:spPr>
        </p:pic>
      </p:grpSp>
      <p:sp>
        <p:nvSpPr>
          <p:cNvPr id="27" name="Rectangle 26"/>
          <p:cNvSpPr/>
          <p:nvPr/>
        </p:nvSpPr>
        <p:spPr bwMode="auto">
          <a:xfrm>
            <a:off x="4495800" y="5486400"/>
            <a:ext cx="1143000" cy="8382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29" name="Rectangle 28"/>
          <p:cNvSpPr/>
          <p:nvPr/>
        </p:nvSpPr>
        <p:spPr bwMode="auto">
          <a:xfrm>
            <a:off x="2438400" y="685800"/>
            <a:ext cx="4572000" cy="9144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pic>
        <p:nvPicPr>
          <p:cNvPr id="7" name="Picture 6"/>
          <p:cNvPicPr>
            <a:picLocks noChangeAspect="1"/>
          </p:cNvPicPr>
          <p:nvPr/>
        </p:nvPicPr>
        <p:blipFill rotWithShape="1">
          <a:blip r:embed="rId2"/>
          <a:srcRect l="10521" t="9815" r="74167" b="78888"/>
          <a:stretch/>
        </p:blipFill>
        <p:spPr>
          <a:xfrm>
            <a:off x="838200" y="381000"/>
            <a:ext cx="10210800" cy="2118567"/>
          </a:xfrm>
          <a:prstGeom prst="rect">
            <a:avLst/>
          </a:prstGeom>
          <a:ln w="76200">
            <a:solidFill>
              <a:srgbClr val="00B050"/>
            </a:solidFill>
          </a:ln>
        </p:spPr>
      </p:pic>
      <p:sp>
        <p:nvSpPr>
          <p:cNvPr id="24" name="Rectangle 23"/>
          <p:cNvSpPr/>
          <p:nvPr/>
        </p:nvSpPr>
        <p:spPr bwMode="auto">
          <a:xfrm>
            <a:off x="2819400" y="457200"/>
            <a:ext cx="2286000" cy="4572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30" name="Rectangle 29"/>
          <p:cNvSpPr/>
          <p:nvPr/>
        </p:nvSpPr>
        <p:spPr bwMode="auto">
          <a:xfrm>
            <a:off x="2895600" y="5867400"/>
            <a:ext cx="1600200" cy="4572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9" name="TextBox 8"/>
          <p:cNvSpPr txBox="1"/>
          <p:nvPr/>
        </p:nvSpPr>
        <p:spPr>
          <a:xfrm>
            <a:off x="6400800" y="2895600"/>
            <a:ext cx="3970959" cy="400110"/>
          </a:xfrm>
          <a:prstGeom prst="rect">
            <a:avLst/>
          </a:prstGeom>
          <a:noFill/>
        </p:spPr>
        <p:txBody>
          <a:bodyPr wrap="none" rtlCol="0">
            <a:spAutoFit/>
          </a:bodyPr>
          <a:lstStyle/>
          <a:p>
            <a:r>
              <a:rPr lang="en-CA" sz="2000" b="1" dirty="0">
                <a:solidFill>
                  <a:srgbClr val="00B050"/>
                </a:solidFill>
              </a:rPr>
              <a:t>Life cycle water footprints</a:t>
            </a:r>
          </a:p>
        </p:txBody>
      </p:sp>
    </p:spTree>
    <p:extLst>
      <p:ext uri="{BB962C8B-B14F-4D97-AF65-F5344CB8AC3E}">
        <p14:creationId xmlns:p14="http://schemas.microsoft.com/office/powerpoint/2010/main" val="194938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2" nodeType="clickEffect">
                                  <p:stCondLst>
                                    <p:cond delay="0"/>
                                  </p:stCondLst>
                                  <p:childTnLst>
                                    <p:animMotion origin="layout" path="M 5E-6 0 L 0.17188 0 " pathEditMode="relative" rAng="0" ptsTypes="AA">
                                      <p:cBhvr>
                                        <p:cTn id="16" dur="500" fill="hold"/>
                                        <p:tgtEl>
                                          <p:spTgt spid="24"/>
                                        </p:tgtEl>
                                        <p:attrNameLst>
                                          <p:attrName>ppt_x</p:attrName>
                                          <p:attrName>ppt_y</p:attrName>
                                        </p:attrNameLst>
                                      </p:cBhvr>
                                      <p:rCtr x="8594" y="0"/>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2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7" grpId="0" animBg="1"/>
      <p:bldP spid="29" grpId="0" animBg="1"/>
      <p:bldP spid="29" grpId="1" animBg="1"/>
      <p:bldP spid="24" grpId="0" animBg="1"/>
      <p:bldP spid="24" grpId="1" animBg="1"/>
      <p:bldP spid="24" grpId="2" animBg="1"/>
      <p:bldP spid="30" grpId="0" animBg="1"/>
      <p:bldP spid="9"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E4890972-70B5-49BB-B4D2-A16571EEECA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1" y="1524000"/>
            <a:ext cx="7772400" cy="4892675"/>
          </a:xfrm>
          <a:prstGeom prst="rect">
            <a:avLst/>
          </a:prstGeom>
          <a:noFill/>
        </p:spPr>
      </p:pic>
      <p:sp>
        <p:nvSpPr>
          <p:cNvPr id="2" name="Title 1"/>
          <p:cNvSpPr>
            <a:spLocks noGrp="1"/>
          </p:cNvSpPr>
          <p:nvPr>
            <p:ph type="title"/>
          </p:nvPr>
        </p:nvSpPr>
        <p:spPr>
          <a:xfrm>
            <a:off x="533400" y="-381000"/>
            <a:ext cx="10515600" cy="1139825"/>
          </a:xfrm>
        </p:spPr>
        <p:txBody>
          <a:bodyPr/>
          <a:lstStyle/>
          <a:p>
            <a:r>
              <a:rPr lang="en-US" sz="4000" b="1" dirty="0"/>
              <a:t>WEAP-CANADA ELECTRICITY MODEL</a:t>
            </a:r>
          </a:p>
        </p:txBody>
      </p:sp>
      <p:sp>
        <p:nvSpPr>
          <p:cNvPr id="4" name="Slide Number Placeholder 3"/>
          <p:cNvSpPr>
            <a:spLocks noGrp="1"/>
          </p:cNvSpPr>
          <p:nvPr>
            <p:ph type="sldNum" sz="quarter" idx="11"/>
          </p:nvPr>
        </p:nvSpPr>
        <p:spPr/>
        <p:txBody>
          <a:bodyPr/>
          <a:lstStyle/>
          <a:p>
            <a:fld id="{C5D83362-4C70-406D-8155-49D75310F06D}" type="slidenum">
              <a:rPr lang="en-US" smtClean="0"/>
              <a:t>81</a:t>
            </a:fld>
            <a:endParaRPr lang="en-US" dirty="0"/>
          </a:p>
        </p:txBody>
      </p:sp>
      <p:sp>
        <p:nvSpPr>
          <p:cNvPr id="13" name="Date Placeholder 4">
            <a:extLst>
              <a:ext uri="{FF2B5EF4-FFF2-40B4-BE49-F238E27FC236}">
                <a16:creationId xmlns:a16="http://schemas.microsoft.com/office/drawing/2014/main" id="{5215834E-BADF-445C-A138-B05BCB022395}"/>
              </a:ext>
            </a:extLst>
          </p:cNvPr>
          <p:cNvSpPr>
            <a:spLocks noGrp="1"/>
          </p:cNvSpPr>
          <p:nvPr>
            <p:ph type="dt" sz="half" idx="4294967295"/>
          </p:nvPr>
        </p:nvSpPr>
        <p:spPr>
          <a:xfrm>
            <a:off x="406400" y="6416676"/>
            <a:ext cx="7289800" cy="365125"/>
          </a:xfrm>
        </p:spPr>
        <p:txBody>
          <a:bodyPr/>
          <a:lstStyle/>
          <a:p>
            <a:r>
              <a:rPr lang="en-CA" b="1" dirty="0">
                <a:solidFill>
                  <a:srgbClr val="0070C0"/>
                </a:solidFill>
              </a:rPr>
              <a:t>Presentation to the Technical Advisory Committee, Edmonton, December 9, 2019</a:t>
            </a:r>
          </a:p>
        </p:txBody>
      </p:sp>
      <p:cxnSp>
        <p:nvCxnSpPr>
          <p:cNvPr id="62" name="Straight Arrow Connector 61"/>
          <p:cNvCxnSpPr/>
          <p:nvPr/>
        </p:nvCxnSpPr>
        <p:spPr bwMode="auto">
          <a:xfrm>
            <a:off x="4038600" y="5463540"/>
            <a:ext cx="4230370" cy="0"/>
          </a:xfrm>
          <a:prstGeom prst="straightConnector1">
            <a:avLst/>
          </a:prstGeom>
          <a:solidFill>
            <a:schemeClr val="accent2"/>
          </a:solidFill>
          <a:ln w="76200" cap="flat" cmpd="sng" algn="ctr">
            <a:solidFill>
              <a:srgbClr val="00B050"/>
            </a:solidFill>
            <a:prstDash val="solid"/>
            <a:round/>
            <a:headEnd type="none" w="med" len="med"/>
            <a:tailEnd type="triangle"/>
          </a:ln>
          <a:effectLst/>
        </p:spPr>
      </p:cxnSp>
      <p:cxnSp>
        <p:nvCxnSpPr>
          <p:cNvPr id="63" name="Straight Arrow Connector 62"/>
          <p:cNvCxnSpPr/>
          <p:nvPr/>
        </p:nvCxnSpPr>
        <p:spPr bwMode="auto">
          <a:xfrm>
            <a:off x="4038600" y="5935980"/>
            <a:ext cx="4006215" cy="0"/>
          </a:xfrm>
          <a:prstGeom prst="straightConnector1">
            <a:avLst/>
          </a:prstGeom>
          <a:solidFill>
            <a:schemeClr val="accent2"/>
          </a:solidFill>
          <a:ln w="76200" cap="flat" cmpd="sng" algn="ctr">
            <a:solidFill>
              <a:srgbClr val="00B050"/>
            </a:solidFill>
            <a:prstDash val="solid"/>
            <a:round/>
            <a:headEnd type="none" w="med" len="med"/>
            <a:tailEnd type="triangle"/>
          </a:ln>
          <a:effectLst/>
        </p:spPr>
      </p:cxnSp>
      <p:cxnSp>
        <p:nvCxnSpPr>
          <p:cNvPr id="65" name="Straight Connector 64"/>
          <p:cNvCxnSpPr/>
          <p:nvPr/>
        </p:nvCxnSpPr>
        <p:spPr bwMode="auto">
          <a:xfrm>
            <a:off x="4038600" y="4572000"/>
            <a:ext cx="0" cy="1371600"/>
          </a:xfrm>
          <a:prstGeom prst="line">
            <a:avLst/>
          </a:prstGeom>
          <a:solidFill>
            <a:schemeClr val="accent2"/>
          </a:solidFill>
          <a:ln w="76200" cap="flat" cmpd="sng" algn="ctr">
            <a:solidFill>
              <a:srgbClr val="00B050"/>
            </a:solidFill>
            <a:prstDash val="solid"/>
            <a:round/>
            <a:headEnd type="none" w="med" len="med"/>
            <a:tailEnd type="none" w="med" len="med"/>
          </a:ln>
          <a:effectLst/>
        </p:spPr>
      </p:cxnSp>
      <p:pic>
        <p:nvPicPr>
          <p:cNvPr id="8" name="Picture 7"/>
          <p:cNvPicPr>
            <a:picLocks noChangeAspect="1"/>
          </p:cNvPicPr>
          <p:nvPr/>
        </p:nvPicPr>
        <p:blipFill>
          <a:blip r:embed="rId4"/>
          <a:stretch>
            <a:fillRect/>
          </a:stretch>
        </p:blipFill>
        <p:spPr>
          <a:xfrm>
            <a:off x="7239000" y="1524000"/>
            <a:ext cx="4808406"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Rectangle 21"/>
          <p:cNvSpPr/>
          <p:nvPr/>
        </p:nvSpPr>
        <p:spPr bwMode="auto">
          <a:xfrm>
            <a:off x="7848600" y="4114800"/>
            <a:ext cx="2209800" cy="22098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14654034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11201400" cy="1139825"/>
          </a:xfrm>
        </p:spPr>
        <p:txBody>
          <a:bodyPr/>
          <a:lstStyle/>
          <a:p>
            <a:r>
              <a:rPr lang="en-US" altLang="en-US" b="1" dirty="0">
                <a:solidFill>
                  <a:srgbClr val="91913E"/>
                </a:solidFill>
                <a:latin typeface="Cambria" pitchFamily="18" charset="0"/>
              </a:rPr>
              <a:t>GENERALIZED MODELLING APPROACH</a:t>
            </a:r>
            <a:endParaRPr lang="en-CA" dirty="0"/>
          </a:p>
        </p:txBody>
      </p:sp>
      <p:sp>
        <p:nvSpPr>
          <p:cNvPr id="4" name="Slide Number Placeholder 3"/>
          <p:cNvSpPr>
            <a:spLocks noGrp="1"/>
          </p:cNvSpPr>
          <p:nvPr>
            <p:ph type="sldNum" sz="quarter" idx="11"/>
          </p:nvPr>
        </p:nvSpPr>
        <p:spPr>
          <a:xfrm>
            <a:off x="11303000" y="6569075"/>
            <a:ext cx="812800" cy="365125"/>
          </a:xfrm>
        </p:spPr>
        <p:txBody>
          <a:bodyPr/>
          <a:lstStyle/>
          <a:p>
            <a:fld id="{C5D83362-4C70-406D-8155-49D75310F06D}" type="slidenum">
              <a:rPr lang="en-US" smtClean="0"/>
              <a:t>82</a:t>
            </a:fld>
            <a:endParaRPr lang="en-US" dirty="0"/>
          </a:p>
        </p:txBody>
      </p:sp>
      <p:graphicFrame>
        <p:nvGraphicFramePr>
          <p:cNvPr id="40" name="Diagram 39">
            <a:extLst>
              <a:ext uri="{FF2B5EF4-FFF2-40B4-BE49-F238E27FC236}">
                <a16:creationId xmlns:a16="http://schemas.microsoft.com/office/drawing/2014/main" id="{F96693E6-741E-4AD3-BC5F-1C1B7D00D1FF}"/>
              </a:ext>
            </a:extLst>
          </p:cNvPr>
          <p:cNvGraphicFramePr/>
          <p:nvPr/>
        </p:nvGraphicFramePr>
        <p:xfrm>
          <a:off x="457200" y="1502736"/>
          <a:ext cx="11582400" cy="1011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 name="Rectangle 40">
            <a:extLst>
              <a:ext uri="{FF2B5EF4-FFF2-40B4-BE49-F238E27FC236}">
                <a16:creationId xmlns:a16="http://schemas.microsoft.com/office/drawing/2014/main" id="{43FB2E35-46FF-4BD7-876A-7133C24685A0}"/>
              </a:ext>
            </a:extLst>
          </p:cNvPr>
          <p:cNvSpPr/>
          <p:nvPr/>
        </p:nvSpPr>
        <p:spPr>
          <a:xfrm>
            <a:off x="609600" y="2806014"/>
            <a:ext cx="2520000" cy="854042"/>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200" b="1" i="0" dirty="0"/>
              <a:t>Technology characterization</a:t>
            </a:r>
          </a:p>
          <a:p>
            <a:pPr algn="ctr"/>
            <a:r>
              <a:rPr lang="en-CA" sz="1200" dirty="0"/>
              <a:t>e.g. Renewable-based power generation</a:t>
            </a:r>
            <a:endParaRPr lang="en-CA" sz="1200" i="0" dirty="0"/>
          </a:p>
        </p:txBody>
      </p:sp>
      <p:cxnSp>
        <p:nvCxnSpPr>
          <p:cNvPr id="42" name="Straight Arrow Connector 41">
            <a:extLst>
              <a:ext uri="{FF2B5EF4-FFF2-40B4-BE49-F238E27FC236}">
                <a16:creationId xmlns:a16="http://schemas.microsoft.com/office/drawing/2014/main" id="{311A2318-1BBC-4E22-98DF-81302F624580}"/>
              </a:ext>
            </a:extLst>
          </p:cNvPr>
          <p:cNvCxnSpPr>
            <a:cxnSpLocks/>
            <a:stCxn id="41" idx="2"/>
            <a:endCxn id="43" idx="0"/>
          </p:cNvCxnSpPr>
          <p:nvPr/>
        </p:nvCxnSpPr>
        <p:spPr>
          <a:xfrm>
            <a:off x="1869600" y="3660056"/>
            <a:ext cx="0" cy="235509"/>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CC0DA49C-F85E-4D38-B408-A3AE262F3FA3}"/>
              </a:ext>
            </a:extLst>
          </p:cNvPr>
          <p:cNvSpPr/>
          <p:nvPr/>
        </p:nvSpPr>
        <p:spPr>
          <a:xfrm>
            <a:off x="609600" y="3895565"/>
            <a:ext cx="2520000" cy="723032"/>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200" b="1" i="0" dirty="0"/>
              <a:t>Specification of unit operations for each alternative pathways </a:t>
            </a:r>
          </a:p>
        </p:txBody>
      </p:sp>
      <p:sp>
        <p:nvSpPr>
          <p:cNvPr id="44" name="Rectangle 43">
            <a:extLst>
              <a:ext uri="{FF2B5EF4-FFF2-40B4-BE49-F238E27FC236}">
                <a16:creationId xmlns:a16="http://schemas.microsoft.com/office/drawing/2014/main" id="{C53EB4FC-8822-4C87-9F9F-0C15B0F74E4E}"/>
              </a:ext>
            </a:extLst>
          </p:cNvPr>
          <p:cNvSpPr/>
          <p:nvPr/>
        </p:nvSpPr>
        <p:spPr>
          <a:xfrm>
            <a:off x="609600" y="4942584"/>
            <a:ext cx="2520000" cy="723031"/>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200" b="1" i="0" dirty="0"/>
              <a:t>Characterization process </a:t>
            </a:r>
            <a:r>
              <a:rPr lang="en-CA" sz="1200" b="1" dirty="0"/>
              <a:t>e</a:t>
            </a:r>
            <a:r>
              <a:rPr lang="en-CA" sz="1200" b="1" i="0" dirty="0"/>
              <a:t>quipment for unit </a:t>
            </a:r>
            <a:r>
              <a:rPr lang="en-CA" sz="1200" b="1" dirty="0"/>
              <a:t>o</a:t>
            </a:r>
            <a:r>
              <a:rPr lang="en-CA" sz="1200" b="1" i="0" dirty="0"/>
              <a:t>perations</a:t>
            </a:r>
          </a:p>
        </p:txBody>
      </p:sp>
      <p:sp>
        <p:nvSpPr>
          <p:cNvPr id="45" name="Rectangle 44">
            <a:extLst>
              <a:ext uri="{FF2B5EF4-FFF2-40B4-BE49-F238E27FC236}">
                <a16:creationId xmlns:a16="http://schemas.microsoft.com/office/drawing/2014/main" id="{2482B7C0-984D-4770-AE32-A079ECAAAD48}"/>
              </a:ext>
            </a:extLst>
          </p:cNvPr>
          <p:cNvSpPr/>
          <p:nvPr/>
        </p:nvSpPr>
        <p:spPr>
          <a:xfrm>
            <a:off x="609600" y="5906369"/>
            <a:ext cx="2520000" cy="723031"/>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200" b="1" i="0" dirty="0"/>
              <a:t>Determination of energy/resource </a:t>
            </a:r>
            <a:r>
              <a:rPr lang="en-CA" sz="1200" b="1" dirty="0"/>
              <a:t>i</a:t>
            </a:r>
            <a:r>
              <a:rPr lang="en-CA" sz="1200" b="1" i="0" dirty="0"/>
              <a:t>nputs for each process </a:t>
            </a:r>
            <a:r>
              <a:rPr lang="en-CA" sz="1200" b="1" dirty="0"/>
              <a:t>e</a:t>
            </a:r>
            <a:r>
              <a:rPr lang="en-CA" sz="1200" b="1" i="0" dirty="0"/>
              <a:t>quipment</a:t>
            </a:r>
          </a:p>
        </p:txBody>
      </p:sp>
      <p:cxnSp>
        <p:nvCxnSpPr>
          <p:cNvPr id="46" name="Straight Arrow Connector 45">
            <a:extLst>
              <a:ext uri="{FF2B5EF4-FFF2-40B4-BE49-F238E27FC236}">
                <a16:creationId xmlns:a16="http://schemas.microsoft.com/office/drawing/2014/main" id="{F5EDEDA5-9459-472E-ACF9-A32821EEBDC5}"/>
              </a:ext>
            </a:extLst>
          </p:cNvPr>
          <p:cNvCxnSpPr>
            <a:cxnSpLocks/>
            <a:stCxn id="43" idx="2"/>
            <a:endCxn id="44" idx="0"/>
          </p:cNvCxnSpPr>
          <p:nvPr/>
        </p:nvCxnSpPr>
        <p:spPr>
          <a:xfrm>
            <a:off x="1869600" y="4618597"/>
            <a:ext cx="0" cy="323987"/>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9BDBEC7-3FBD-45C4-AD56-5B9CD813DD35}"/>
              </a:ext>
            </a:extLst>
          </p:cNvPr>
          <p:cNvCxnSpPr>
            <a:cxnSpLocks/>
            <a:stCxn id="44" idx="2"/>
            <a:endCxn id="45" idx="0"/>
          </p:cNvCxnSpPr>
          <p:nvPr/>
        </p:nvCxnSpPr>
        <p:spPr>
          <a:xfrm>
            <a:off x="1869600" y="5665615"/>
            <a:ext cx="0" cy="240754"/>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7FE206DA-ABAF-4FB4-A0A0-FA7C8A152218}"/>
              </a:ext>
            </a:extLst>
          </p:cNvPr>
          <p:cNvSpPr/>
          <p:nvPr/>
        </p:nvSpPr>
        <p:spPr>
          <a:xfrm>
            <a:off x="3505200" y="2806014"/>
            <a:ext cx="2520000" cy="1708084"/>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t>Environmental Modelling</a:t>
            </a:r>
          </a:p>
          <a:p>
            <a:pPr algn="ctr"/>
            <a:r>
              <a:rPr lang="en-CA" sz="1400" dirty="0"/>
              <a:t>(Life Cycle Assessment) </a:t>
            </a:r>
          </a:p>
          <a:p>
            <a:pPr algn="ctr"/>
            <a:endParaRPr lang="en-CA" sz="1200" b="1" i="1" dirty="0"/>
          </a:p>
          <a:p>
            <a:pPr algn="ctr"/>
            <a:r>
              <a:rPr lang="en-CA" sz="1200" b="1" i="1" dirty="0"/>
              <a:t>g CO</a:t>
            </a:r>
            <a:r>
              <a:rPr lang="en-CA" sz="1200" b="1" i="1" baseline="-25000" dirty="0"/>
              <a:t>2</a:t>
            </a:r>
            <a:r>
              <a:rPr lang="en-CA" sz="1200" b="1" i="1" dirty="0"/>
              <a:t> eq per unit output</a:t>
            </a:r>
          </a:p>
          <a:p>
            <a:pPr algn="ctr"/>
            <a:r>
              <a:rPr lang="en-CA" sz="1200" b="1" i="1" dirty="0"/>
              <a:t>m</a:t>
            </a:r>
            <a:r>
              <a:rPr lang="en-CA" sz="1200" b="1" i="1" baseline="30000" dirty="0"/>
              <a:t>3</a:t>
            </a:r>
            <a:r>
              <a:rPr lang="en-CA" sz="1200" b="1" i="1" dirty="0"/>
              <a:t> water per unit output </a:t>
            </a:r>
          </a:p>
        </p:txBody>
      </p:sp>
      <p:sp>
        <p:nvSpPr>
          <p:cNvPr id="49" name="Rectangle 48">
            <a:extLst>
              <a:ext uri="{FF2B5EF4-FFF2-40B4-BE49-F238E27FC236}">
                <a16:creationId xmlns:a16="http://schemas.microsoft.com/office/drawing/2014/main" id="{4500EF71-0A23-426C-A085-4E4F59D5AE75}"/>
              </a:ext>
            </a:extLst>
          </p:cNvPr>
          <p:cNvSpPr/>
          <p:nvPr/>
        </p:nvSpPr>
        <p:spPr>
          <a:xfrm>
            <a:off x="3505200" y="4867596"/>
            <a:ext cx="2520000" cy="1709928"/>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t>Economic Modelling</a:t>
            </a:r>
          </a:p>
          <a:p>
            <a:pPr algn="ctr"/>
            <a:r>
              <a:rPr lang="en-CA" sz="1400" dirty="0"/>
              <a:t>(Techno-Economic Assessment)</a:t>
            </a:r>
          </a:p>
          <a:p>
            <a:pPr algn="ctr"/>
            <a:endParaRPr lang="en-CA" sz="1400" dirty="0"/>
          </a:p>
          <a:p>
            <a:pPr algn="ctr"/>
            <a:r>
              <a:rPr lang="en-CA" sz="1200" dirty="0"/>
              <a:t>Cost metrics</a:t>
            </a:r>
            <a:endParaRPr lang="en-CA" sz="1200" b="1" dirty="0"/>
          </a:p>
          <a:p>
            <a:pPr algn="ctr"/>
            <a:r>
              <a:rPr lang="en-CA" sz="1200" b="1" i="1" dirty="0"/>
              <a:t>$ per unit output</a:t>
            </a:r>
          </a:p>
        </p:txBody>
      </p:sp>
      <p:cxnSp>
        <p:nvCxnSpPr>
          <p:cNvPr id="51" name="Connector: Elbow 50">
            <a:extLst>
              <a:ext uri="{FF2B5EF4-FFF2-40B4-BE49-F238E27FC236}">
                <a16:creationId xmlns:a16="http://schemas.microsoft.com/office/drawing/2014/main" id="{C8023537-E31B-4E98-8708-0664342DE599}"/>
              </a:ext>
            </a:extLst>
          </p:cNvPr>
          <p:cNvCxnSpPr>
            <a:cxnSpLocks/>
            <a:stCxn id="41" idx="3"/>
            <a:endCxn id="48" idx="1"/>
          </p:cNvCxnSpPr>
          <p:nvPr/>
        </p:nvCxnSpPr>
        <p:spPr bwMode="auto">
          <a:xfrm>
            <a:off x="3129600" y="3233035"/>
            <a:ext cx="375600" cy="427021"/>
          </a:xfrm>
          <a:prstGeom prst="bentConnector3">
            <a:avLst/>
          </a:prstGeom>
          <a:solidFill>
            <a:schemeClr val="accent2"/>
          </a:solidFill>
          <a:ln w="28575" cap="flat" cmpd="sng" algn="ctr">
            <a:solidFill>
              <a:schemeClr val="tx1"/>
            </a:solidFill>
            <a:prstDash val="solid"/>
            <a:round/>
            <a:headEnd type="none" w="med" len="med"/>
            <a:tailEnd type="stealth"/>
          </a:ln>
          <a:effectLst/>
        </p:spPr>
      </p:cxnSp>
      <p:cxnSp>
        <p:nvCxnSpPr>
          <p:cNvPr id="52" name="Connector: Elbow 51">
            <a:extLst>
              <a:ext uri="{FF2B5EF4-FFF2-40B4-BE49-F238E27FC236}">
                <a16:creationId xmlns:a16="http://schemas.microsoft.com/office/drawing/2014/main" id="{48A5E189-1EF6-4E26-B9A8-D57C888D7DEF}"/>
              </a:ext>
            </a:extLst>
          </p:cNvPr>
          <p:cNvCxnSpPr>
            <a:cxnSpLocks/>
            <a:stCxn id="43" idx="3"/>
            <a:endCxn id="48" idx="1"/>
          </p:cNvCxnSpPr>
          <p:nvPr/>
        </p:nvCxnSpPr>
        <p:spPr bwMode="auto">
          <a:xfrm flipV="1">
            <a:off x="3129600" y="3660056"/>
            <a:ext cx="375600" cy="597025"/>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53" name="Connector: Elbow 52">
            <a:extLst>
              <a:ext uri="{FF2B5EF4-FFF2-40B4-BE49-F238E27FC236}">
                <a16:creationId xmlns:a16="http://schemas.microsoft.com/office/drawing/2014/main" id="{A7D88C6A-C8DD-4FAC-A6D0-304AEDE9643D}"/>
              </a:ext>
            </a:extLst>
          </p:cNvPr>
          <p:cNvCxnSpPr>
            <a:cxnSpLocks/>
            <a:stCxn id="44" idx="3"/>
            <a:endCxn id="48" idx="1"/>
          </p:cNvCxnSpPr>
          <p:nvPr/>
        </p:nvCxnSpPr>
        <p:spPr bwMode="auto">
          <a:xfrm flipV="1">
            <a:off x="3129600" y="3660056"/>
            <a:ext cx="375600" cy="1644044"/>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54" name="Connector: Elbow 53">
            <a:extLst>
              <a:ext uri="{FF2B5EF4-FFF2-40B4-BE49-F238E27FC236}">
                <a16:creationId xmlns:a16="http://schemas.microsoft.com/office/drawing/2014/main" id="{6A0A5691-49CF-4B3A-9345-0E93AD0D042C}"/>
              </a:ext>
            </a:extLst>
          </p:cNvPr>
          <p:cNvCxnSpPr>
            <a:cxnSpLocks/>
            <a:stCxn id="45" idx="3"/>
            <a:endCxn id="48" idx="1"/>
          </p:cNvCxnSpPr>
          <p:nvPr/>
        </p:nvCxnSpPr>
        <p:spPr bwMode="auto">
          <a:xfrm flipV="1">
            <a:off x="3129600" y="3660056"/>
            <a:ext cx="375600" cy="2607829"/>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sp>
        <p:nvSpPr>
          <p:cNvPr id="57" name="Rectangle 56">
            <a:extLst>
              <a:ext uri="{FF2B5EF4-FFF2-40B4-BE49-F238E27FC236}">
                <a16:creationId xmlns:a16="http://schemas.microsoft.com/office/drawing/2014/main" id="{0415526D-490B-443E-AFE7-E3DF7225095F}"/>
              </a:ext>
            </a:extLst>
          </p:cNvPr>
          <p:cNvSpPr/>
          <p:nvPr/>
        </p:nvSpPr>
        <p:spPr>
          <a:xfrm>
            <a:off x="6324600" y="2806014"/>
            <a:ext cx="2667000" cy="1709928"/>
          </a:xfrm>
          <a:prstGeom prst="rect">
            <a:avLst/>
          </a:prstGeom>
          <a:solidFill>
            <a:srgbClr val="0070C0"/>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solidFill>
                  <a:schemeClr val="bg1"/>
                </a:solidFill>
              </a:rPr>
              <a:t>Water modelling</a:t>
            </a:r>
          </a:p>
          <a:p>
            <a:pPr algn="ctr"/>
            <a:r>
              <a:rPr lang="en-CA" sz="1400" dirty="0">
                <a:solidFill>
                  <a:schemeClr val="bg1"/>
                </a:solidFill>
              </a:rPr>
              <a:t>(WEAP - Water Evaluation And Planning) </a:t>
            </a:r>
          </a:p>
          <a:p>
            <a:pPr algn="ctr"/>
            <a:endParaRPr lang="en-CA" sz="1400" b="1" dirty="0">
              <a:solidFill>
                <a:schemeClr val="bg1"/>
              </a:solidFill>
            </a:endParaRPr>
          </a:p>
          <a:p>
            <a:pPr algn="ctr"/>
            <a:r>
              <a:rPr lang="en-CA" sz="1400" b="1" dirty="0">
                <a:solidFill>
                  <a:schemeClr val="bg1"/>
                </a:solidFill>
              </a:rPr>
              <a:t>Canada-wide </a:t>
            </a:r>
          </a:p>
          <a:p>
            <a:pPr algn="ctr"/>
            <a:r>
              <a:rPr lang="en-CA" sz="1400" b="1" dirty="0">
                <a:solidFill>
                  <a:schemeClr val="bg1"/>
                </a:solidFill>
              </a:rPr>
              <a:t>Water demand</a:t>
            </a:r>
          </a:p>
          <a:p>
            <a:pPr algn="ctr"/>
            <a:r>
              <a:rPr lang="en-CA" sz="1400" b="1" dirty="0">
                <a:solidFill>
                  <a:schemeClr val="bg1"/>
                </a:solidFill>
              </a:rPr>
              <a:t>Water supply</a:t>
            </a:r>
          </a:p>
        </p:txBody>
      </p:sp>
      <p:sp>
        <p:nvSpPr>
          <p:cNvPr id="58" name="Rectangle 57">
            <a:extLst>
              <a:ext uri="{FF2B5EF4-FFF2-40B4-BE49-F238E27FC236}">
                <a16:creationId xmlns:a16="http://schemas.microsoft.com/office/drawing/2014/main" id="{E78ABD3C-DEA3-4344-AA76-F38AD87FCF0D}"/>
              </a:ext>
            </a:extLst>
          </p:cNvPr>
          <p:cNvSpPr/>
          <p:nvPr/>
        </p:nvSpPr>
        <p:spPr>
          <a:xfrm>
            <a:off x="6324600" y="4865654"/>
            <a:ext cx="2667000" cy="1709928"/>
          </a:xfrm>
          <a:prstGeom prst="rect">
            <a:avLst/>
          </a:prstGeom>
          <a:solidFill>
            <a:srgbClr val="0070C0"/>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solidFill>
                  <a:schemeClr val="bg1"/>
                </a:solidFill>
              </a:rPr>
              <a:t>Energy modelling </a:t>
            </a:r>
          </a:p>
          <a:p>
            <a:pPr algn="ctr"/>
            <a:r>
              <a:rPr lang="en-CA" sz="1400" dirty="0">
                <a:solidFill>
                  <a:schemeClr val="bg1"/>
                </a:solidFill>
              </a:rPr>
              <a:t>(LEAP -  Long-range Energy Alternatives Planning)</a:t>
            </a:r>
          </a:p>
          <a:p>
            <a:pPr algn="ctr"/>
            <a:endParaRPr lang="en-CA" sz="600" dirty="0">
              <a:solidFill>
                <a:schemeClr val="bg1"/>
              </a:solidFill>
            </a:endParaRPr>
          </a:p>
          <a:p>
            <a:pPr algn="ctr"/>
            <a:r>
              <a:rPr lang="en-CA" sz="1400" b="1" dirty="0">
                <a:solidFill>
                  <a:schemeClr val="bg1"/>
                </a:solidFill>
              </a:rPr>
              <a:t>Canada-wide </a:t>
            </a:r>
          </a:p>
          <a:p>
            <a:pPr algn="ctr"/>
            <a:r>
              <a:rPr lang="en-CA" sz="1400" b="1" dirty="0">
                <a:solidFill>
                  <a:schemeClr val="bg1"/>
                </a:solidFill>
              </a:rPr>
              <a:t>Energy demand</a:t>
            </a:r>
          </a:p>
          <a:p>
            <a:pPr algn="ctr"/>
            <a:r>
              <a:rPr lang="en-CA" sz="1400" b="1" dirty="0">
                <a:solidFill>
                  <a:schemeClr val="bg1"/>
                </a:solidFill>
              </a:rPr>
              <a:t>Energy supply</a:t>
            </a:r>
          </a:p>
        </p:txBody>
      </p:sp>
      <p:cxnSp>
        <p:nvCxnSpPr>
          <p:cNvPr id="59" name="Connector: Elbow 58">
            <a:extLst>
              <a:ext uri="{FF2B5EF4-FFF2-40B4-BE49-F238E27FC236}">
                <a16:creationId xmlns:a16="http://schemas.microsoft.com/office/drawing/2014/main" id="{20407F4F-339D-4AB8-A5C1-D2102225A1E8}"/>
              </a:ext>
            </a:extLst>
          </p:cNvPr>
          <p:cNvCxnSpPr>
            <a:cxnSpLocks/>
            <a:stCxn id="49" idx="3"/>
            <a:endCxn id="57" idx="1"/>
          </p:cNvCxnSpPr>
          <p:nvPr/>
        </p:nvCxnSpPr>
        <p:spPr bwMode="auto">
          <a:xfrm flipV="1">
            <a:off x="6025200" y="3660978"/>
            <a:ext cx="299400" cy="2061582"/>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60" name="Connector: Elbow 59">
            <a:extLst>
              <a:ext uri="{FF2B5EF4-FFF2-40B4-BE49-F238E27FC236}">
                <a16:creationId xmlns:a16="http://schemas.microsoft.com/office/drawing/2014/main" id="{BFF27654-CBF7-4A0A-909E-68FEA32E172C}"/>
              </a:ext>
            </a:extLst>
          </p:cNvPr>
          <p:cNvCxnSpPr>
            <a:cxnSpLocks/>
            <a:stCxn id="49" idx="3"/>
            <a:endCxn id="58" idx="1"/>
          </p:cNvCxnSpPr>
          <p:nvPr/>
        </p:nvCxnSpPr>
        <p:spPr bwMode="auto">
          <a:xfrm flipV="1">
            <a:off x="6025200" y="5720618"/>
            <a:ext cx="299400" cy="1942"/>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75" name="Connector: Elbow 74">
            <a:extLst>
              <a:ext uri="{FF2B5EF4-FFF2-40B4-BE49-F238E27FC236}">
                <a16:creationId xmlns:a16="http://schemas.microsoft.com/office/drawing/2014/main" id="{130515D2-FA23-4D23-9B52-1F9B8683375C}"/>
              </a:ext>
            </a:extLst>
          </p:cNvPr>
          <p:cNvCxnSpPr>
            <a:cxnSpLocks/>
            <a:stCxn id="45" idx="3"/>
            <a:endCxn id="49" idx="1"/>
          </p:cNvCxnSpPr>
          <p:nvPr/>
        </p:nvCxnSpPr>
        <p:spPr bwMode="auto">
          <a:xfrm flipV="1">
            <a:off x="3129600" y="5722560"/>
            <a:ext cx="375600" cy="545325"/>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78" name="Connector: Elbow 77">
            <a:extLst>
              <a:ext uri="{FF2B5EF4-FFF2-40B4-BE49-F238E27FC236}">
                <a16:creationId xmlns:a16="http://schemas.microsoft.com/office/drawing/2014/main" id="{F8DE7B67-362C-42EC-B06F-7C02D20FDC4F}"/>
              </a:ext>
            </a:extLst>
          </p:cNvPr>
          <p:cNvCxnSpPr>
            <a:cxnSpLocks/>
            <a:stCxn id="44" idx="3"/>
            <a:endCxn id="49" idx="1"/>
          </p:cNvCxnSpPr>
          <p:nvPr/>
        </p:nvCxnSpPr>
        <p:spPr bwMode="auto">
          <a:xfrm>
            <a:off x="3129600" y="5304100"/>
            <a:ext cx="375600" cy="418460"/>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81" name="Connector: Elbow 80">
            <a:extLst>
              <a:ext uri="{FF2B5EF4-FFF2-40B4-BE49-F238E27FC236}">
                <a16:creationId xmlns:a16="http://schemas.microsoft.com/office/drawing/2014/main" id="{541FF2C4-415E-41E5-8B72-C9063D163C4A}"/>
              </a:ext>
            </a:extLst>
          </p:cNvPr>
          <p:cNvCxnSpPr>
            <a:cxnSpLocks/>
            <a:stCxn id="43" idx="3"/>
            <a:endCxn id="49" idx="1"/>
          </p:cNvCxnSpPr>
          <p:nvPr/>
        </p:nvCxnSpPr>
        <p:spPr bwMode="auto">
          <a:xfrm>
            <a:off x="3129600" y="4257081"/>
            <a:ext cx="375600" cy="1465479"/>
          </a:xfrm>
          <a:prstGeom prst="bentConnector3">
            <a:avLst/>
          </a:prstGeom>
          <a:solidFill>
            <a:schemeClr val="accent2"/>
          </a:solidFill>
          <a:ln w="28575" cap="flat" cmpd="sng" algn="ctr">
            <a:solidFill>
              <a:schemeClr val="tx1"/>
            </a:solidFill>
            <a:prstDash val="solid"/>
            <a:round/>
            <a:headEnd type="none" w="med" len="med"/>
            <a:tailEnd type="stealth"/>
          </a:ln>
          <a:effectLst/>
        </p:spPr>
      </p:cxnSp>
      <p:cxnSp>
        <p:nvCxnSpPr>
          <p:cNvPr id="93" name="Connector: Elbow 92">
            <a:extLst>
              <a:ext uri="{FF2B5EF4-FFF2-40B4-BE49-F238E27FC236}">
                <a16:creationId xmlns:a16="http://schemas.microsoft.com/office/drawing/2014/main" id="{27A3E988-E976-4EBC-BAD7-A2BB00D68795}"/>
              </a:ext>
            </a:extLst>
          </p:cNvPr>
          <p:cNvCxnSpPr>
            <a:cxnSpLocks/>
            <a:stCxn id="48" idx="3"/>
            <a:endCxn id="57" idx="1"/>
          </p:cNvCxnSpPr>
          <p:nvPr/>
        </p:nvCxnSpPr>
        <p:spPr bwMode="auto">
          <a:xfrm>
            <a:off x="6025200" y="3660056"/>
            <a:ext cx="299400" cy="922"/>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96" name="Straight Arrow Connector 95">
            <a:extLst>
              <a:ext uri="{FF2B5EF4-FFF2-40B4-BE49-F238E27FC236}">
                <a16:creationId xmlns:a16="http://schemas.microsoft.com/office/drawing/2014/main" id="{6386BF72-BBFB-4013-9445-C92E512FC97D}"/>
              </a:ext>
            </a:extLst>
          </p:cNvPr>
          <p:cNvCxnSpPr>
            <a:cxnSpLocks/>
            <a:stCxn id="57" idx="2"/>
            <a:endCxn id="58" idx="0"/>
          </p:cNvCxnSpPr>
          <p:nvPr/>
        </p:nvCxnSpPr>
        <p:spPr>
          <a:xfrm>
            <a:off x="7660800" y="4515942"/>
            <a:ext cx="0" cy="349712"/>
          </a:xfrm>
          <a:prstGeom prst="straightConnector1">
            <a:avLst/>
          </a:prstGeom>
          <a:ln w="4127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415526D-490B-443E-AFE7-E3DF7225095F}"/>
              </a:ext>
            </a:extLst>
          </p:cNvPr>
          <p:cNvSpPr/>
          <p:nvPr/>
        </p:nvSpPr>
        <p:spPr>
          <a:xfrm>
            <a:off x="9291000" y="2819400"/>
            <a:ext cx="2520000" cy="1709928"/>
          </a:xfrm>
          <a:prstGeom prst="rect">
            <a:avLst/>
          </a:prstGeom>
          <a:solidFill>
            <a:srgbClr val="7030A0"/>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solidFill>
                  <a:schemeClr val="bg1"/>
                </a:solidFill>
              </a:rPr>
              <a:t>Long-term annual results per scenario</a:t>
            </a:r>
          </a:p>
          <a:p>
            <a:pPr algn="ctr"/>
            <a:endParaRPr lang="en-CA" sz="1600" b="1" dirty="0">
              <a:solidFill>
                <a:schemeClr val="bg1"/>
              </a:solidFill>
            </a:endParaRPr>
          </a:p>
          <a:p>
            <a:pPr algn="ctr"/>
            <a:r>
              <a:rPr lang="en-CA" sz="1200" b="1" i="0" dirty="0">
                <a:solidFill>
                  <a:schemeClr val="bg1"/>
                </a:solidFill>
              </a:rPr>
              <a:t>Total wate</a:t>
            </a:r>
            <a:r>
              <a:rPr lang="en-CA" sz="1200" b="1" dirty="0">
                <a:solidFill>
                  <a:schemeClr val="bg1"/>
                </a:solidFill>
              </a:rPr>
              <a:t>r withdrawal</a:t>
            </a:r>
          </a:p>
          <a:p>
            <a:pPr algn="ctr"/>
            <a:r>
              <a:rPr lang="en-CA" sz="1200" b="1" i="0" dirty="0">
                <a:solidFill>
                  <a:schemeClr val="bg1"/>
                </a:solidFill>
              </a:rPr>
              <a:t>Total water consumption</a:t>
            </a:r>
          </a:p>
          <a:p>
            <a:pPr algn="ctr"/>
            <a:r>
              <a:rPr lang="en-CA" sz="1200" b="1" dirty="0">
                <a:solidFill>
                  <a:schemeClr val="bg1"/>
                </a:solidFill>
              </a:rPr>
              <a:t>Total water savings</a:t>
            </a:r>
            <a:endParaRPr lang="en-CA" sz="1200" b="1" i="0" dirty="0">
              <a:solidFill>
                <a:schemeClr val="bg1"/>
              </a:solidFill>
            </a:endParaRPr>
          </a:p>
        </p:txBody>
      </p:sp>
      <p:cxnSp>
        <p:nvCxnSpPr>
          <p:cNvPr id="56" name="Straight Arrow Connector 55">
            <a:extLst>
              <a:ext uri="{FF2B5EF4-FFF2-40B4-BE49-F238E27FC236}">
                <a16:creationId xmlns:a16="http://schemas.microsoft.com/office/drawing/2014/main" id="{6386BF72-BBFB-4013-9445-C92E512FC97D}"/>
              </a:ext>
            </a:extLst>
          </p:cNvPr>
          <p:cNvCxnSpPr>
            <a:cxnSpLocks/>
            <a:stCxn id="50" idx="2"/>
            <a:endCxn id="35" idx="0"/>
          </p:cNvCxnSpPr>
          <p:nvPr/>
        </p:nvCxnSpPr>
        <p:spPr>
          <a:xfrm>
            <a:off x="10551000" y="4529328"/>
            <a:ext cx="0" cy="271272"/>
          </a:xfrm>
          <a:prstGeom prst="straightConnector1">
            <a:avLst/>
          </a:prstGeom>
          <a:ln w="4127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2" name="Connector: Elbow 58">
            <a:extLst>
              <a:ext uri="{FF2B5EF4-FFF2-40B4-BE49-F238E27FC236}">
                <a16:creationId xmlns:a16="http://schemas.microsoft.com/office/drawing/2014/main" id="{20407F4F-339D-4AB8-A5C1-D2102225A1E8}"/>
              </a:ext>
            </a:extLst>
          </p:cNvPr>
          <p:cNvCxnSpPr>
            <a:cxnSpLocks/>
            <a:stCxn id="58" idx="3"/>
            <a:endCxn id="50" idx="1"/>
          </p:cNvCxnSpPr>
          <p:nvPr/>
        </p:nvCxnSpPr>
        <p:spPr bwMode="auto">
          <a:xfrm flipV="1">
            <a:off x="8991600" y="3674364"/>
            <a:ext cx="299400" cy="2046254"/>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63" name="Connector: Elbow 59">
            <a:extLst>
              <a:ext uri="{FF2B5EF4-FFF2-40B4-BE49-F238E27FC236}">
                <a16:creationId xmlns:a16="http://schemas.microsoft.com/office/drawing/2014/main" id="{BFF27654-CBF7-4A0A-909E-68FEA32E172C}"/>
              </a:ext>
            </a:extLst>
          </p:cNvPr>
          <p:cNvCxnSpPr>
            <a:cxnSpLocks/>
            <a:stCxn id="58" idx="3"/>
          </p:cNvCxnSpPr>
          <p:nvPr/>
        </p:nvCxnSpPr>
        <p:spPr bwMode="auto">
          <a:xfrm flipV="1">
            <a:off x="8991600" y="5718162"/>
            <a:ext cx="304800" cy="2456"/>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cxnSp>
        <p:nvCxnSpPr>
          <p:cNvPr id="71" name="Connector: Elbow 59">
            <a:extLst>
              <a:ext uri="{FF2B5EF4-FFF2-40B4-BE49-F238E27FC236}">
                <a16:creationId xmlns:a16="http://schemas.microsoft.com/office/drawing/2014/main" id="{BFF27654-CBF7-4A0A-909E-68FEA32E172C}"/>
              </a:ext>
            </a:extLst>
          </p:cNvPr>
          <p:cNvCxnSpPr>
            <a:cxnSpLocks/>
          </p:cNvCxnSpPr>
          <p:nvPr/>
        </p:nvCxnSpPr>
        <p:spPr bwMode="auto">
          <a:xfrm flipV="1">
            <a:off x="8991600" y="3676652"/>
            <a:ext cx="304800" cy="2456"/>
          </a:xfrm>
          <a:prstGeom prst="bentConnector3">
            <a:avLst>
              <a:gd name="adj1" fmla="val 50000"/>
            </a:avLst>
          </a:prstGeom>
          <a:solidFill>
            <a:schemeClr val="accent2"/>
          </a:solidFill>
          <a:ln w="28575" cap="flat" cmpd="sng" algn="ctr">
            <a:solidFill>
              <a:schemeClr val="tx1"/>
            </a:solidFill>
            <a:prstDash val="solid"/>
            <a:round/>
            <a:headEnd type="none" w="med" len="med"/>
            <a:tailEnd type="stealth"/>
          </a:ln>
          <a:effectLst/>
        </p:spPr>
      </p:cxnSp>
      <p:sp>
        <p:nvSpPr>
          <p:cNvPr id="35" name="Rectangle 34">
            <a:extLst>
              <a:ext uri="{FF2B5EF4-FFF2-40B4-BE49-F238E27FC236}">
                <a16:creationId xmlns:a16="http://schemas.microsoft.com/office/drawing/2014/main" id="{0415526D-490B-443E-AFE7-E3DF7225095F}"/>
              </a:ext>
            </a:extLst>
          </p:cNvPr>
          <p:cNvSpPr/>
          <p:nvPr/>
        </p:nvSpPr>
        <p:spPr>
          <a:xfrm>
            <a:off x="9291000" y="4800600"/>
            <a:ext cx="2520000" cy="1828800"/>
          </a:xfrm>
          <a:prstGeom prst="rect">
            <a:avLst/>
          </a:prstGeom>
          <a:solidFill>
            <a:srgbClr val="7030A0"/>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600" b="1" i="0" dirty="0">
                <a:solidFill>
                  <a:schemeClr val="bg1"/>
                </a:solidFill>
              </a:rPr>
              <a:t>Long-term annual results per scenario</a:t>
            </a:r>
          </a:p>
          <a:p>
            <a:pPr algn="ctr"/>
            <a:endParaRPr lang="en-CA" sz="600" b="1" i="0" dirty="0">
              <a:solidFill>
                <a:schemeClr val="bg1"/>
              </a:solidFill>
            </a:endParaRPr>
          </a:p>
          <a:p>
            <a:pPr algn="ctr"/>
            <a:r>
              <a:rPr lang="en-CA" sz="1400" b="1" i="0" dirty="0">
                <a:solidFill>
                  <a:schemeClr val="bg1"/>
                </a:solidFill>
              </a:rPr>
              <a:t> </a:t>
            </a:r>
            <a:r>
              <a:rPr lang="en-CA" sz="1200" b="1" dirty="0">
                <a:solidFill>
                  <a:schemeClr val="bg1"/>
                </a:solidFill>
              </a:rPr>
              <a:t>E</a:t>
            </a:r>
            <a:r>
              <a:rPr lang="en-CA" sz="1200" b="1" i="0" dirty="0">
                <a:solidFill>
                  <a:schemeClr val="bg1"/>
                </a:solidFill>
              </a:rPr>
              <a:t>nergy demand </a:t>
            </a:r>
          </a:p>
          <a:p>
            <a:pPr algn="ctr"/>
            <a:r>
              <a:rPr lang="en-CA" sz="1200" b="1" dirty="0">
                <a:solidFill>
                  <a:schemeClr val="bg1"/>
                </a:solidFill>
              </a:rPr>
              <a:t>Technology use</a:t>
            </a:r>
          </a:p>
          <a:p>
            <a:pPr algn="ctr"/>
            <a:r>
              <a:rPr lang="en-CA" sz="1200" b="1" i="0" dirty="0">
                <a:solidFill>
                  <a:schemeClr val="bg1"/>
                </a:solidFill>
              </a:rPr>
              <a:t>GHG emissions</a:t>
            </a:r>
          </a:p>
          <a:p>
            <a:pPr algn="ctr"/>
            <a:r>
              <a:rPr lang="en-CA" sz="1200" b="1" dirty="0">
                <a:solidFill>
                  <a:schemeClr val="bg1"/>
                </a:solidFill>
              </a:rPr>
              <a:t>System costs</a:t>
            </a:r>
          </a:p>
          <a:p>
            <a:pPr algn="ctr"/>
            <a:r>
              <a:rPr lang="en-CA" sz="1200" b="1" dirty="0">
                <a:solidFill>
                  <a:schemeClr val="bg1"/>
                </a:solidFill>
              </a:rPr>
              <a:t>$/tonne of CO</a:t>
            </a:r>
            <a:r>
              <a:rPr lang="en-CA" sz="1200" b="1" baseline="-25000" dirty="0">
                <a:solidFill>
                  <a:schemeClr val="bg1"/>
                </a:solidFill>
              </a:rPr>
              <a:t>2 </a:t>
            </a:r>
            <a:r>
              <a:rPr lang="en-CA" sz="1200" b="1" dirty="0">
                <a:solidFill>
                  <a:schemeClr val="bg1"/>
                </a:solidFill>
              </a:rPr>
              <a:t>abatement</a:t>
            </a:r>
          </a:p>
          <a:p>
            <a:pPr algn="ctr"/>
            <a:r>
              <a:rPr lang="en-CA" sz="1200" b="1" dirty="0">
                <a:solidFill>
                  <a:schemeClr val="bg1"/>
                </a:solidFill>
              </a:rPr>
              <a:t>$/liter of water saved</a:t>
            </a:r>
            <a:endParaRPr lang="en-CA" sz="1200" b="1" baseline="-25000" dirty="0">
              <a:solidFill>
                <a:schemeClr val="bg1"/>
              </a:solidFill>
            </a:endParaRPr>
          </a:p>
          <a:p>
            <a:pPr algn="ctr"/>
            <a:endParaRPr lang="en-CA" sz="1200" b="1" baseline="-25000" dirty="0">
              <a:solidFill>
                <a:schemeClr val="bg1"/>
              </a:solidFill>
            </a:endParaRPr>
          </a:p>
        </p:txBody>
      </p:sp>
      <p:sp>
        <p:nvSpPr>
          <p:cNvPr id="39" name="Rectangle 38"/>
          <p:cNvSpPr/>
          <p:nvPr/>
        </p:nvSpPr>
        <p:spPr bwMode="auto">
          <a:xfrm>
            <a:off x="9220200" y="2667000"/>
            <a:ext cx="2667000" cy="3962400"/>
          </a:xfrm>
          <a:prstGeom prst="rect">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10641827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5B24-223C-437C-A84E-88FE52D49D4B}"/>
              </a:ext>
            </a:extLst>
          </p:cNvPr>
          <p:cNvSpPr>
            <a:spLocks noGrp="1"/>
          </p:cNvSpPr>
          <p:nvPr>
            <p:ph type="title"/>
          </p:nvPr>
        </p:nvSpPr>
        <p:spPr>
          <a:xfrm>
            <a:off x="609599" y="277814"/>
            <a:ext cx="9952901" cy="1139825"/>
          </a:xfrm>
        </p:spPr>
        <p:txBody>
          <a:bodyPr/>
          <a:lstStyle/>
          <a:p>
            <a:r>
              <a:rPr lang="en-US" b="1" dirty="0"/>
              <a:t>INTEGRATING RESULTS: </a:t>
            </a:r>
            <a:br>
              <a:rPr lang="en-US" b="1" dirty="0"/>
            </a:br>
            <a:r>
              <a:rPr lang="en-US" b="1" dirty="0"/>
              <a:t>WATER-GHG PROJECTION</a:t>
            </a:r>
          </a:p>
        </p:txBody>
      </p:sp>
      <p:sp>
        <p:nvSpPr>
          <p:cNvPr id="4" name="Slide Number Placeholder 3">
            <a:extLst>
              <a:ext uri="{FF2B5EF4-FFF2-40B4-BE49-F238E27FC236}">
                <a16:creationId xmlns:a16="http://schemas.microsoft.com/office/drawing/2014/main" id="{553A55A2-76DC-4EED-9E43-583DF54A992D}"/>
              </a:ext>
            </a:extLst>
          </p:cNvPr>
          <p:cNvSpPr>
            <a:spLocks noGrp="1"/>
          </p:cNvSpPr>
          <p:nvPr>
            <p:ph type="sldNum" sz="quarter" idx="11"/>
          </p:nvPr>
        </p:nvSpPr>
        <p:spPr/>
        <p:txBody>
          <a:bodyPr/>
          <a:lstStyle/>
          <a:p>
            <a:fld id="{C5D83362-4C70-406D-8155-49D75310F06D}" type="slidenum">
              <a:rPr lang="en-US" smtClean="0"/>
              <a:t>83</a:t>
            </a:fld>
            <a:endParaRPr lang="en-US" dirty="0"/>
          </a:p>
        </p:txBody>
      </p:sp>
      <p:graphicFrame>
        <p:nvGraphicFramePr>
          <p:cNvPr id="17" name="Chart 16">
            <a:extLst>
              <a:ext uri="{FF2B5EF4-FFF2-40B4-BE49-F238E27FC236}">
                <a16:creationId xmlns:a16="http://schemas.microsoft.com/office/drawing/2014/main" id="{F379C0BF-70AD-40FF-B96E-232C0E88B84A}"/>
              </a:ext>
            </a:extLst>
          </p:cNvPr>
          <p:cNvGraphicFramePr>
            <a:graphicFrameLocks/>
          </p:cNvGraphicFramePr>
          <p:nvPr/>
        </p:nvGraphicFramePr>
        <p:xfrm>
          <a:off x="312980" y="1665361"/>
          <a:ext cx="8365640" cy="4802402"/>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186AB2D2-CF26-4BEA-8EA2-C549CD457E77}"/>
              </a:ext>
            </a:extLst>
          </p:cNvPr>
          <p:cNvCxnSpPr>
            <a:cxnSpLocks/>
          </p:cNvCxnSpPr>
          <p:nvPr/>
        </p:nvCxnSpPr>
        <p:spPr bwMode="auto">
          <a:xfrm>
            <a:off x="3429000" y="1591567"/>
            <a:ext cx="0" cy="4123433"/>
          </a:xfrm>
          <a:prstGeom prst="line">
            <a:avLst/>
          </a:prstGeom>
          <a:solidFill>
            <a:schemeClr val="accent2"/>
          </a:solidFill>
          <a:ln w="9525" cap="flat" cmpd="sng" algn="ctr">
            <a:solidFill>
              <a:schemeClr val="tx1"/>
            </a:solidFill>
            <a:prstDash val="lgDash"/>
            <a:round/>
            <a:headEnd type="none" w="med" len="med"/>
            <a:tailEnd type="none" w="med" len="med"/>
          </a:ln>
          <a:effectLst/>
        </p:spPr>
      </p:cxnSp>
      <p:sp>
        <p:nvSpPr>
          <p:cNvPr id="9" name="TextBox 8">
            <a:extLst>
              <a:ext uri="{FF2B5EF4-FFF2-40B4-BE49-F238E27FC236}">
                <a16:creationId xmlns:a16="http://schemas.microsoft.com/office/drawing/2014/main" id="{FC787901-41D2-4165-AE92-3C3630267D5B}"/>
              </a:ext>
            </a:extLst>
          </p:cNvPr>
          <p:cNvSpPr txBox="1"/>
          <p:nvPr/>
        </p:nvSpPr>
        <p:spPr>
          <a:xfrm>
            <a:off x="3484906" y="1513892"/>
            <a:ext cx="1017069" cy="369332"/>
          </a:xfrm>
          <a:prstGeom prst="rect">
            <a:avLst/>
          </a:prstGeom>
          <a:noFill/>
        </p:spPr>
        <p:txBody>
          <a:bodyPr wrap="square" rtlCol="0">
            <a:spAutoFit/>
          </a:bodyPr>
          <a:lstStyle/>
          <a:p>
            <a:r>
              <a:rPr lang="en-US" dirty="0"/>
              <a:t>Future </a:t>
            </a:r>
          </a:p>
        </p:txBody>
      </p:sp>
      <p:sp>
        <p:nvSpPr>
          <p:cNvPr id="22" name="TextBox 21">
            <a:extLst>
              <a:ext uri="{FF2B5EF4-FFF2-40B4-BE49-F238E27FC236}">
                <a16:creationId xmlns:a16="http://schemas.microsoft.com/office/drawing/2014/main" id="{DBE445E2-D910-43DA-B160-DF2C75DDF644}"/>
              </a:ext>
            </a:extLst>
          </p:cNvPr>
          <p:cNvSpPr txBox="1"/>
          <p:nvPr/>
        </p:nvSpPr>
        <p:spPr>
          <a:xfrm>
            <a:off x="2188148" y="1513892"/>
            <a:ext cx="1262509" cy="369332"/>
          </a:xfrm>
          <a:prstGeom prst="rect">
            <a:avLst/>
          </a:prstGeom>
          <a:noFill/>
        </p:spPr>
        <p:txBody>
          <a:bodyPr wrap="square" rtlCol="0">
            <a:spAutoFit/>
          </a:bodyPr>
          <a:lstStyle/>
          <a:p>
            <a:r>
              <a:rPr lang="en-US" dirty="0"/>
              <a:t>Historical </a:t>
            </a:r>
          </a:p>
        </p:txBody>
      </p:sp>
      <p:cxnSp>
        <p:nvCxnSpPr>
          <p:cNvPr id="5" name="Straight Arrow Connector 4"/>
          <p:cNvCxnSpPr/>
          <p:nvPr/>
        </p:nvCxnSpPr>
        <p:spPr bwMode="auto">
          <a:xfrm flipH="1" flipV="1">
            <a:off x="4953000" y="2362200"/>
            <a:ext cx="533400" cy="533400"/>
          </a:xfrm>
          <a:prstGeom prst="straightConnector1">
            <a:avLst/>
          </a:prstGeom>
          <a:solidFill>
            <a:schemeClr val="accent2"/>
          </a:solidFill>
          <a:ln w="76200" cap="flat" cmpd="sng" algn="ctr">
            <a:solidFill>
              <a:srgbClr val="00B050"/>
            </a:solidFill>
            <a:prstDash val="solid"/>
            <a:round/>
            <a:headEnd type="none" w="med" len="med"/>
            <a:tailEnd type="triangle"/>
          </a:ln>
          <a:effectLst/>
        </p:spPr>
      </p:cxnSp>
      <p:sp>
        <p:nvSpPr>
          <p:cNvPr id="8" name="TextBox 7"/>
          <p:cNvSpPr txBox="1"/>
          <p:nvPr/>
        </p:nvSpPr>
        <p:spPr>
          <a:xfrm>
            <a:off x="4419600" y="2971800"/>
            <a:ext cx="2727029" cy="646331"/>
          </a:xfrm>
          <a:prstGeom prst="rect">
            <a:avLst/>
          </a:prstGeom>
          <a:noFill/>
        </p:spPr>
        <p:txBody>
          <a:bodyPr wrap="none" rtlCol="0">
            <a:spAutoFit/>
          </a:bodyPr>
          <a:lstStyle/>
          <a:p>
            <a:r>
              <a:rPr lang="en-CA" b="1" dirty="0">
                <a:solidFill>
                  <a:srgbClr val="00B050"/>
                </a:solidFill>
              </a:rPr>
              <a:t>Water consumption</a:t>
            </a:r>
          </a:p>
          <a:p>
            <a:r>
              <a:rPr lang="en-CA" b="1" dirty="0">
                <a:solidFill>
                  <a:srgbClr val="00B050"/>
                </a:solidFill>
              </a:rPr>
              <a:t>from WEAP</a:t>
            </a:r>
          </a:p>
        </p:txBody>
      </p:sp>
      <p:cxnSp>
        <p:nvCxnSpPr>
          <p:cNvPr id="13" name="Straight Arrow Connector 12"/>
          <p:cNvCxnSpPr/>
          <p:nvPr/>
        </p:nvCxnSpPr>
        <p:spPr bwMode="auto">
          <a:xfrm flipH="1" flipV="1">
            <a:off x="4267200" y="4267200"/>
            <a:ext cx="533400" cy="533400"/>
          </a:xfrm>
          <a:prstGeom prst="straightConnector1">
            <a:avLst/>
          </a:prstGeom>
          <a:solidFill>
            <a:schemeClr val="accent2"/>
          </a:solidFill>
          <a:ln w="76200" cap="flat" cmpd="sng" algn="ctr">
            <a:solidFill>
              <a:srgbClr val="00B050"/>
            </a:solidFill>
            <a:prstDash val="solid"/>
            <a:round/>
            <a:headEnd type="none" w="med" len="med"/>
            <a:tailEnd type="triangle"/>
          </a:ln>
          <a:effectLst/>
        </p:spPr>
      </p:cxnSp>
      <p:sp>
        <p:nvSpPr>
          <p:cNvPr id="14" name="TextBox 13"/>
          <p:cNvSpPr txBox="1"/>
          <p:nvPr/>
        </p:nvSpPr>
        <p:spPr>
          <a:xfrm>
            <a:off x="3962400" y="4876800"/>
            <a:ext cx="2286000" cy="646331"/>
          </a:xfrm>
          <a:prstGeom prst="rect">
            <a:avLst/>
          </a:prstGeom>
          <a:noFill/>
        </p:spPr>
        <p:txBody>
          <a:bodyPr wrap="square" rtlCol="0">
            <a:spAutoFit/>
          </a:bodyPr>
          <a:lstStyle/>
          <a:p>
            <a:r>
              <a:rPr lang="en-CA" b="1" dirty="0">
                <a:solidFill>
                  <a:srgbClr val="00B050"/>
                </a:solidFill>
              </a:rPr>
              <a:t>GHG emissions from LEAP</a:t>
            </a:r>
          </a:p>
        </p:txBody>
      </p:sp>
      <p:sp>
        <p:nvSpPr>
          <p:cNvPr id="10" name="TextBox 9"/>
          <p:cNvSpPr txBox="1"/>
          <p:nvPr/>
        </p:nvSpPr>
        <p:spPr>
          <a:xfrm>
            <a:off x="1066800" y="6400800"/>
            <a:ext cx="7315200" cy="369332"/>
          </a:xfrm>
          <a:prstGeom prst="rect">
            <a:avLst/>
          </a:prstGeom>
          <a:noFill/>
        </p:spPr>
        <p:txBody>
          <a:bodyPr wrap="square" rtlCol="0">
            <a:spAutoFit/>
          </a:bodyPr>
          <a:lstStyle/>
          <a:p>
            <a:r>
              <a:rPr lang="en-CA" b="1" dirty="0">
                <a:solidFill>
                  <a:srgbClr val="00B050"/>
                </a:solidFill>
              </a:rPr>
              <a:t>Example - least cost electricity system scenario results</a:t>
            </a:r>
          </a:p>
        </p:txBody>
      </p:sp>
    </p:spTree>
    <p:extLst>
      <p:ext uri="{BB962C8B-B14F-4D97-AF65-F5344CB8AC3E}">
        <p14:creationId xmlns:p14="http://schemas.microsoft.com/office/powerpoint/2010/main" val="18718424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5B24-223C-437C-A84E-88FE52D49D4B}"/>
              </a:ext>
            </a:extLst>
          </p:cNvPr>
          <p:cNvSpPr>
            <a:spLocks noGrp="1"/>
          </p:cNvSpPr>
          <p:nvPr>
            <p:ph type="title"/>
          </p:nvPr>
        </p:nvSpPr>
        <p:spPr>
          <a:xfrm>
            <a:off x="609599" y="277814"/>
            <a:ext cx="9952901" cy="1139825"/>
          </a:xfrm>
        </p:spPr>
        <p:txBody>
          <a:bodyPr/>
          <a:lstStyle/>
          <a:p>
            <a:r>
              <a:rPr lang="en-US" b="1" dirty="0"/>
              <a:t>INTEGRATING RESULTS: </a:t>
            </a:r>
            <a:br>
              <a:rPr lang="en-US" b="1" dirty="0"/>
            </a:br>
            <a:r>
              <a:rPr lang="en-US" b="1" dirty="0"/>
              <a:t>WATER-GHG CHANGE FOR SCENARIO</a:t>
            </a:r>
          </a:p>
        </p:txBody>
      </p:sp>
      <p:sp>
        <p:nvSpPr>
          <p:cNvPr id="4" name="Slide Number Placeholder 3">
            <a:extLst>
              <a:ext uri="{FF2B5EF4-FFF2-40B4-BE49-F238E27FC236}">
                <a16:creationId xmlns:a16="http://schemas.microsoft.com/office/drawing/2014/main" id="{553A55A2-76DC-4EED-9E43-583DF54A992D}"/>
              </a:ext>
            </a:extLst>
          </p:cNvPr>
          <p:cNvSpPr>
            <a:spLocks noGrp="1"/>
          </p:cNvSpPr>
          <p:nvPr>
            <p:ph type="sldNum" sz="quarter" idx="11"/>
          </p:nvPr>
        </p:nvSpPr>
        <p:spPr>
          <a:xfrm>
            <a:off x="11201400" y="6492875"/>
            <a:ext cx="812800" cy="365125"/>
          </a:xfrm>
        </p:spPr>
        <p:txBody>
          <a:bodyPr/>
          <a:lstStyle/>
          <a:p>
            <a:fld id="{C5D83362-4C70-406D-8155-49D75310F06D}" type="slidenum">
              <a:rPr lang="en-US" smtClean="0"/>
              <a:t>84</a:t>
            </a:fld>
            <a:endParaRPr lang="en-US" dirty="0"/>
          </a:p>
        </p:txBody>
      </p:sp>
      <p:graphicFrame>
        <p:nvGraphicFramePr>
          <p:cNvPr id="16" name="Chart 15">
            <a:extLst>
              <a:ext uri="{FF2B5EF4-FFF2-40B4-BE49-F238E27FC236}">
                <a16:creationId xmlns:a16="http://schemas.microsoft.com/office/drawing/2014/main" id="{F84A3D42-8EF6-4679-901D-E815467E6806}"/>
              </a:ext>
            </a:extLst>
          </p:cNvPr>
          <p:cNvGraphicFramePr>
            <a:graphicFrameLocks/>
          </p:cNvGraphicFramePr>
          <p:nvPr/>
        </p:nvGraphicFramePr>
        <p:xfrm>
          <a:off x="299185" y="1584966"/>
          <a:ext cx="8603854" cy="4825292"/>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Connector 16">
            <a:extLst>
              <a:ext uri="{FF2B5EF4-FFF2-40B4-BE49-F238E27FC236}">
                <a16:creationId xmlns:a16="http://schemas.microsoft.com/office/drawing/2014/main" id="{F133E6EA-013A-47C0-93D1-67D3A9D955F3}"/>
              </a:ext>
            </a:extLst>
          </p:cNvPr>
          <p:cNvCxnSpPr>
            <a:cxnSpLocks/>
          </p:cNvCxnSpPr>
          <p:nvPr/>
        </p:nvCxnSpPr>
        <p:spPr bwMode="auto">
          <a:xfrm>
            <a:off x="3581400" y="1584966"/>
            <a:ext cx="0" cy="3769354"/>
          </a:xfrm>
          <a:prstGeom prst="line">
            <a:avLst/>
          </a:prstGeom>
          <a:solidFill>
            <a:schemeClr val="accent2"/>
          </a:solidFill>
          <a:ln w="9525" cap="flat" cmpd="sng" algn="ctr">
            <a:solidFill>
              <a:schemeClr val="tx1"/>
            </a:solidFill>
            <a:prstDash val="lgDash"/>
            <a:round/>
            <a:headEnd type="none" w="med" len="med"/>
            <a:tailEnd type="none" w="med" len="med"/>
          </a:ln>
          <a:effectLst/>
        </p:spPr>
      </p:cxnSp>
      <p:sp>
        <p:nvSpPr>
          <p:cNvPr id="19" name="TextBox 18">
            <a:extLst>
              <a:ext uri="{FF2B5EF4-FFF2-40B4-BE49-F238E27FC236}">
                <a16:creationId xmlns:a16="http://schemas.microsoft.com/office/drawing/2014/main" id="{46ED7BB7-1EDC-4162-9D55-FDEF5089D187}"/>
              </a:ext>
            </a:extLst>
          </p:cNvPr>
          <p:cNvSpPr txBox="1"/>
          <p:nvPr/>
        </p:nvSpPr>
        <p:spPr>
          <a:xfrm>
            <a:off x="3874856" y="1451984"/>
            <a:ext cx="1017069" cy="369332"/>
          </a:xfrm>
          <a:prstGeom prst="rect">
            <a:avLst/>
          </a:prstGeom>
          <a:noFill/>
        </p:spPr>
        <p:txBody>
          <a:bodyPr wrap="square" rtlCol="0">
            <a:spAutoFit/>
          </a:bodyPr>
          <a:lstStyle/>
          <a:p>
            <a:r>
              <a:rPr lang="en-US" dirty="0"/>
              <a:t>Future </a:t>
            </a:r>
          </a:p>
        </p:txBody>
      </p:sp>
      <p:sp>
        <p:nvSpPr>
          <p:cNvPr id="22" name="TextBox 21">
            <a:extLst>
              <a:ext uri="{FF2B5EF4-FFF2-40B4-BE49-F238E27FC236}">
                <a16:creationId xmlns:a16="http://schemas.microsoft.com/office/drawing/2014/main" id="{24C262EC-9F7A-4B0B-A8F4-7B11FE33B760}"/>
              </a:ext>
            </a:extLst>
          </p:cNvPr>
          <p:cNvSpPr txBox="1"/>
          <p:nvPr/>
        </p:nvSpPr>
        <p:spPr>
          <a:xfrm>
            <a:off x="2090291" y="1451984"/>
            <a:ext cx="1262509" cy="369332"/>
          </a:xfrm>
          <a:prstGeom prst="rect">
            <a:avLst/>
          </a:prstGeom>
          <a:noFill/>
        </p:spPr>
        <p:txBody>
          <a:bodyPr wrap="square" rtlCol="0">
            <a:spAutoFit/>
          </a:bodyPr>
          <a:lstStyle/>
          <a:p>
            <a:r>
              <a:rPr lang="en-US" dirty="0"/>
              <a:t>Historical </a:t>
            </a:r>
          </a:p>
        </p:txBody>
      </p:sp>
      <p:cxnSp>
        <p:nvCxnSpPr>
          <p:cNvPr id="24" name="Straight Arrow Connector 23"/>
          <p:cNvCxnSpPr/>
          <p:nvPr/>
        </p:nvCxnSpPr>
        <p:spPr bwMode="auto">
          <a:xfrm flipV="1">
            <a:off x="4876800" y="2743200"/>
            <a:ext cx="914400" cy="533400"/>
          </a:xfrm>
          <a:prstGeom prst="straightConnector1">
            <a:avLst/>
          </a:prstGeom>
          <a:solidFill>
            <a:schemeClr val="accent2"/>
          </a:solidFill>
          <a:ln w="76200" cap="flat" cmpd="sng" algn="ctr">
            <a:solidFill>
              <a:srgbClr val="00B050"/>
            </a:solidFill>
            <a:prstDash val="solid"/>
            <a:round/>
            <a:headEnd type="none" w="med" len="med"/>
            <a:tailEnd type="triangle"/>
          </a:ln>
          <a:effectLst/>
        </p:spPr>
      </p:cxnSp>
      <p:sp>
        <p:nvSpPr>
          <p:cNvPr id="25" name="TextBox 24"/>
          <p:cNvSpPr txBox="1"/>
          <p:nvPr/>
        </p:nvSpPr>
        <p:spPr>
          <a:xfrm>
            <a:off x="3733800" y="3276600"/>
            <a:ext cx="3868367" cy="646331"/>
          </a:xfrm>
          <a:prstGeom prst="rect">
            <a:avLst/>
          </a:prstGeom>
          <a:noFill/>
        </p:spPr>
        <p:txBody>
          <a:bodyPr wrap="none" rtlCol="0">
            <a:spAutoFit/>
          </a:bodyPr>
          <a:lstStyle/>
          <a:p>
            <a:r>
              <a:rPr lang="en-CA" b="1" dirty="0">
                <a:solidFill>
                  <a:srgbClr val="00B050"/>
                </a:solidFill>
              </a:rPr>
              <a:t>Baseline water consumption</a:t>
            </a:r>
          </a:p>
          <a:p>
            <a:r>
              <a:rPr lang="en-CA" b="1" dirty="0">
                <a:solidFill>
                  <a:srgbClr val="00B050"/>
                </a:solidFill>
              </a:rPr>
              <a:t>(blue line)</a:t>
            </a:r>
          </a:p>
        </p:txBody>
      </p:sp>
      <p:cxnSp>
        <p:nvCxnSpPr>
          <p:cNvPr id="26" name="Straight Arrow Connector 25"/>
          <p:cNvCxnSpPr/>
          <p:nvPr/>
        </p:nvCxnSpPr>
        <p:spPr bwMode="auto">
          <a:xfrm flipV="1">
            <a:off x="4419600" y="4495800"/>
            <a:ext cx="838200" cy="381000"/>
          </a:xfrm>
          <a:prstGeom prst="straightConnector1">
            <a:avLst/>
          </a:prstGeom>
          <a:solidFill>
            <a:schemeClr val="accent2"/>
          </a:solidFill>
          <a:ln w="76200" cap="flat" cmpd="sng" algn="ctr">
            <a:solidFill>
              <a:srgbClr val="00B050"/>
            </a:solidFill>
            <a:prstDash val="solid"/>
            <a:round/>
            <a:headEnd type="none" w="med" len="med"/>
            <a:tailEnd type="triangle"/>
          </a:ln>
          <a:effectLst/>
        </p:spPr>
      </p:cxnSp>
      <p:sp>
        <p:nvSpPr>
          <p:cNvPr id="27" name="TextBox 26"/>
          <p:cNvSpPr txBox="1"/>
          <p:nvPr/>
        </p:nvSpPr>
        <p:spPr>
          <a:xfrm>
            <a:off x="1752600" y="4876800"/>
            <a:ext cx="4419600" cy="646331"/>
          </a:xfrm>
          <a:prstGeom prst="rect">
            <a:avLst/>
          </a:prstGeom>
          <a:noFill/>
        </p:spPr>
        <p:txBody>
          <a:bodyPr wrap="square" rtlCol="0">
            <a:spAutoFit/>
          </a:bodyPr>
          <a:lstStyle/>
          <a:p>
            <a:r>
              <a:rPr lang="en-CA" b="1" dirty="0">
                <a:solidFill>
                  <a:srgbClr val="00B050"/>
                </a:solidFill>
              </a:rPr>
              <a:t>Baseline GHG emissions (blackline)</a:t>
            </a:r>
          </a:p>
        </p:txBody>
      </p:sp>
      <p:cxnSp>
        <p:nvCxnSpPr>
          <p:cNvPr id="28" name="Straight Arrow Connector 27"/>
          <p:cNvCxnSpPr/>
          <p:nvPr/>
        </p:nvCxnSpPr>
        <p:spPr bwMode="auto">
          <a:xfrm flipH="1" flipV="1">
            <a:off x="7315200" y="2438400"/>
            <a:ext cx="1828800" cy="457200"/>
          </a:xfrm>
          <a:prstGeom prst="straightConnector1">
            <a:avLst/>
          </a:prstGeom>
          <a:solidFill>
            <a:schemeClr val="accent2"/>
          </a:solidFill>
          <a:ln w="76200" cap="flat" cmpd="sng" algn="ctr">
            <a:solidFill>
              <a:srgbClr val="00B050"/>
            </a:solidFill>
            <a:prstDash val="solid"/>
            <a:round/>
            <a:headEnd type="none" w="med" len="med"/>
            <a:tailEnd type="triangle"/>
          </a:ln>
          <a:effectLst/>
        </p:spPr>
      </p:cxnSp>
      <p:sp>
        <p:nvSpPr>
          <p:cNvPr id="29" name="TextBox 28"/>
          <p:cNvSpPr txBox="1"/>
          <p:nvPr/>
        </p:nvSpPr>
        <p:spPr>
          <a:xfrm>
            <a:off x="9144000" y="2971800"/>
            <a:ext cx="2727029" cy="923330"/>
          </a:xfrm>
          <a:prstGeom prst="rect">
            <a:avLst/>
          </a:prstGeom>
          <a:noFill/>
        </p:spPr>
        <p:txBody>
          <a:bodyPr wrap="square" rtlCol="0">
            <a:spAutoFit/>
          </a:bodyPr>
          <a:lstStyle/>
          <a:p>
            <a:r>
              <a:rPr lang="en-CA" b="1" dirty="0">
                <a:solidFill>
                  <a:srgbClr val="00B050"/>
                </a:solidFill>
              </a:rPr>
              <a:t>Change due to decarbonization scenario</a:t>
            </a:r>
          </a:p>
        </p:txBody>
      </p:sp>
      <p:cxnSp>
        <p:nvCxnSpPr>
          <p:cNvPr id="33" name="Straight Arrow Connector 32"/>
          <p:cNvCxnSpPr/>
          <p:nvPr/>
        </p:nvCxnSpPr>
        <p:spPr bwMode="auto">
          <a:xfrm flipH="1">
            <a:off x="7467600" y="4038600"/>
            <a:ext cx="1600200" cy="1143000"/>
          </a:xfrm>
          <a:prstGeom prst="straightConnector1">
            <a:avLst/>
          </a:prstGeom>
          <a:solidFill>
            <a:schemeClr val="accent2"/>
          </a:solidFill>
          <a:ln w="76200" cap="flat" cmpd="sng" algn="ctr">
            <a:solidFill>
              <a:srgbClr val="00B050"/>
            </a:solidFill>
            <a:prstDash val="solid"/>
            <a:round/>
            <a:headEnd type="none" w="med" len="med"/>
            <a:tailEnd type="triangle"/>
          </a:ln>
          <a:effectLst/>
        </p:spPr>
      </p:cxnSp>
    </p:spTree>
    <p:extLst>
      <p:ext uri="{BB962C8B-B14F-4D97-AF65-F5344CB8AC3E}">
        <p14:creationId xmlns:p14="http://schemas.microsoft.com/office/powerpoint/2010/main" val="10498603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25A1434-73BF-4C01-B257-F0D7D8DFF6F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76400"/>
            <a:ext cx="9463221" cy="4433837"/>
          </a:xfrm>
          <a:prstGeom prst="rect">
            <a:avLst/>
          </a:prstGeom>
          <a:noFill/>
        </p:spPr>
      </p:pic>
      <p:sp>
        <p:nvSpPr>
          <p:cNvPr id="2" name="Title 1">
            <a:extLst>
              <a:ext uri="{FF2B5EF4-FFF2-40B4-BE49-F238E27FC236}">
                <a16:creationId xmlns:a16="http://schemas.microsoft.com/office/drawing/2014/main" id="{EE0A5B24-223C-437C-A84E-88FE52D49D4B}"/>
              </a:ext>
            </a:extLst>
          </p:cNvPr>
          <p:cNvSpPr>
            <a:spLocks noGrp="1"/>
          </p:cNvSpPr>
          <p:nvPr>
            <p:ph type="title"/>
          </p:nvPr>
        </p:nvSpPr>
        <p:spPr>
          <a:xfrm>
            <a:off x="609599" y="277814"/>
            <a:ext cx="10591801" cy="1139825"/>
          </a:xfrm>
        </p:spPr>
        <p:txBody>
          <a:bodyPr/>
          <a:lstStyle/>
          <a:p>
            <a:r>
              <a:rPr lang="en-US" sz="4000" b="1" dirty="0"/>
              <a:t>INTEGRATING RESULTS: </a:t>
            </a:r>
            <a:br>
              <a:rPr lang="en-US" sz="4000" b="1" dirty="0"/>
            </a:br>
            <a:r>
              <a:rPr lang="en-US" sz="4000" b="1" dirty="0"/>
              <a:t>WATER-GHG-COST BUBBLE CHART</a:t>
            </a:r>
          </a:p>
        </p:txBody>
      </p:sp>
      <p:sp>
        <p:nvSpPr>
          <p:cNvPr id="4" name="Slide Number Placeholder 3">
            <a:extLst>
              <a:ext uri="{FF2B5EF4-FFF2-40B4-BE49-F238E27FC236}">
                <a16:creationId xmlns:a16="http://schemas.microsoft.com/office/drawing/2014/main" id="{553A55A2-76DC-4EED-9E43-583DF54A992D}"/>
              </a:ext>
            </a:extLst>
          </p:cNvPr>
          <p:cNvSpPr>
            <a:spLocks noGrp="1"/>
          </p:cNvSpPr>
          <p:nvPr>
            <p:ph type="sldNum" sz="quarter" idx="11"/>
          </p:nvPr>
        </p:nvSpPr>
        <p:spPr/>
        <p:txBody>
          <a:bodyPr/>
          <a:lstStyle/>
          <a:p>
            <a:fld id="{C5D83362-4C70-406D-8155-49D75310F06D}" type="slidenum">
              <a:rPr lang="en-US" smtClean="0"/>
              <a:t>85</a:t>
            </a:fld>
            <a:endParaRPr lang="en-US" dirty="0"/>
          </a:p>
        </p:txBody>
      </p:sp>
      <p:sp>
        <p:nvSpPr>
          <p:cNvPr id="7" name="Rectangle 6">
            <a:extLst>
              <a:ext uri="{FF2B5EF4-FFF2-40B4-BE49-F238E27FC236}">
                <a16:creationId xmlns:a16="http://schemas.microsoft.com/office/drawing/2014/main" id="{3567825A-67F2-4FAF-81AA-17B9623D2E9B}"/>
              </a:ext>
            </a:extLst>
          </p:cNvPr>
          <p:cNvSpPr/>
          <p:nvPr/>
        </p:nvSpPr>
        <p:spPr>
          <a:xfrm>
            <a:off x="990600" y="6324600"/>
            <a:ext cx="10439400" cy="461665"/>
          </a:xfrm>
          <a:prstGeom prst="rect">
            <a:avLst/>
          </a:prstGeom>
          <a:ln w="76200">
            <a:noFill/>
          </a:ln>
        </p:spPr>
        <p:txBody>
          <a:bodyPr wrap="square">
            <a:spAutoFit/>
          </a:bodyPr>
          <a:lstStyle/>
          <a:p>
            <a:pPr algn="ctr">
              <a:lnSpc>
                <a:spcPct val="150000"/>
              </a:lnSpc>
              <a:spcAft>
                <a:spcPts val="1000"/>
              </a:spcAft>
            </a:pPr>
            <a:r>
              <a:rPr lang="en-US" sz="1600" b="1" dirty="0">
                <a:solidFill>
                  <a:srgbClr val="00B050"/>
                </a:solidFill>
                <a:ea typeface="Calibri" panose="020F0502020204030204" pitchFamily="34" charset="0"/>
              </a:rPr>
              <a:t>Example - Water-GHG-cost tradeoffs for decarbonization scenario compared to baseline</a:t>
            </a:r>
            <a:endParaRPr lang="en-US" b="1" dirty="0">
              <a:solidFill>
                <a:srgbClr val="00B050"/>
              </a:solidFill>
              <a:ea typeface="Calibri" panose="020F0502020204030204" pitchFamily="34" charset="0"/>
            </a:endParaRPr>
          </a:p>
        </p:txBody>
      </p:sp>
      <p:sp>
        <p:nvSpPr>
          <p:cNvPr id="5" name="Rectangle 4"/>
          <p:cNvSpPr/>
          <p:nvPr/>
        </p:nvSpPr>
        <p:spPr>
          <a:xfrm>
            <a:off x="4953000" y="1600200"/>
            <a:ext cx="1853391" cy="507831"/>
          </a:xfrm>
          <a:prstGeom prst="rect">
            <a:avLst/>
          </a:prstGeom>
        </p:spPr>
        <p:txBody>
          <a:bodyPr wrap="none">
            <a:spAutoFit/>
          </a:bodyPr>
          <a:lstStyle/>
          <a:p>
            <a:pPr algn="ctr">
              <a:lnSpc>
                <a:spcPct val="150000"/>
              </a:lnSpc>
              <a:spcAft>
                <a:spcPts val="1000"/>
              </a:spcAft>
            </a:pPr>
            <a:r>
              <a:rPr lang="en-US" b="1" dirty="0">
                <a:solidFill>
                  <a:srgbClr val="00B050"/>
                </a:solidFill>
                <a:ea typeface="Calibri" panose="020F0502020204030204" pitchFamily="34" charset="0"/>
              </a:rPr>
              <a:t>(2020-2050)</a:t>
            </a:r>
          </a:p>
        </p:txBody>
      </p:sp>
    </p:spTree>
    <p:extLst>
      <p:ext uri="{BB962C8B-B14F-4D97-AF65-F5344CB8AC3E}">
        <p14:creationId xmlns:p14="http://schemas.microsoft.com/office/powerpoint/2010/main" val="3151739990"/>
      </p:ext>
    </p:extLst>
  </p:cSld>
  <p:clrMapOvr>
    <a:masterClrMapping/>
  </p:clrMapOvr>
  <p:transition>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chemeClr val="bg1"/>
          </a:solidFill>
          <a:ln w="952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pic>
        <p:nvPicPr>
          <p:cNvPr id="1026" name="Picture 2" descr="https://documents.lucidchart.com/documents/ac54e0c3-7f35-4d06-87b8-5fa9bb55f17e/pages/eNbqbEM6f5NI?a=9634&amp;x=277&amp;y=5361&amp;w=2792&amp;h=1738&amp;store=1&amp;accept=image%2F*&amp;auth=LCA%20aa3bc32cb6d9408b9f264687418701994a289214-ts%3D158316455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0"/>
            <a:ext cx="11201400" cy="6972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373864"/>
      </p:ext>
    </p:extLst>
  </p:cSld>
  <p:clrMapOvr>
    <a:masterClrMapping/>
  </p:clrMapOvr>
  <p:transition>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CA" dirty="0"/>
              <a:t>Additional scenarios to be created for:</a:t>
            </a:r>
          </a:p>
          <a:p>
            <a:r>
              <a:rPr lang="en-CA" dirty="0"/>
              <a:t>Process improvements</a:t>
            </a:r>
          </a:p>
          <a:p>
            <a:pPr lvl="1"/>
            <a:r>
              <a:rPr lang="en-CA" dirty="0"/>
              <a:t>Technology advancement</a:t>
            </a:r>
          </a:p>
          <a:p>
            <a:pPr lvl="1"/>
            <a:r>
              <a:rPr lang="en-CA" dirty="0"/>
              <a:t>Regulatory policies</a:t>
            </a:r>
          </a:p>
          <a:p>
            <a:pPr marL="57150" indent="0">
              <a:buNone/>
            </a:pPr>
            <a:r>
              <a:rPr lang="en-CA" dirty="0"/>
              <a:t>Integration of LEAP and WEAP</a:t>
            </a:r>
          </a:p>
        </p:txBody>
      </p:sp>
      <p:sp>
        <p:nvSpPr>
          <p:cNvPr id="2" name="Title 1"/>
          <p:cNvSpPr>
            <a:spLocks noGrp="1"/>
          </p:cNvSpPr>
          <p:nvPr>
            <p:ph type="title"/>
          </p:nvPr>
        </p:nvSpPr>
        <p:spPr>
          <a:xfrm>
            <a:off x="609600" y="277814"/>
            <a:ext cx="10287000" cy="1139825"/>
          </a:xfrm>
        </p:spPr>
        <p:txBody>
          <a:bodyPr/>
          <a:lstStyle/>
          <a:p>
            <a:r>
              <a:rPr lang="en-CA" b="1" dirty="0"/>
              <a:t>LEAP-WEAP-CANADA </a:t>
            </a:r>
            <a:br>
              <a:rPr lang="en-CA" b="1" dirty="0"/>
            </a:br>
            <a:r>
              <a:rPr lang="en-CA" b="1" dirty="0"/>
              <a:t>FUTURE WORK</a:t>
            </a:r>
          </a:p>
        </p:txBody>
      </p:sp>
      <p:sp>
        <p:nvSpPr>
          <p:cNvPr id="4" name="Slide Number Placeholder 3"/>
          <p:cNvSpPr>
            <a:spLocks noGrp="1"/>
          </p:cNvSpPr>
          <p:nvPr>
            <p:ph type="sldNum" sz="quarter" idx="11"/>
          </p:nvPr>
        </p:nvSpPr>
        <p:spPr/>
        <p:txBody>
          <a:bodyPr/>
          <a:lstStyle/>
          <a:p>
            <a:fld id="{C5D83362-4C70-406D-8155-49D75310F06D}" type="slidenum">
              <a:rPr lang="en-US" smtClean="0"/>
              <a:t>87</a:t>
            </a:fld>
            <a:endParaRPr lang="en-US" dirty="0"/>
          </a:p>
        </p:txBody>
      </p:sp>
    </p:spTree>
    <p:extLst>
      <p:ext uri="{BB962C8B-B14F-4D97-AF65-F5344CB8AC3E}">
        <p14:creationId xmlns:p14="http://schemas.microsoft.com/office/powerpoint/2010/main" val="1209653140"/>
      </p:ext>
    </p:extLst>
  </p:cSld>
  <p:clrMapOvr>
    <a:masterClrMapping/>
  </p:clrMapOvr>
  <p:transition>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371600"/>
            <a:ext cx="11049000" cy="1447800"/>
          </a:xfrm>
          <a:solidFill>
            <a:schemeClr val="bg1"/>
          </a:solidFill>
        </p:spPr>
        <p:txBody>
          <a:bodyPr/>
          <a:lstStyle/>
          <a:p>
            <a:pPr algn="ctr"/>
            <a:r>
              <a:rPr lang="en-CA" sz="5400" b="1" dirty="0"/>
              <a:t>LIST OF OUR RESEARCH </a:t>
            </a:r>
            <a:br>
              <a:rPr lang="en-CA" sz="5400" b="1" dirty="0"/>
            </a:br>
            <a:r>
              <a:rPr lang="en-CA" sz="5400" b="1" dirty="0"/>
              <a:t>WITH LEAP &amp; WEAP</a:t>
            </a:r>
            <a:endParaRPr lang="en-CA" sz="5400" dirty="0"/>
          </a:p>
        </p:txBody>
      </p:sp>
      <p:sp>
        <p:nvSpPr>
          <p:cNvPr id="4" name="Slide Number Placeholder 3"/>
          <p:cNvSpPr>
            <a:spLocks noGrp="1"/>
          </p:cNvSpPr>
          <p:nvPr>
            <p:ph type="sldNum" sz="quarter" idx="12"/>
          </p:nvPr>
        </p:nvSpPr>
        <p:spPr/>
        <p:txBody>
          <a:bodyPr/>
          <a:lstStyle/>
          <a:p>
            <a:fld id="{C5D83362-4C70-406D-8155-49D75310F06D}" type="slidenum">
              <a:rPr lang="en-US" smtClean="0"/>
              <a:t>88</a:t>
            </a:fld>
            <a:endParaRPr lang="en-US" dirty="0"/>
          </a:p>
        </p:txBody>
      </p:sp>
    </p:spTree>
    <p:extLst>
      <p:ext uri="{BB962C8B-B14F-4D97-AF65-F5344CB8AC3E}">
        <p14:creationId xmlns:p14="http://schemas.microsoft.com/office/powerpoint/2010/main" val="40303470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PUBLICATIONS, IN-REVIEW PAPERS</a:t>
            </a:r>
            <a:br>
              <a:rPr lang="en-CA" b="1" dirty="0"/>
            </a:br>
            <a:r>
              <a:rPr lang="en-CA" b="1" dirty="0"/>
              <a:t>1/2</a:t>
            </a:r>
            <a:endParaRPr lang="en-US" b="1" dirty="0"/>
          </a:p>
        </p:txBody>
      </p:sp>
      <p:sp>
        <p:nvSpPr>
          <p:cNvPr id="3" name="Content Placeholder 2"/>
          <p:cNvSpPr>
            <a:spLocks noGrp="1"/>
          </p:cNvSpPr>
          <p:nvPr>
            <p:ph idx="1"/>
          </p:nvPr>
        </p:nvSpPr>
        <p:spPr>
          <a:xfrm>
            <a:off x="381000" y="1600200"/>
            <a:ext cx="11607800" cy="5257800"/>
          </a:xfrm>
        </p:spPr>
        <p:txBody>
          <a:bodyPr>
            <a:normAutofit fontScale="92500" lnSpcReduction="20000"/>
          </a:bodyPr>
          <a:lstStyle/>
          <a:p>
            <a:pPr marL="0" indent="0" algn="just">
              <a:spcBef>
                <a:spcPts val="0"/>
              </a:spcBef>
              <a:spcAft>
                <a:spcPts val="300"/>
              </a:spcAft>
              <a:buNone/>
            </a:pPr>
            <a:r>
              <a:rPr lang="en-US" sz="1400" b="1" dirty="0"/>
              <a:t>GHG mitigation assessments</a:t>
            </a:r>
            <a:r>
              <a:rPr lang="en-US" sz="1400" dirty="0"/>
              <a:t>: </a:t>
            </a:r>
          </a:p>
          <a:p>
            <a:pPr algn="just">
              <a:spcBef>
                <a:spcPts val="0"/>
              </a:spcBef>
              <a:spcAft>
                <a:spcPts val="300"/>
              </a:spcAft>
            </a:pPr>
            <a:r>
              <a:rPr lang="en-US" sz="1400" dirty="0"/>
              <a:t>Subramanyam V, Kumar A, Talaei A, Mondal MAH. Energy efficiency improvement opportunities and associated greenhouse gas abatement costs for the </a:t>
            </a:r>
            <a:r>
              <a:rPr lang="en-US" sz="1400" b="1" dirty="0"/>
              <a:t>residential sector</a:t>
            </a:r>
            <a:r>
              <a:rPr lang="en-US" sz="1400" dirty="0"/>
              <a:t>, </a:t>
            </a:r>
            <a:r>
              <a:rPr lang="en-US" sz="1400" i="1" dirty="0"/>
              <a:t>Energy,</a:t>
            </a:r>
            <a:r>
              <a:rPr lang="en-US" sz="1400" dirty="0"/>
              <a:t> 2017, 118: 795-807.</a:t>
            </a:r>
          </a:p>
          <a:p>
            <a:pPr algn="just">
              <a:spcBef>
                <a:spcPts val="0"/>
              </a:spcBef>
              <a:spcAft>
                <a:spcPts val="300"/>
              </a:spcAft>
            </a:pPr>
            <a:r>
              <a:rPr lang="en-US" sz="1400" dirty="0"/>
              <a:t>Subramanyam V, Ahiduzzaman M, Kumar A. Greenhouse gas emissions mitigation potential in the </a:t>
            </a:r>
            <a:r>
              <a:rPr lang="en-US" sz="1400" b="1" dirty="0"/>
              <a:t>commercial and institutional sector</a:t>
            </a:r>
            <a:r>
              <a:rPr lang="en-US" sz="1400" dirty="0"/>
              <a:t>, </a:t>
            </a:r>
            <a:r>
              <a:rPr lang="en-US" sz="1400" i="1" dirty="0"/>
              <a:t>Energy and Buildings,</a:t>
            </a:r>
            <a:r>
              <a:rPr lang="en-US" sz="1400" dirty="0"/>
              <a:t> 2017, 140: 295-304.</a:t>
            </a:r>
          </a:p>
          <a:p>
            <a:pPr algn="just">
              <a:spcBef>
                <a:spcPts val="0"/>
              </a:spcBef>
              <a:spcAft>
                <a:spcPts val="300"/>
              </a:spcAft>
            </a:pPr>
            <a:r>
              <a:rPr lang="en-US" sz="1400" dirty="0"/>
              <a:t>Bonyad M, Shafique HU, Mondal MAH, Subramanyam V, Kumar A, Ahiduzzaman M. Development of a framework for the assessment of energy demand-based greenhouse gas mitigation options for the </a:t>
            </a:r>
            <a:r>
              <a:rPr lang="en-US" sz="1400" b="1" dirty="0"/>
              <a:t>agriculture sector</a:t>
            </a:r>
            <a:r>
              <a:rPr lang="en-US" sz="1400" dirty="0"/>
              <a:t>, </a:t>
            </a:r>
            <a:r>
              <a:rPr lang="en-US" sz="1400" i="1" dirty="0"/>
              <a:t>Transactions of the ASABE, </a:t>
            </a:r>
            <a:r>
              <a:rPr lang="en-US" sz="1400" dirty="0"/>
              <a:t>2018, 61:763.</a:t>
            </a:r>
          </a:p>
          <a:p>
            <a:pPr algn="just">
              <a:spcBef>
                <a:spcPts val="0"/>
              </a:spcBef>
              <a:spcAft>
                <a:spcPts val="300"/>
              </a:spcAft>
            </a:pPr>
            <a:r>
              <a:rPr lang="en-US" sz="1400" dirty="0"/>
              <a:t>Talaei A, Ahiduzzaman M, Kumar A. Assessment of Long-term energy efficiency improvement and greenhouse gas emissions mitigation potentials in the </a:t>
            </a:r>
            <a:r>
              <a:rPr lang="en-US" sz="1400" b="1" dirty="0"/>
              <a:t>chemical sector</a:t>
            </a:r>
            <a:r>
              <a:rPr lang="en-US" sz="1400" dirty="0"/>
              <a:t>, </a:t>
            </a:r>
            <a:r>
              <a:rPr lang="en-US" sz="1400" i="1" dirty="0"/>
              <a:t>Energy,</a:t>
            </a:r>
            <a:r>
              <a:rPr lang="en-US" sz="1400" dirty="0"/>
              <a:t> 2018; 153: 231-47.</a:t>
            </a:r>
          </a:p>
          <a:p>
            <a:pPr algn="just">
              <a:spcBef>
                <a:spcPts val="0"/>
              </a:spcBef>
              <a:spcAft>
                <a:spcPts val="300"/>
              </a:spcAft>
            </a:pPr>
            <a:r>
              <a:rPr lang="en-CA" sz="1400" dirty="0"/>
              <a:t>Talaei A, Pier D, Iyer AV, Ahiduzzaman M, Kumar A. Assessment of long-term energy efficiency improvement and greenhouse gas emissions mitigation options for the </a:t>
            </a:r>
            <a:r>
              <a:rPr lang="en-CA" sz="1400" b="1" dirty="0"/>
              <a:t>cement industry</a:t>
            </a:r>
            <a:r>
              <a:rPr lang="en-CA" sz="1400" dirty="0"/>
              <a:t>, Energy, 2019, 170:1051-1066.</a:t>
            </a:r>
          </a:p>
          <a:p>
            <a:pPr algn="just">
              <a:spcBef>
                <a:spcPts val="0"/>
              </a:spcBef>
              <a:spcAft>
                <a:spcPts val="300"/>
              </a:spcAft>
            </a:pPr>
            <a:r>
              <a:rPr lang="en-US" sz="1400" dirty="0"/>
              <a:t>Katta AK, Davis M, Subramanyam V, Dar AF, Mondal MAH, Ahiduzzaman M, Kumar A. Assessment of energy demand-based greenhouse gas mitigation options for Canada’s </a:t>
            </a:r>
            <a:r>
              <a:rPr lang="en-US" sz="1400" b="1" dirty="0"/>
              <a:t>oil sands</a:t>
            </a:r>
            <a:r>
              <a:rPr lang="en-US" sz="1400" dirty="0"/>
              <a:t>, </a:t>
            </a:r>
            <a:r>
              <a:rPr lang="en-US" sz="1400" i="1" dirty="0"/>
              <a:t>Journal of Cleaner Production, </a:t>
            </a:r>
            <a:r>
              <a:rPr lang="en-US" sz="1400" dirty="0"/>
              <a:t>2019, 241: 118306</a:t>
            </a:r>
            <a:r>
              <a:rPr lang="en-CA" sz="1400" dirty="0"/>
              <a:t>.</a:t>
            </a:r>
          </a:p>
          <a:p>
            <a:pPr algn="just">
              <a:spcBef>
                <a:spcPts val="0"/>
              </a:spcBef>
              <a:spcAft>
                <a:spcPts val="300"/>
              </a:spcAft>
            </a:pPr>
            <a:r>
              <a:rPr lang="en-CA" sz="1400" dirty="0"/>
              <a:t>Talaei A, Oni O, Ahiduzzaman M, Roychaudhuri PS, Rutherford J, Kumar A. Assessment of the impacts of process-level energy efficiency improvement on the greenhouse gas mitigation potential in the </a:t>
            </a:r>
            <a:r>
              <a:rPr lang="en-CA" sz="1400" b="1" dirty="0"/>
              <a:t>petroleum refining sector</a:t>
            </a:r>
            <a:r>
              <a:rPr lang="en-CA" sz="1400" dirty="0"/>
              <a:t>, </a:t>
            </a:r>
            <a:r>
              <a:rPr lang="en-CA" sz="1400" i="1" dirty="0"/>
              <a:t>Energy</a:t>
            </a:r>
            <a:r>
              <a:rPr lang="en-CA" sz="1400" dirty="0"/>
              <a:t>, In Press, 2019.</a:t>
            </a:r>
          </a:p>
          <a:p>
            <a:pPr algn="just">
              <a:spcBef>
                <a:spcPts val="0"/>
              </a:spcBef>
              <a:spcAft>
                <a:spcPts val="300"/>
              </a:spcAft>
            </a:pPr>
            <a:r>
              <a:rPr lang="en-CA" sz="1400" u="sng" dirty="0"/>
              <a:t>Talaei A</a:t>
            </a:r>
            <a:r>
              <a:rPr lang="en-CA" sz="1400" dirty="0"/>
              <a:t>, </a:t>
            </a:r>
            <a:r>
              <a:rPr lang="en-CA" sz="1400" u="sng" dirty="0"/>
              <a:t>Ahiduzzaman M</a:t>
            </a:r>
            <a:r>
              <a:rPr lang="en-CA" sz="1400" dirty="0"/>
              <a:t>, Kumar A. Potential for energy efficiency improvement and greenhouse gas mitigation from Canada’s </a:t>
            </a:r>
            <a:r>
              <a:rPr lang="en-CA" sz="1400" b="1" dirty="0"/>
              <a:t>iron and steel industry</a:t>
            </a:r>
            <a:r>
              <a:rPr lang="en-CA" sz="1400" dirty="0"/>
              <a:t>, 2019</a:t>
            </a:r>
            <a:r>
              <a:rPr lang="en-CA" sz="1400" i="1" dirty="0"/>
              <a:t>. (in review)</a:t>
            </a:r>
          </a:p>
          <a:p>
            <a:pPr algn="just">
              <a:spcBef>
                <a:spcPts val="0"/>
              </a:spcBef>
              <a:spcAft>
                <a:spcPts val="300"/>
              </a:spcAft>
            </a:pPr>
            <a:r>
              <a:rPr lang="en-CA" sz="1400" dirty="0" err="1"/>
              <a:t>Katta</a:t>
            </a:r>
            <a:r>
              <a:rPr lang="en-CA" sz="1400" dirty="0"/>
              <a:t> A, Davis M, and Kumar A, Assessment of greenhouse gas mitigation options for the </a:t>
            </a:r>
            <a:r>
              <a:rPr lang="en-CA" sz="1400" b="1" dirty="0"/>
              <a:t>iron, gold, and potash mining sectors</a:t>
            </a:r>
            <a:r>
              <a:rPr lang="en-CA" sz="1400" dirty="0"/>
              <a:t>, Journal of Cleaner Production, vol. 245, p. 118718, 2020. </a:t>
            </a:r>
          </a:p>
          <a:p>
            <a:pPr algn="just">
              <a:spcBef>
                <a:spcPts val="0"/>
              </a:spcBef>
              <a:spcAft>
                <a:spcPts val="300"/>
              </a:spcAft>
            </a:pPr>
            <a:r>
              <a:rPr lang="en-CA" sz="1400" dirty="0"/>
              <a:t>Janzen R, Davis M, and Kumar A, Greenhouse gas emission abatement potential and associated costs of integrating </a:t>
            </a:r>
            <a:r>
              <a:rPr lang="en-CA" sz="1400" b="1" dirty="0"/>
              <a:t>renewable and low carbon energy technologies into the Canadian oil sands</a:t>
            </a:r>
            <a:r>
              <a:rPr lang="en-CA" sz="1400" dirty="0"/>
              <a:t>., Submitted., 2019.</a:t>
            </a:r>
          </a:p>
          <a:p>
            <a:pPr algn="just">
              <a:spcBef>
                <a:spcPts val="0"/>
              </a:spcBef>
              <a:spcAft>
                <a:spcPts val="300"/>
              </a:spcAft>
            </a:pPr>
            <a:r>
              <a:rPr lang="en-CA" sz="1400" dirty="0"/>
              <a:t>Janzen R, Davis M, and Kumar A, An assessment of opportunities for </a:t>
            </a:r>
            <a:r>
              <a:rPr lang="en-CA" sz="1400" b="1" dirty="0"/>
              <a:t>cogenerating electricity to reduce greenhouse gas emissions in the oil sands</a:t>
            </a:r>
            <a:r>
              <a:rPr lang="en-CA" sz="1400" dirty="0"/>
              <a:t>., Submitted., 2020.</a:t>
            </a:r>
          </a:p>
          <a:p>
            <a:pPr algn="just">
              <a:spcBef>
                <a:spcPts val="0"/>
              </a:spcBef>
              <a:spcAft>
                <a:spcPts val="300"/>
              </a:spcAft>
            </a:pPr>
            <a:r>
              <a:rPr lang="en-CA" sz="1400" dirty="0"/>
              <a:t>Janzen R, Davis M, and Kumar A, Evaluating long-term greenhouse gas mitigation opportunities through </a:t>
            </a:r>
            <a:r>
              <a:rPr lang="en-CA" sz="1400" b="1" dirty="0"/>
              <a:t>carbon capture, utilization, and storage in the oil sands</a:t>
            </a:r>
            <a:r>
              <a:rPr lang="en-CA" sz="1400" dirty="0"/>
              <a:t>., Submitted., 2020.</a:t>
            </a:r>
          </a:p>
          <a:p>
            <a:pPr algn="just">
              <a:spcBef>
                <a:spcPts val="0"/>
              </a:spcBef>
              <a:spcAft>
                <a:spcPts val="300"/>
              </a:spcAft>
            </a:pPr>
            <a:r>
              <a:rPr lang="en-CA" sz="1400" dirty="0"/>
              <a:t>Davis M, </a:t>
            </a:r>
            <a:r>
              <a:rPr lang="en-CA" sz="1400" dirty="0" err="1"/>
              <a:t>Moronkeji</a:t>
            </a:r>
            <a:r>
              <a:rPr lang="en-CA" sz="1400" dirty="0"/>
              <a:t> A, </a:t>
            </a:r>
            <a:r>
              <a:rPr lang="en-CA" sz="1400" dirty="0" err="1"/>
              <a:t>Ahiduzzaman</a:t>
            </a:r>
            <a:r>
              <a:rPr lang="en-CA" sz="1400" dirty="0"/>
              <a:t> M, and Kumar A, The development of an energy-environment model for </a:t>
            </a:r>
            <a:r>
              <a:rPr lang="en-CA" sz="1400" b="1" dirty="0"/>
              <a:t>assessing renewable generation pathways for a fossil fuel-based electricity-producing jurisdiction</a:t>
            </a:r>
            <a:r>
              <a:rPr lang="en-CA" sz="1400" dirty="0"/>
              <a:t>, Submitted, 2020.</a:t>
            </a:r>
          </a:p>
        </p:txBody>
      </p:sp>
      <p:sp>
        <p:nvSpPr>
          <p:cNvPr id="4" name="Slide Number Placeholder 3"/>
          <p:cNvSpPr>
            <a:spLocks noGrp="1"/>
          </p:cNvSpPr>
          <p:nvPr>
            <p:ph type="sldNum" sz="quarter" idx="11"/>
          </p:nvPr>
        </p:nvSpPr>
        <p:spPr/>
        <p:txBody>
          <a:bodyPr/>
          <a:lstStyle/>
          <a:p>
            <a:fld id="{C5D83362-4C70-406D-8155-49D75310F06D}" type="slidenum">
              <a:rPr lang="en-US" smtClean="0"/>
              <a:t>89</a:t>
            </a:fld>
            <a:endParaRPr lang="en-US" dirty="0"/>
          </a:p>
        </p:txBody>
      </p:sp>
    </p:spTree>
    <p:extLst>
      <p:ext uri="{BB962C8B-B14F-4D97-AF65-F5344CB8AC3E}">
        <p14:creationId xmlns:p14="http://schemas.microsoft.com/office/powerpoint/2010/main" val="815197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7814"/>
            <a:ext cx="9753600" cy="1139825"/>
          </a:xfrm>
        </p:spPr>
        <p:txBody>
          <a:bodyPr/>
          <a:lstStyle/>
          <a:p>
            <a:r>
              <a:rPr lang="en-CA" b="1" dirty="0"/>
              <a:t>WATER-DEMAND COEFFICIENT – DEFINITIONS</a:t>
            </a:r>
          </a:p>
        </p:txBody>
      </p:sp>
      <p:sp>
        <p:nvSpPr>
          <p:cNvPr id="4" name="Slide Number Placeholder 3"/>
          <p:cNvSpPr>
            <a:spLocks noGrp="1"/>
          </p:cNvSpPr>
          <p:nvPr>
            <p:ph type="sldNum" sz="quarter" idx="11"/>
          </p:nvPr>
        </p:nvSpPr>
        <p:spPr/>
        <p:txBody>
          <a:bodyPr/>
          <a:lstStyle/>
          <a:p>
            <a:fld id="{C5D83362-4C70-406D-8155-49D75310F06D}" type="slidenum">
              <a:rPr lang="en-US" smtClean="0"/>
              <a:t>9</a:t>
            </a:fld>
            <a:endParaRPr lang="en-US" dirty="0"/>
          </a:p>
        </p:txBody>
      </p:sp>
      <p:sp>
        <p:nvSpPr>
          <p:cNvPr id="6" name="Rectangle 5">
            <a:extLst>
              <a:ext uri="{FF2B5EF4-FFF2-40B4-BE49-F238E27FC236}">
                <a16:creationId xmlns:a16="http://schemas.microsoft.com/office/drawing/2014/main" id="{370B3F30-DC32-4CBE-95A9-304371948F63}"/>
              </a:ext>
            </a:extLst>
          </p:cNvPr>
          <p:cNvSpPr/>
          <p:nvPr/>
        </p:nvSpPr>
        <p:spPr>
          <a:xfrm>
            <a:off x="611807" y="1645603"/>
            <a:ext cx="11020655" cy="954107"/>
          </a:xfrm>
          <a:prstGeom prst="rect">
            <a:avLst/>
          </a:prstGeom>
          <a:solidFill>
            <a:srgbClr val="00B0F0">
              <a:alpha val="42000"/>
            </a:srgbClr>
          </a:solidFill>
          <a:ln w="34925">
            <a:solidFill>
              <a:srgbClr val="00B0F0"/>
            </a:solidFill>
          </a:ln>
        </p:spPr>
        <p:txBody>
          <a:bodyPr wrap="square">
            <a:spAutoFit/>
          </a:bodyPr>
          <a:lstStyle/>
          <a:p>
            <a:r>
              <a:rPr lang="en-CA" sz="2800" b="1" dirty="0">
                <a:solidFill>
                  <a:srgbClr val="2E2E2E"/>
                </a:solidFill>
                <a:latin typeface="NexusSerif"/>
              </a:rPr>
              <a:t>Water footprint: </a:t>
            </a:r>
            <a:r>
              <a:rPr lang="en-US" sz="2800" dirty="0">
                <a:solidFill>
                  <a:srgbClr val="2E2E2E"/>
                </a:solidFill>
                <a:latin typeface="NexusSerif"/>
              </a:rPr>
              <a:t>The total volume of freshwater used in the life cycle of a product system </a:t>
            </a:r>
            <a:r>
              <a:rPr lang="en-US" sz="2800" b="1" dirty="0">
                <a:solidFill>
                  <a:srgbClr val="2E2E2E"/>
                </a:solidFill>
                <a:latin typeface="NexusSerif"/>
              </a:rPr>
              <a:t>– L/kWh, L/</a:t>
            </a:r>
            <a:r>
              <a:rPr lang="en-US" sz="2800" b="1" dirty="0" err="1">
                <a:solidFill>
                  <a:srgbClr val="2E2E2E"/>
                </a:solidFill>
                <a:latin typeface="NexusSerif"/>
              </a:rPr>
              <a:t>tonne</a:t>
            </a:r>
            <a:r>
              <a:rPr lang="en-US" sz="2800" b="1" dirty="0">
                <a:solidFill>
                  <a:srgbClr val="2E2E2E"/>
                </a:solidFill>
                <a:latin typeface="NexusSerif"/>
              </a:rPr>
              <a:t>, L/</a:t>
            </a:r>
            <a:r>
              <a:rPr lang="en-US" sz="2800" b="1" dirty="0" err="1">
                <a:solidFill>
                  <a:srgbClr val="2E2E2E"/>
                </a:solidFill>
                <a:latin typeface="NexusSerif"/>
              </a:rPr>
              <a:t>bbl</a:t>
            </a:r>
            <a:endParaRPr lang="en-US" sz="2800" b="1" dirty="0"/>
          </a:p>
        </p:txBody>
      </p:sp>
      <p:sp>
        <p:nvSpPr>
          <p:cNvPr id="11" name="Rectangle 10">
            <a:extLst>
              <a:ext uri="{FF2B5EF4-FFF2-40B4-BE49-F238E27FC236}">
                <a16:creationId xmlns:a16="http://schemas.microsoft.com/office/drawing/2014/main" id="{F468A844-2B8E-422A-9FC3-B93464CFE53E}"/>
              </a:ext>
            </a:extLst>
          </p:cNvPr>
          <p:cNvSpPr/>
          <p:nvPr/>
        </p:nvSpPr>
        <p:spPr>
          <a:xfrm>
            <a:off x="611807" y="2748424"/>
            <a:ext cx="11020655" cy="954107"/>
          </a:xfrm>
          <a:prstGeom prst="rect">
            <a:avLst/>
          </a:prstGeom>
          <a:solidFill>
            <a:srgbClr val="89E0FF">
              <a:alpha val="34000"/>
            </a:srgbClr>
          </a:solidFill>
          <a:ln w="34925">
            <a:solidFill>
              <a:srgbClr val="00B0F0"/>
            </a:solidFill>
          </a:ln>
        </p:spPr>
        <p:txBody>
          <a:bodyPr wrap="square">
            <a:spAutoFit/>
          </a:bodyPr>
          <a:lstStyle/>
          <a:p>
            <a:r>
              <a:rPr lang="en-CA" sz="2800" b="1" dirty="0">
                <a:solidFill>
                  <a:srgbClr val="2E2E2E"/>
                </a:solidFill>
                <a:latin typeface="NexusSerif"/>
              </a:rPr>
              <a:t>Water withdrawal: </a:t>
            </a:r>
            <a:r>
              <a:rPr lang="en-US" sz="2800" dirty="0">
                <a:solidFill>
                  <a:srgbClr val="2E2E2E"/>
                </a:solidFill>
                <a:latin typeface="NexusSerif"/>
              </a:rPr>
              <a:t>The total volume of water removed from a water source</a:t>
            </a:r>
          </a:p>
        </p:txBody>
      </p:sp>
      <p:sp>
        <p:nvSpPr>
          <p:cNvPr id="13" name="Rectangle 12">
            <a:extLst>
              <a:ext uri="{FF2B5EF4-FFF2-40B4-BE49-F238E27FC236}">
                <a16:creationId xmlns:a16="http://schemas.microsoft.com/office/drawing/2014/main" id="{F44017E6-B166-4461-A0B3-40B96DA126A7}"/>
              </a:ext>
            </a:extLst>
          </p:cNvPr>
          <p:cNvSpPr/>
          <p:nvPr/>
        </p:nvSpPr>
        <p:spPr>
          <a:xfrm>
            <a:off x="611807" y="3851245"/>
            <a:ext cx="11020655" cy="1332000"/>
          </a:xfrm>
          <a:prstGeom prst="rect">
            <a:avLst/>
          </a:prstGeom>
          <a:solidFill>
            <a:srgbClr val="FF0000">
              <a:alpha val="34000"/>
            </a:srgbClr>
          </a:solidFill>
          <a:ln w="34925">
            <a:solidFill>
              <a:srgbClr val="00B0F0"/>
            </a:solidFill>
          </a:ln>
        </p:spPr>
        <p:txBody>
          <a:bodyPr wrap="square">
            <a:spAutoFit/>
          </a:bodyPr>
          <a:lstStyle/>
          <a:p>
            <a:r>
              <a:rPr lang="en-CA" sz="2800" b="1" dirty="0">
                <a:solidFill>
                  <a:srgbClr val="2E2E2E"/>
                </a:solidFill>
                <a:latin typeface="NexusSerif"/>
              </a:rPr>
              <a:t>Water consumed: </a:t>
            </a:r>
            <a:r>
              <a:rPr lang="en-US" sz="2800" dirty="0">
                <a:solidFill>
                  <a:srgbClr val="2E2E2E"/>
                </a:solidFill>
                <a:latin typeface="NexusSerif"/>
              </a:rPr>
              <a:t>The amount of water removed for use but not returned to its source (includes evaporation, transpiration and direct consumption) </a:t>
            </a:r>
          </a:p>
        </p:txBody>
      </p:sp>
      <p:sp>
        <p:nvSpPr>
          <p:cNvPr id="14" name="Rectangle 13">
            <a:extLst>
              <a:ext uri="{FF2B5EF4-FFF2-40B4-BE49-F238E27FC236}">
                <a16:creationId xmlns:a16="http://schemas.microsoft.com/office/drawing/2014/main" id="{722D99D5-F514-4C13-BD40-CD8F5FECE3BF}"/>
              </a:ext>
            </a:extLst>
          </p:cNvPr>
          <p:cNvSpPr/>
          <p:nvPr/>
        </p:nvSpPr>
        <p:spPr>
          <a:xfrm>
            <a:off x="611807" y="5331959"/>
            <a:ext cx="11020655" cy="936000"/>
          </a:xfrm>
          <a:prstGeom prst="rect">
            <a:avLst/>
          </a:prstGeom>
          <a:solidFill>
            <a:srgbClr val="92D050">
              <a:alpha val="54000"/>
            </a:srgbClr>
          </a:solidFill>
          <a:ln w="34925">
            <a:solidFill>
              <a:srgbClr val="00B0F0"/>
            </a:solidFill>
          </a:ln>
        </p:spPr>
        <p:txBody>
          <a:bodyPr wrap="square">
            <a:spAutoFit/>
          </a:bodyPr>
          <a:lstStyle/>
          <a:p>
            <a:r>
              <a:rPr lang="en-US" sz="2800" b="1" dirty="0">
                <a:solidFill>
                  <a:srgbClr val="2E2E2E"/>
                </a:solidFill>
                <a:latin typeface="NexusSerif"/>
              </a:rPr>
              <a:t>Water returned: </a:t>
            </a:r>
            <a:r>
              <a:rPr lang="en-US" sz="2800" dirty="0">
                <a:solidFill>
                  <a:srgbClr val="2E2E2E"/>
                </a:solidFill>
                <a:latin typeface="NexusSerif"/>
              </a:rPr>
              <a:t>The amount of water sent back to the source (effluent)</a:t>
            </a:r>
          </a:p>
        </p:txBody>
      </p:sp>
    </p:spTree>
    <p:extLst>
      <p:ext uri="{BB962C8B-B14F-4D97-AF65-F5344CB8AC3E}">
        <p14:creationId xmlns:p14="http://schemas.microsoft.com/office/powerpoint/2010/main" val="30755746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PUBLICATIONS, IN-REVIEW PAPERS</a:t>
            </a:r>
            <a:br>
              <a:rPr lang="en-CA" b="1" dirty="0"/>
            </a:br>
            <a:r>
              <a:rPr lang="en-CA" b="1" dirty="0"/>
              <a:t>2/2 </a:t>
            </a:r>
            <a:endParaRPr lang="en-US" b="1" dirty="0"/>
          </a:p>
        </p:txBody>
      </p:sp>
      <p:sp>
        <p:nvSpPr>
          <p:cNvPr id="3" name="Content Placeholder 2"/>
          <p:cNvSpPr>
            <a:spLocks noGrp="1"/>
          </p:cNvSpPr>
          <p:nvPr>
            <p:ph idx="1"/>
          </p:nvPr>
        </p:nvSpPr>
        <p:spPr>
          <a:xfrm>
            <a:off x="381000" y="1524001"/>
            <a:ext cx="11607800" cy="5334000"/>
          </a:xfrm>
        </p:spPr>
        <p:txBody>
          <a:bodyPr>
            <a:normAutofit fontScale="92500" lnSpcReduction="20000"/>
          </a:bodyPr>
          <a:lstStyle/>
          <a:p>
            <a:pPr marL="0" indent="0" algn="just">
              <a:spcBef>
                <a:spcPts val="0"/>
              </a:spcBef>
              <a:spcAft>
                <a:spcPts val="300"/>
              </a:spcAft>
              <a:buNone/>
            </a:pPr>
            <a:r>
              <a:rPr lang="en-US" sz="1400" b="1" dirty="0"/>
              <a:t>Energy assessments</a:t>
            </a:r>
            <a:r>
              <a:rPr lang="en-US" sz="1400" dirty="0"/>
              <a:t>:</a:t>
            </a:r>
          </a:p>
          <a:p>
            <a:pPr algn="just">
              <a:spcBef>
                <a:spcPts val="0"/>
              </a:spcBef>
              <a:spcAft>
                <a:spcPts val="300"/>
              </a:spcAft>
            </a:pPr>
            <a:r>
              <a:rPr lang="en-US" sz="1400" dirty="0" err="1"/>
              <a:t>Subramanyam</a:t>
            </a:r>
            <a:r>
              <a:rPr lang="en-US" sz="1400" dirty="0"/>
              <a:t> V, </a:t>
            </a:r>
            <a:r>
              <a:rPr lang="en-US" sz="1400" dirty="0" err="1"/>
              <a:t>Paramshivan</a:t>
            </a:r>
            <a:r>
              <a:rPr lang="en-US" sz="1400" dirty="0"/>
              <a:t> D, Kumar A, </a:t>
            </a:r>
            <a:r>
              <a:rPr lang="en-US" sz="1400" dirty="0" err="1"/>
              <a:t>Mondal</a:t>
            </a:r>
            <a:r>
              <a:rPr lang="en-US" sz="1400" dirty="0"/>
              <a:t> MAH. </a:t>
            </a:r>
            <a:r>
              <a:rPr lang="en-US" sz="1400" b="1" dirty="0"/>
              <a:t>Using Sankey diagrams to map energy flow </a:t>
            </a:r>
            <a:r>
              <a:rPr lang="en-US" sz="1400" dirty="0"/>
              <a:t>from primary fuel to end use, </a:t>
            </a:r>
            <a:r>
              <a:rPr lang="en-US" sz="1400" i="1" dirty="0"/>
              <a:t>Energy Conversion and Management</a:t>
            </a:r>
            <a:r>
              <a:rPr lang="en-US" sz="1400" dirty="0"/>
              <a:t>, 2015, 91: 342-52.</a:t>
            </a:r>
          </a:p>
          <a:p>
            <a:pPr algn="just">
              <a:spcBef>
                <a:spcPts val="0"/>
              </a:spcBef>
              <a:spcAft>
                <a:spcPts val="300"/>
              </a:spcAft>
            </a:pPr>
            <a:r>
              <a:rPr lang="en-US" sz="1400" dirty="0"/>
              <a:t>Davis M, </a:t>
            </a:r>
            <a:r>
              <a:rPr lang="en-US" sz="1400" dirty="0" err="1"/>
              <a:t>Ahiduzzaman</a:t>
            </a:r>
            <a:r>
              <a:rPr lang="en-US" sz="1400" dirty="0"/>
              <a:t> M, Kumar A. How will </a:t>
            </a:r>
            <a:r>
              <a:rPr lang="en-US" sz="1400" b="1" dirty="0"/>
              <a:t>Canada’s greenhouse gas emissions change by 2050</a:t>
            </a:r>
            <a:r>
              <a:rPr lang="en-US" sz="1400" dirty="0"/>
              <a:t>? A disaggregated analysis of past and future greenhouse gas emissions using bottom-up energy modelling and Sankey diagrams</a:t>
            </a:r>
            <a:r>
              <a:rPr lang="en-US" sz="1400" i="1" dirty="0"/>
              <a:t>, Applied Energy</a:t>
            </a:r>
            <a:r>
              <a:rPr lang="en-US" sz="1400" dirty="0"/>
              <a:t>, 2018, 220: 754-86.</a:t>
            </a:r>
          </a:p>
          <a:p>
            <a:pPr algn="just">
              <a:spcBef>
                <a:spcPts val="0"/>
              </a:spcBef>
              <a:spcAft>
                <a:spcPts val="300"/>
              </a:spcAft>
            </a:pPr>
            <a:r>
              <a:rPr lang="en-US" sz="1400" dirty="0"/>
              <a:t>Davis M, </a:t>
            </a:r>
            <a:r>
              <a:rPr lang="en-US" sz="1400" dirty="0" err="1"/>
              <a:t>Ahiduzzaman</a:t>
            </a:r>
            <a:r>
              <a:rPr lang="en-US" sz="1400" dirty="0"/>
              <a:t> M, Kumar A. </a:t>
            </a:r>
            <a:r>
              <a:rPr lang="en-US" sz="1400" b="1" dirty="0"/>
              <a:t>Mapping Canadian energy flow</a:t>
            </a:r>
            <a:r>
              <a:rPr lang="en-US" sz="1400" dirty="0"/>
              <a:t> from primary fuel to end use, </a:t>
            </a:r>
            <a:r>
              <a:rPr lang="en-US" sz="1400" i="1" dirty="0"/>
              <a:t>Energy Conversion and Management</a:t>
            </a:r>
            <a:r>
              <a:rPr lang="en-US" sz="1400" dirty="0"/>
              <a:t>, 2018, 156: 178-91.</a:t>
            </a:r>
          </a:p>
          <a:p>
            <a:pPr algn="just">
              <a:spcBef>
                <a:spcPts val="0"/>
              </a:spcBef>
              <a:spcAft>
                <a:spcPts val="300"/>
              </a:spcAft>
            </a:pPr>
            <a:r>
              <a:rPr lang="en-US" sz="1400" dirty="0"/>
              <a:t>Davis M, </a:t>
            </a:r>
            <a:r>
              <a:rPr lang="en-US" sz="1400" dirty="0" err="1"/>
              <a:t>Ahiduzzaman</a:t>
            </a:r>
            <a:r>
              <a:rPr lang="en-US" sz="1400" dirty="0"/>
              <a:t> M, Kumar A. How to model a complex national energy system? </a:t>
            </a:r>
            <a:r>
              <a:rPr lang="en-US" sz="1400" b="1" dirty="0"/>
              <a:t>Developing an integrated energy systems framework for long-term energy and emissions analysis</a:t>
            </a:r>
            <a:r>
              <a:rPr lang="en-US" sz="1400" dirty="0"/>
              <a:t>, </a:t>
            </a:r>
            <a:r>
              <a:rPr lang="en-US" sz="1400" i="1" dirty="0"/>
              <a:t>International Journal of Global Warming, 2019, Vol. 17, No. 1</a:t>
            </a:r>
            <a:r>
              <a:rPr lang="en-US" sz="1400" dirty="0"/>
              <a:t>. </a:t>
            </a:r>
          </a:p>
          <a:p>
            <a:pPr algn="just">
              <a:spcBef>
                <a:spcPts val="0"/>
              </a:spcBef>
              <a:spcAft>
                <a:spcPts val="300"/>
              </a:spcAft>
            </a:pPr>
            <a:r>
              <a:rPr lang="en-CA" sz="1400" dirty="0" err="1"/>
              <a:t>Katta</a:t>
            </a:r>
            <a:r>
              <a:rPr lang="en-CA" sz="1400" dirty="0"/>
              <a:t> AK, Davis M, and Kumar A, Development of disaggregated energy use and greenhouse gas emission footprints in </a:t>
            </a:r>
            <a:r>
              <a:rPr lang="en-CA" sz="1400" b="1" dirty="0"/>
              <a:t>Canada’s iron, gold, and potash mining sectors</a:t>
            </a:r>
            <a:r>
              <a:rPr lang="en-CA" sz="1400" dirty="0"/>
              <a:t>, Resources, Conservation and Recycling, vol. 152, p. 104485, 2020.</a:t>
            </a:r>
            <a:endParaRPr lang="en-US" sz="1400" dirty="0"/>
          </a:p>
          <a:p>
            <a:pPr marL="0" indent="0" algn="just">
              <a:spcBef>
                <a:spcPts val="0"/>
              </a:spcBef>
              <a:spcAft>
                <a:spcPts val="300"/>
              </a:spcAft>
              <a:buNone/>
            </a:pPr>
            <a:endParaRPr lang="en-US" sz="1400" b="1" dirty="0"/>
          </a:p>
          <a:p>
            <a:pPr marL="0" indent="0" algn="just">
              <a:spcBef>
                <a:spcPts val="0"/>
              </a:spcBef>
              <a:spcAft>
                <a:spcPts val="300"/>
              </a:spcAft>
              <a:buNone/>
            </a:pPr>
            <a:r>
              <a:rPr lang="en-US" sz="1400" b="1" dirty="0"/>
              <a:t>Life cycle water assessments</a:t>
            </a:r>
            <a:r>
              <a:rPr lang="en-US" sz="1400" dirty="0"/>
              <a:t>: </a:t>
            </a:r>
          </a:p>
          <a:p>
            <a:pPr algn="just">
              <a:spcBef>
                <a:spcPts val="0"/>
              </a:spcBef>
              <a:spcAft>
                <a:spcPts val="300"/>
              </a:spcAft>
            </a:pPr>
            <a:r>
              <a:rPr lang="en-CA" sz="1400" dirty="0"/>
              <a:t>Ali B, and Kumar A, Development of life cycle </a:t>
            </a:r>
            <a:r>
              <a:rPr lang="en-CA" sz="1400" b="1" dirty="0"/>
              <a:t>water-demand coefficients for coal-based power </a:t>
            </a:r>
            <a:r>
              <a:rPr lang="en-CA" sz="1400" dirty="0"/>
              <a:t>generation technologies, Energy Conversion and Management, vol. 90, pp. 247-260, 2015. </a:t>
            </a:r>
          </a:p>
          <a:p>
            <a:pPr algn="just">
              <a:spcBef>
                <a:spcPts val="0"/>
              </a:spcBef>
              <a:spcAft>
                <a:spcPts val="300"/>
              </a:spcAft>
            </a:pPr>
            <a:r>
              <a:rPr lang="en-CA" sz="1400" dirty="0"/>
              <a:t>Ali B, and Kumar A, Development of life cycle </a:t>
            </a:r>
            <a:r>
              <a:rPr lang="en-CA" sz="1400" b="1" dirty="0"/>
              <a:t>water footprints for gas-fired power generation </a:t>
            </a:r>
            <a:r>
              <a:rPr lang="en-CA" sz="1400" dirty="0"/>
              <a:t>technologies, Energy Conversion and Management, vol. 110, pp. 386-396, 2016. </a:t>
            </a:r>
          </a:p>
          <a:p>
            <a:pPr algn="just">
              <a:spcBef>
                <a:spcPts val="0"/>
              </a:spcBef>
              <a:spcAft>
                <a:spcPts val="300"/>
              </a:spcAft>
            </a:pPr>
            <a:r>
              <a:rPr lang="en-CA" sz="1400" dirty="0"/>
              <a:t>Ali B, and Kumar A, Development of </a:t>
            </a:r>
            <a:r>
              <a:rPr lang="en-CA" sz="1400" b="1" dirty="0"/>
              <a:t>water demand coefficients for power generation from renewable energy</a:t>
            </a:r>
            <a:r>
              <a:rPr lang="en-CA" sz="1400" dirty="0"/>
              <a:t> technologies, Energy Conversion and Management, vol. 143, pp. 470-481, 2017.</a:t>
            </a:r>
          </a:p>
          <a:p>
            <a:pPr algn="just">
              <a:spcBef>
                <a:spcPts val="0"/>
              </a:spcBef>
              <a:spcAft>
                <a:spcPts val="300"/>
              </a:spcAft>
            </a:pPr>
            <a:r>
              <a:rPr lang="en-CA" sz="1400" dirty="0"/>
              <a:t>Ali B, and Kumar A, Development of </a:t>
            </a:r>
            <a:r>
              <a:rPr lang="en-CA" sz="1400" b="1" dirty="0"/>
              <a:t>life cycle water footprints for oil sands-based transportation fuel </a:t>
            </a:r>
            <a:r>
              <a:rPr lang="en-CA" sz="1400" dirty="0"/>
              <a:t>production, Energy, vol. 131, pp. 41-49, 2017. </a:t>
            </a:r>
          </a:p>
          <a:p>
            <a:pPr algn="just">
              <a:spcBef>
                <a:spcPts val="0"/>
              </a:spcBef>
              <a:spcAft>
                <a:spcPts val="300"/>
              </a:spcAft>
            </a:pPr>
            <a:r>
              <a:rPr lang="en-CA" sz="1400" dirty="0"/>
              <a:t>Ali B, and Kumar A, </a:t>
            </a:r>
            <a:r>
              <a:rPr lang="en-CA" sz="1400" b="1" dirty="0"/>
              <a:t>Life cycle water demand coefficients for crude oil production </a:t>
            </a:r>
            <a:r>
              <a:rPr lang="en-CA" sz="1400" dirty="0"/>
              <a:t>from five North American locations, Water Research, vol. 123, pp. 290-300, 2017.</a:t>
            </a:r>
          </a:p>
          <a:p>
            <a:pPr algn="just">
              <a:spcBef>
                <a:spcPts val="0"/>
              </a:spcBef>
              <a:spcAft>
                <a:spcPts val="300"/>
              </a:spcAft>
            </a:pPr>
            <a:endParaRPr lang="en-CA" sz="1400" dirty="0"/>
          </a:p>
          <a:p>
            <a:pPr marL="0" indent="0" algn="just">
              <a:spcBef>
                <a:spcPts val="0"/>
              </a:spcBef>
              <a:spcAft>
                <a:spcPts val="300"/>
              </a:spcAft>
              <a:buNone/>
            </a:pPr>
            <a:r>
              <a:rPr lang="en-CA" sz="1400" b="1" dirty="0"/>
              <a:t>Integrated assessments:</a:t>
            </a:r>
          </a:p>
          <a:p>
            <a:pPr algn="just">
              <a:spcBef>
                <a:spcPts val="0"/>
              </a:spcBef>
              <a:spcAft>
                <a:spcPts val="300"/>
              </a:spcAft>
            </a:pPr>
            <a:r>
              <a:rPr lang="en-CA" sz="1400" dirty="0"/>
              <a:t>Agrawal N, </a:t>
            </a:r>
            <a:r>
              <a:rPr lang="en-CA" sz="1400" dirty="0" err="1"/>
              <a:t>Ahiduzzaman</a:t>
            </a:r>
            <a:r>
              <a:rPr lang="en-CA" sz="1400" dirty="0"/>
              <a:t> M, and Kumar A, The development of an integrated model for the assessment of </a:t>
            </a:r>
            <a:r>
              <a:rPr lang="en-CA" sz="1400" b="1" dirty="0"/>
              <a:t>water and GHG footprints for the power generation sector</a:t>
            </a:r>
            <a:r>
              <a:rPr lang="en-CA" sz="1400" dirty="0"/>
              <a:t>, Applied Energy, vol. 216, pp. 558-575, 2018. </a:t>
            </a:r>
            <a:endParaRPr lang="en-US" sz="1400" dirty="0"/>
          </a:p>
        </p:txBody>
      </p:sp>
      <p:sp>
        <p:nvSpPr>
          <p:cNvPr id="4" name="Slide Number Placeholder 3"/>
          <p:cNvSpPr>
            <a:spLocks noGrp="1"/>
          </p:cNvSpPr>
          <p:nvPr>
            <p:ph type="sldNum" sz="quarter" idx="11"/>
          </p:nvPr>
        </p:nvSpPr>
        <p:spPr/>
        <p:txBody>
          <a:bodyPr/>
          <a:lstStyle/>
          <a:p>
            <a:fld id="{C5D83362-4C70-406D-8155-49D75310F06D}" type="slidenum">
              <a:rPr lang="en-US" smtClean="0"/>
              <a:t>90</a:t>
            </a:fld>
            <a:endParaRPr lang="en-US" dirty="0"/>
          </a:p>
        </p:txBody>
      </p:sp>
    </p:spTree>
    <p:extLst>
      <p:ext uri="{BB962C8B-B14F-4D97-AF65-F5344CB8AC3E}">
        <p14:creationId xmlns:p14="http://schemas.microsoft.com/office/powerpoint/2010/main" val="2222813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C5D83362-4C70-406D-8155-49D75310F06D}" type="slidenum">
              <a:rPr lang="en-US" smtClean="0"/>
              <a:t>91</a:t>
            </a:fld>
            <a:endParaRPr lang="en-US" dirty="0"/>
          </a:p>
        </p:txBody>
      </p:sp>
      <p:sp>
        <p:nvSpPr>
          <p:cNvPr id="2" name="Title 1"/>
          <p:cNvSpPr>
            <a:spLocks noGrp="1"/>
          </p:cNvSpPr>
          <p:nvPr>
            <p:ph type="title"/>
          </p:nvPr>
        </p:nvSpPr>
        <p:spPr>
          <a:xfrm>
            <a:off x="533400" y="762000"/>
            <a:ext cx="12192000" cy="762000"/>
          </a:xfrm>
        </p:spPr>
        <p:txBody>
          <a:bodyPr/>
          <a:lstStyle/>
          <a:p>
            <a:r>
              <a:rPr lang="en-CA" sz="4000" b="1" dirty="0"/>
              <a:t>CURRENT WORK</a:t>
            </a:r>
          </a:p>
        </p:txBody>
      </p:sp>
      <p:sp>
        <p:nvSpPr>
          <p:cNvPr id="3" name="Content Placeholder 2"/>
          <p:cNvSpPr>
            <a:spLocks noGrp="1"/>
          </p:cNvSpPr>
          <p:nvPr>
            <p:ph idx="1"/>
          </p:nvPr>
        </p:nvSpPr>
        <p:spPr>
          <a:xfrm>
            <a:off x="381000" y="1600201"/>
            <a:ext cx="11734800" cy="4952999"/>
          </a:xfrm>
        </p:spPr>
        <p:txBody>
          <a:bodyPr>
            <a:normAutofit/>
          </a:bodyPr>
          <a:lstStyle/>
          <a:p>
            <a:pPr>
              <a:spcBef>
                <a:spcPts val="600"/>
              </a:spcBef>
              <a:spcAft>
                <a:spcPts val="600"/>
              </a:spcAft>
            </a:pPr>
            <a:endParaRPr lang="en-CA" dirty="0"/>
          </a:p>
          <a:p>
            <a:pPr>
              <a:spcBef>
                <a:spcPts val="600"/>
              </a:spcBef>
              <a:spcAft>
                <a:spcPts val="600"/>
              </a:spcAft>
            </a:pPr>
            <a:endParaRPr lang="en-CA" dirty="0"/>
          </a:p>
        </p:txBody>
      </p:sp>
      <p:sp>
        <p:nvSpPr>
          <p:cNvPr id="5" name="Content Placeholder 2"/>
          <p:cNvSpPr txBox="1">
            <a:spLocks/>
          </p:cNvSpPr>
          <p:nvPr/>
        </p:nvSpPr>
        <p:spPr bwMode="auto">
          <a:xfrm>
            <a:off x="381000" y="1524000"/>
            <a:ext cx="116078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bg2"/>
              </a:buClr>
              <a:buSzPct val="75000"/>
              <a:buFont typeface="Wingdings" pitchFamily="2" charset="2"/>
              <a:buChar char="p"/>
              <a:defRPr sz="2800">
                <a:solidFill>
                  <a:schemeClr val="tx1"/>
                </a:solidFill>
                <a:latin typeface="+mn-lt"/>
                <a:ea typeface="ＭＳ Ｐゴシック" pitchFamily="-106" charset="-128"/>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ea typeface="ＭＳ Ｐゴシック" pitchFamily="-106" charset="-128"/>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mn-lt"/>
                <a:ea typeface="ＭＳ Ｐゴシック" pitchFamily="-106" charset="-128"/>
              </a:defRPr>
            </a:lvl3pPr>
            <a:lvl4pPr marL="1600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ＭＳ Ｐゴシック" pitchFamily="-106"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ＭＳ Ｐゴシック" pitchFamily="-106" charset="-128"/>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lgn="just">
              <a:spcBef>
                <a:spcPts val="0"/>
              </a:spcBef>
              <a:spcAft>
                <a:spcPts val="300"/>
              </a:spcAft>
              <a:buNone/>
            </a:pPr>
            <a:r>
              <a:rPr lang="en-US" sz="1600" b="1" dirty="0"/>
              <a:t>GHG mitigation assessments</a:t>
            </a:r>
            <a:r>
              <a:rPr lang="en-US" sz="1600" dirty="0"/>
              <a:t>:</a:t>
            </a:r>
          </a:p>
          <a:p>
            <a:pPr algn="just">
              <a:spcBef>
                <a:spcPts val="0"/>
              </a:spcBef>
              <a:spcAft>
                <a:spcPts val="300"/>
              </a:spcAft>
            </a:pPr>
            <a:r>
              <a:rPr lang="en-CA" sz="1600" dirty="0" err="1"/>
              <a:t>Shafique</a:t>
            </a:r>
            <a:r>
              <a:rPr lang="en-CA" sz="1600" dirty="0"/>
              <a:t> U, Davis M, </a:t>
            </a:r>
            <a:r>
              <a:rPr lang="en-CA" sz="1600" dirty="0" err="1"/>
              <a:t>Owttrim</a:t>
            </a:r>
            <a:r>
              <a:rPr lang="en-CA" sz="1600" dirty="0"/>
              <a:t> C, Paul P, </a:t>
            </a:r>
            <a:r>
              <a:rPr lang="en-CA" sz="1600" dirty="0" err="1"/>
              <a:t>Ahiduzzaman</a:t>
            </a:r>
            <a:r>
              <a:rPr lang="en-CA" sz="1600" dirty="0"/>
              <a:t> A, Kumar A. Development of a framework for the Assessment of Energy Demand based GHG Mitigation Options for the </a:t>
            </a:r>
            <a:r>
              <a:rPr lang="en-CA" sz="1600" b="1" dirty="0"/>
              <a:t>Alberta</a:t>
            </a:r>
            <a:r>
              <a:rPr lang="en-CA" sz="1600" dirty="0"/>
              <a:t> </a:t>
            </a:r>
            <a:r>
              <a:rPr lang="en-CA" sz="1600" b="1" dirty="0"/>
              <a:t>Pulp and Paper Sector.</a:t>
            </a:r>
          </a:p>
          <a:p>
            <a:pPr algn="just">
              <a:spcBef>
                <a:spcPts val="0"/>
              </a:spcBef>
              <a:spcAft>
                <a:spcPts val="300"/>
              </a:spcAft>
            </a:pPr>
            <a:r>
              <a:rPr lang="en-US" sz="1600" dirty="0" err="1"/>
              <a:t>Haider</a:t>
            </a:r>
            <a:r>
              <a:rPr lang="en-US" sz="1600" dirty="0"/>
              <a:t> M, Davis M, </a:t>
            </a:r>
            <a:r>
              <a:rPr lang="en-US" sz="1600" dirty="0" err="1"/>
              <a:t>Subramanyam</a:t>
            </a:r>
            <a:r>
              <a:rPr lang="en-US" sz="1600" dirty="0"/>
              <a:t> V, Kumar A, </a:t>
            </a:r>
            <a:r>
              <a:rPr lang="en-US" sz="1600" dirty="0" err="1"/>
              <a:t>Radpour</a:t>
            </a:r>
            <a:r>
              <a:rPr lang="en-US" sz="1600" dirty="0"/>
              <a:t> S, </a:t>
            </a:r>
            <a:r>
              <a:rPr lang="en-US" sz="1600" dirty="0" err="1"/>
              <a:t>Mondal</a:t>
            </a:r>
            <a:r>
              <a:rPr lang="en-US" sz="1600" dirty="0"/>
              <a:t> A, </a:t>
            </a:r>
            <a:r>
              <a:rPr lang="en-US" sz="1600" dirty="0" err="1"/>
              <a:t>Ahiduzzaman</a:t>
            </a:r>
            <a:r>
              <a:rPr lang="en-US" sz="1600" dirty="0"/>
              <a:t> A. Assessment of Greenhouse Gas Mitigation Options for the </a:t>
            </a:r>
            <a:r>
              <a:rPr lang="en-US" sz="1600" b="1" dirty="0"/>
              <a:t>Transportation Sector </a:t>
            </a:r>
            <a:r>
              <a:rPr lang="en-US" sz="1600" dirty="0"/>
              <a:t>using the LEAP Model.</a:t>
            </a:r>
          </a:p>
          <a:p>
            <a:pPr marL="0" indent="0" algn="just">
              <a:spcBef>
                <a:spcPts val="0"/>
              </a:spcBef>
              <a:spcAft>
                <a:spcPts val="300"/>
              </a:spcAft>
              <a:buNone/>
            </a:pPr>
            <a:endParaRPr lang="en-US" sz="1600" dirty="0"/>
          </a:p>
          <a:p>
            <a:pPr marL="0" indent="0" algn="just">
              <a:spcBef>
                <a:spcPts val="0"/>
              </a:spcBef>
              <a:spcAft>
                <a:spcPts val="300"/>
              </a:spcAft>
              <a:buNone/>
            </a:pPr>
            <a:r>
              <a:rPr lang="en-US" sz="1600" b="1" dirty="0"/>
              <a:t>Energy assessments:</a:t>
            </a:r>
          </a:p>
          <a:p>
            <a:pPr algn="just">
              <a:spcBef>
                <a:spcPts val="0"/>
              </a:spcBef>
              <a:spcAft>
                <a:spcPts val="300"/>
              </a:spcAft>
            </a:pPr>
            <a:r>
              <a:rPr lang="en-CA" sz="1600" dirty="0" err="1"/>
              <a:t>Owttrim</a:t>
            </a:r>
            <a:r>
              <a:rPr lang="en-CA" sz="1600" dirty="0"/>
              <a:t> C, Davis M, Kumar A. Development of long-term energy efficiency potential in the </a:t>
            </a:r>
            <a:r>
              <a:rPr lang="en-CA" sz="1600" b="1" dirty="0"/>
              <a:t>pulp and paper sector.</a:t>
            </a:r>
            <a:r>
              <a:rPr lang="en-CA" sz="1600" dirty="0"/>
              <a:t> </a:t>
            </a:r>
          </a:p>
          <a:p>
            <a:pPr algn="just">
              <a:spcBef>
                <a:spcPts val="0"/>
              </a:spcBef>
              <a:spcAft>
                <a:spcPts val="300"/>
              </a:spcAft>
            </a:pPr>
            <a:r>
              <a:rPr lang="en-CA" sz="1600" dirty="0" err="1"/>
              <a:t>Radpour</a:t>
            </a:r>
            <a:r>
              <a:rPr lang="en-CA" sz="1600" dirty="0"/>
              <a:t> S, </a:t>
            </a:r>
            <a:r>
              <a:rPr lang="en-CA" sz="1600" dirty="0" err="1"/>
              <a:t>Owttrim</a:t>
            </a:r>
            <a:r>
              <a:rPr lang="en-CA" sz="1600" dirty="0"/>
              <a:t> C, Davis M, </a:t>
            </a:r>
            <a:r>
              <a:rPr lang="en-CA" sz="1600" dirty="0" err="1"/>
              <a:t>Talaei</a:t>
            </a:r>
            <a:r>
              <a:rPr lang="en-CA" sz="1600" dirty="0"/>
              <a:t> A, Kumar A. Development of long-term energy efficiency potential in the </a:t>
            </a:r>
            <a:r>
              <a:rPr lang="en-CA" sz="1600" b="1" dirty="0"/>
              <a:t>iron and steel sector.</a:t>
            </a:r>
            <a:r>
              <a:rPr lang="en-CA" sz="1600" dirty="0"/>
              <a:t> </a:t>
            </a:r>
          </a:p>
          <a:p>
            <a:pPr algn="just">
              <a:spcBef>
                <a:spcPts val="0"/>
              </a:spcBef>
              <a:spcAft>
                <a:spcPts val="300"/>
              </a:spcAft>
            </a:pPr>
            <a:endParaRPr lang="en-CA" sz="1600" dirty="0"/>
          </a:p>
          <a:p>
            <a:pPr marL="0" indent="0" algn="just">
              <a:spcBef>
                <a:spcPts val="0"/>
              </a:spcBef>
              <a:spcAft>
                <a:spcPts val="300"/>
              </a:spcAft>
              <a:buNone/>
            </a:pPr>
            <a:r>
              <a:rPr lang="en-CA" sz="1600" b="1" dirty="0"/>
              <a:t>Water assessments:</a:t>
            </a:r>
          </a:p>
          <a:p>
            <a:pPr algn="just">
              <a:spcBef>
                <a:spcPts val="0"/>
              </a:spcBef>
              <a:spcAft>
                <a:spcPts val="300"/>
              </a:spcAft>
            </a:pPr>
            <a:r>
              <a:rPr lang="en-CA" sz="1600" dirty="0"/>
              <a:t>Agrawal N, Patrick T, Davis M, Gemechu E, </a:t>
            </a:r>
            <a:r>
              <a:rPr lang="en-CA" sz="1600" dirty="0" err="1"/>
              <a:t>Ahiduzzaman</a:t>
            </a:r>
            <a:r>
              <a:rPr lang="en-CA" sz="1600" dirty="0"/>
              <a:t> A, Kumar A. </a:t>
            </a:r>
            <a:r>
              <a:rPr lang="en-CA" sz="1600" b="1" dirty="0"/>
              <a:t>Mapping water flows in Canada </a:t>
            </a:r>
            <a:r>
              <a:rPr lang="en-CA" sz="1600" dirty="0"/>
              <a:t>with Sankey diagrams.</a:t>
            </a:r>
          </a:p>
          <a:p>
            <a:pPr algn="just">
              <a:spcBef>
                <a:spcPts val="0"/>
              </a:spcBef>
              <a:spcAft>
                <a:spcPts val="300"/>
              </a:spcAft>
            </a:pPr>
            <a:r>
              <a:rPr lang="en-CA" sz="1600" dirty="0"/>
              <a:t>Patrick T, Gupta A, Davis M, Kumar A. Development of an </a:t>
            </a:r>
            <a:r>
              <a:rPr lang="en-CA" sz="1600" b="1" dirty="0"/>
              <a:t>oil and gas water evaluation </a:t>
            </a:r>
            <a:r>
              <a:rPr lang="en-CA" sz="1600" dirty="0"/>
              <a:t>and planning model.</a:t>
            </a:r>
          </a:p>
          <a:p>
            <a:pPr algn="just">
              <a:spcBef>
                <a:spcPts val="0"/>
              </a:spcBef>
              <a:spcAft>
                <a:spcPts val="300"/>
              </a:spcAft>
            </a:pPr>
            <a:endParaRPr lang="en-CA" sz="1600" dirty="0"/>
          </a:p>
          <a:p>
            <a:pPr algn="just">
              <a:spcBef>
                <a:spcPts val="0"/>
              </a:spcBef>
              <a:spcAft>
                <a:spcPts val="300"/>
              </a:spcAft>
            </a:pPr>
            <a:endParaRPr lang="en-CA" sz="1600" dirty="0"/>
          </a:p>
          <a:p>
            <a:pPr algn="just">
              <a:spcBef>
                <a:spcPts val="0"/>
              </a:spcBef>
              <a:spcAft>
                <a:spcPts val="300"/>
              </a:spcAft>
            </a:pPr>
            <a:endParaRPr lang="en-CA" sz="1600" dirty="0"/>
          </a:p>
          <a:p>
            <a:pPr algn="just">
              <a:spcBef>
                <a:spcPts val="0"/>
              </a:spcBef>
              <a:spcAft>
                <a:spcPts val="300"/>
              </a:spcAft>
            </a:pPr>
            <a:endParaRPr lang="en-CA" sz="1600" dirty="0"/>
          </a:p>
          <a:p>
            <a:pPr algn="just">
              <a:spcBef>
                <a:spcPts val="0"/>
              </a:spcBef>
              <a:spcAft>
                <a:spcPts val="300"/>
              </a:spcAft>
            </a:pPr>
            <a:endParaRPr lang="en-US" sz="1600" dirty="0"/>
          </a:p>
          <a:p>
            <a:pPr marL="0" indent="0">
              <a:buNone/>
            </a:pPr>
            <a:endParaRPr lang="en-CA" sz="1600" dirty="0"/>
          </a:p>
        </p:txBody>
      </p:sp>
    </p:spTree>
    <p:extLst>
      <p:ext uri="{BB962C8B-B14F-4D97-AF65-F5344CB8AC3E}">
        <p14:creationId xmlns:p14="http://schemas.microsoft.com/office/powerpoint/2010/main" val="1342348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ACKNOWLEDGMENTS</a:t>
            </a:r>
            <a:endParaRPr lang="en-US" b="1" dirty="0"/>
          </a:p>
        </p:txBody>
      </p:sp>
      <p:sp>
        <p:nvSpPr>
          <p:cNvPr id="3" name="Content Placeholder 2"/>
          <p:cNvSpPr>
            <a:spLocks noGrp="1"/>
          </p:cNvSpPr>
          <p:nvPr>
            <p:ph idx="1"/>
          </p:nvPr>
        </p:nvSpPr>
        <p:spPr>
          <a:xfrm>
            <a:off x="609600" y="1679740"/>
            <a:ext cx="11379200" cy="4451186"/>
          </a:xfrm>
        </p:spPr>
        <p:txBody>
          <a:bodyPr>
            <a:normAutofit fontScale="85000" lnSpcReduction="10000"/>
          </a:bodyPr>
          <a:lstStyle/>
          <a:p>
            <a:pPr marL="0" indent="0" algn="just">
              <a:buNone/>
            </a:pPr>
            <a:r>
              <a:rPr lang="en-CA" dirty="0">
                <a:latin typeface="Cambria" pitchFamily="18" charset="0"/>
              </a:rPr>
              <a:t>Thanks to the NSERC/Cenovus/Alberta Innovates Associate Industrial Research Chair in Energy and Environmental Systems Engineering and the Cenovus Energy Endowed Chair in Environmental Engineering for providing financial support. </a:t>
            </a:r>
          </a:p>
          <a:p>
            <a:pPr marL="0" indent="0" algn="just">
              <a:buNone/>
            </a:pPr>
            <a:endParaRPr lang="en-CA" dirty="0">
              <a:latin typeface="Cambria" pitchFamily="18" charset="0"/>
            </a:endParaRPr>
          </a:p>
          <a:p>
            <a:pPr marL="0" indent="0" algn="just">
              <a:buNone/>
            </a:pPr>
            <a:r>
              <a:rPr lang="en-CA" dirty="0">
                <a:latin typeface="Cambria" pitchFamily="18" charset="0"/>
              </a:rPr>
              <a:t>We are also grateful to representatives from Alberta Innovates, Suncor Energy Inc., Cenovus Energy Inc., Natural Resources Canada, and Environment and Climate Change Canada for their valuable inputs and comments in various forms. </a:t>
            </a:r>
          </a:p>
          <a:p>
            <a:pPr marL="0" indent="0" algn="just">
              <a:buNone/>
            </a:pPr>
            <a:endParaRPr lang="en-CA" dirty="0">
              <a:latin typeface="Cambria" pitchFamily="18" charset="0"/>
            </a:endParaRPr>
          </a:p>
          <a:p>
            <a:pPr marL="0" indent="0" algn="just">
              <a:buNone/>
            </a:pPr>
            <a:r>
              <a:rPr lang="en-CA" dirty="0">
                <a:latin typeface="Cambria" pitchFamily="18" charset="0"/>
              </a:rPr>
              <a:t>As a part of the University of Alberta's Future Energy Systems (FES) research initiative, this research was made possible in part thanks to funding from the Canada First Research Excellence Fund (CFREF). </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C5D83362-4C70-406D-8155-49D75310F06D}" type="slidenum">
              <a:rPr lang="en-US" smtClean="0"/>
              <a:t>92</a:t>
            </a:fld>
            <a:endParaRPr lang="en-US" dirty="0"/>
          </a:p>
        </p:txBody>
      </p:sp>
    </p:spTree>
    <p:extLst>
      <p:ext uri="{BB962C8B-B14F-4D97-AF65-F5344CB8AC3E}">
        <p14:creationId xmlns:p14="http://schemas.microsoft.com/office/powerpoint/2010/main" val="2002300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5D83362-4C70-406D-8155-49D75310F06D}" type="slidenum">
              <a:rPr lang="en-US" smtClean="0"/>
              <a:t>93</a:t>
            </a:fld>
            <a:endParaRPr lang="en-US" dirty="0"/>
          </a:p>
        </p:txBody>
      </p:sp>
    </p:spTree>
    <p:extLst>
      <p:ext uri="{BB962C8B-B14F-4D97-AF65-F5344CB8AC3E}">
        <p14:creationId xmlns:p14="http://schemas.microsoft.com/office/powerpoint/2010/main" val="2733972654"/>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TIMING" val="|16.5|9.6|19.4"/>
</p:tagLst>
</file>

<file path=ppt/theme/theme1.xml><?xml version="1.0" encoding="utf-8"?>
<a:theme xmlns:a="http://schemas.openxmlformats.org/drawingml/2006/main" name="SERL Theme">
  <a:themeElements>
    <a:clrScheme name="Custom 1">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0070C0"/>
      </a:hlink>
      <a:folHlink>
        <a:srgbClr val="CC9900"/>
      </a:folHlink>
    </a:clrScheme>
    <a:fontScheme name="Custom 1">
      <a:majorFont>
        <a:latin typeface="Cambr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1"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1"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4852</Words>
  <Application>Microsoft Office PowerPoint</Application>
  <PresentationFormat>Widescreen</PresentationFormat>
  <Paragraphs>1079</Paragraphs>
  <Slides>93</Slides>
  <Notes>66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93</vt:i4>
      </vt:variant>
    </vt:vector>
  </HeadingPairs>
  <TitlesOfParts>
    <vt:vector size="103" baseType="lpstr">
      <vt:lpstr>Arial</vt:lpstr>
      <vt:lpstr>Calibri</vt:lpstr>
      <vt:lpstr>Cambria</vt:lpstr>
      <vt:lpstr>Cambria Math</vt:lpstr>
      <vt:lpstr>Garamond</vt:lpstr>
      <vt:lpstr>NexusSerif</vt:lpstr>
      <vt:lpstr>Times New Roman</vt:lpstr>
      <vt:lpstr>Verdana</vt:lpstr>
      <vt:lpstr>Wingdings</vt:lpstr>
      <vt:lpstr>SERL Theme</vt:lpstr>
      <vt:lpstr>Integrated Assessment of Environmental Footprints of Energy Pathways</vt:lpstr>
      <vt:lpstr>Overall Structure of the NSERC Industrial Research Chair Program</vt:lpstr>
      <vt:lpstr>LEAP/WEAP GROUP</vt:lpstr>
      <vt:lpstr>OUTLINE</vt:lpstr>
      <vt:lpstr>GENERALIZED MODELLING APPROACH</vt:lpstr>
      <vt:lpstr>GENERALIZED MODELLING APPROACH</vt:lpstr>
      <vt:lpstr>LIFE CYCLE WATER FOOTPRINTS</vt:lpstr>
      <vt:lpstr>LIFE CYCLE ASSESSMENT – WATER FOOTPRINTS</vt:lpstr>
      <vt:lpstr>WATER-DEMAND COEFFICIENT – DEFINITIONS</vt:lpstr>
      <vt:lpstr>WATER-DEMAND COEFFICIENT FRAMEWORK</vt:lpstr>
      <vt:lpstr>WATER FOOTPRINTS FOR CRUDE OIL PRODUCTION, UPGRADING, AND REFINING</vt:lpstr>
      <vt:lpstr>WATER FOOTPRINTS FOR RENEWABLE POWER GENERATION TECHNOLOGIES</vt:lpstr>
      <vt:lpstr>WATER FOOTPRINTS FOR GAS-FIRED POWER GENERATION TECHNOLOGIES</vt:lpstr>
      <vt:lpstr>WATER FOOTPRINTS FOR COAL-BASED POWER GENERATION TECHNOLOGIES</vt:lpstr>
      <vt:lpstr>GENERALIZED MODELLING APPROACH</vt:lpstr>
      <vt:lpstr>WATER EVALUATION AND PLANNING (WEAP)</vt:lpstr>
      <vt:lpstr>BACKGROUND  &amp; WEAP CHARACTERISTICS</vt:lpstr>
      <vt:lpstr> WEAP FRAMEWORK</vt:lpstr>
      <vt:lpstr>WEAP-CANADA MAIN ELEMENTS</vt:lpstr>
      <vt:lpstr>WEAP-CANADA MAIN ELEMENTS (OIL AND GAS SECTOR)</vt:lpstr>
      <vt:lpstr>PowerPoint Presentation</vt:lpstr>
      <vt:lpstr>WEAP-CANADA MAIN ELEMENTS (OIL AND GAS SECTOR)</vt:lpstr>
      <vt:lpstr>PowerPoint Presentation</vt:lpstr>
      <vt:lpstr>PowerPoint Presentation</vt:lpstr>
      <vt:lpstr>WEAP-CANADA MAIN ELEMENTS (OIL AND GAS SECTOR)</vt:lpstr>
      <vt:lpstr>PowerPoint Presentation</vt:lpstr>
      <vt:lpstr>PowerPoint Presentation</vt:lpstr>
      <vt:lpstr>PowerPoint Presentation</vt:lpstr>
      <vt:lpstr>PowerPoint Presentation</vt:lpstr>
      <vt:lpstr>PowerPoint Presentation</vt:lpstr>
      <vt:lpstr>WEAP-CANADA MAIN ELEMENTS (OIL AND GAS SECTOR)</vt:lpstr>
      <vt:lpstr>PowerPoint Presentation</vt:lpstr>
      <vt:lpstr>PowerPoint Presentation</vt:lpstr>
      <vt:lpstr>WEAP-CANADA MAIN ELEMENTS (OIL AND GAS SECTOR)</vt:lpstr>
      <vt:lpstr>PowerPoint Presentation</vt:lpstr>
      <vt:lpstr>PowerPoint Presentation</vt:lpstr>
      <vt:lpstr>WEAP-CANADA MAIN ELEMENTS (OIL AND GAS SECTOR)</vt:lpstr>
      <vt:lpstr>PowerPoint Presentation</vt:lpstr>
      <vt:lpstr>WEAP-CANADA MAIN ELEMENTS (OIL AND GAS SECTOR)</vt:lpstr>
      <vt:lpstr>WEAP-CANADA MAIN ELEMENTS - OPTIMIZATION</vt:lpstr>
      <vt:lpstr>PowerPoint Presentation</vt:lpstr>
      <vt:lpstr>WEAP-CANADA MAIN ELEMENTS (OIL AND GAS SECTOR)</vt:lpstr>
      <vt:lpstr>PowerPoint Presentation</vt:lpstr>
      <vt:lpstr>WEAP-CANADA  OIL AND GAS PRICE SCENARIOS</vt:lpstr>
      <vt:lpstr>PowerPoint Presentation</vt:lpstr>
      <vt:lpstr>WEAP-CANADA OIL AND GAS</vt:lpstr>
      <vt:lpstr>WEAP-CANADA OIL AND GAS</vt:lpstr>
      <vt:lpstr>WEAP-CANADA OIL AND GAS FRAMEWORK</vt:lpstr>
      <vt:lpstr>WEAP-CANADA OIL AND GAS SCHEMATIC</vt:lpstr>
      <vt:lpstr>PowerPoint Presentation</vt:lpstr>
      <vt:lpstr>PowerPoint Presentation</vt:lpstr>
      <vt:lpstr>PowerPoint Presentation</vt:lpstr>
      <vt:lpstr>PowerPoint Presentation</vt:lpstr>
      <vt:lpstr>PowerPoint Presentation</vt:lpstr>
      <vt:lpstr>WEAP-CANADA OIL AND GAS</vt:lpstr>
      <vt:lpstr>WEAP-CANADA OIL AND GAS RESULTS</vt:lpstr>
      <vt:lpstr>WEAP-CANADA OIL AND GAS RESULTS</vt:lpstr>
      <vt:lpstr>WEAP-CANADA OIL AND GAS SCENARIO BACKGROUND</vt:lpstr>
      <vt:lpstr>WEAP-CANADA OIL AND GAS SCENARIO RESULTS</vt:lpstr>
      <vt:lpstr>WEAP-CANADA OIL AND GAS FUTURE WORK</vt:lpstr>
      <vt:lpstr>GENERALIZED MODELLING APPROACH</vt:lpstr>
      <vt:lpstr>LEAP-WEAP INTEGRATION</vt:lpstr>
      <vt:lpstr>INTEGRATED ASSESSMENT OF ENVIRONMENTAL FOOTPRINTS OF ENERGY PATHWAYS -  WHY?</vt:lpstr>
      <vt:lpstr>PowerPoint Presentation</vt:lpstr>
      <vt:lpstr>BACKGROUND – ELECTRICITY SECTOR</vt:lpstr>
      <vt:lpstr>LEAP-CANADA ELECTRICITY GENERATION MODEL</vt:lpstr>
      <vt:lpstr>LEAP-CANADA ELECTRICITY GENERATION MODEL</vt:lpstr>
      <vt:lpstr>LEAP-CANADA ELECTRICITY GENERATION MODEL</vt:lpstr>
      <vt:lpstr>LEAP-CANADA ELECTRICITY GENERATION MODEL</vt:lpstr>
      <vt:lpstr>LEAP-CANADA ELECTRICITY GENERATION MODEL</vt:lpstr>
      <vt:lpstr>LEAP-CANADA ELECTRICITY GENERATION MODEL</vt:lpstr>
      <vt:lpstr>LEAP-CANADA ELECTRICITY GENERATION MODEL</vt:lpstr>
      <vt:lpstr>PowerPoint Presentation</vt:lpstr>
      <vt:lpstr>WEAP-CANADA ELECTRICITY MODEL</vt:lpstr>
      <vt:lpstr>WEAP-CANADA ELECTRICITY MODEL</vt:lpstr>
      <vt:lpstr>PowerPoint Presentation</vt:lpstr>
      <vt:lpstr>PowerPoint Presentation</vt:lpstr>
      <vt:lpstr>PowerPoint Presentation</vt:lpstr>
      <vt:lpstr>PowerPoint Presentation</vt:lpstr>
      <vt:lpstr>PowerPoint Presentation</vt:lpstr>
      <vt:lpstr>WEAP-CANADA ELECTRICITY MODEL</vt:lpstr>
      <vt:lpstr>GENERALIZED MODELLING APPROACH</vt:lpstr>
      <vt:lpstr>INTEGRATING RESULTS:  WATER-GHG PROJECTION</vt:lpstr>
      <vt:lpstr>INTEGRATING RESULTS:  WATER-GHG CHANGE FOR SCENARIO</vt:lpstr>
      <vt:lpstr>INTEGRATING RESULTS:  WATER-GHG-COST BUBBLE CHART</vt:lpstr>
      <vt:lpstr>PowerPoint Presentation</vt:lpstr>
      <vt:lpstr>LEAP-WEAP-CANADA  FUTURE WORK</vt:lpstr>
      <vt:lpstr>LIST OF OUR RESEARCH  WITH LEAP &amp; WEAP</vt:lpstr>
      <vt:lpstr>PUBLICATIONS, IN-REVIEW PAPERS 1/2</vt:lpstr>
      <vt:lpstr>PUBLICATIONS, IN-REVIEW PAPERS 2/2 </vt:lpstr>
      <vt:lpstr>CURRENT WORK</vt:lpstr>
      <vt:lpstr>ACKNOWLEDGMENTS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2020-08-17T18:54:15Z</dcterms:created>
  <dcterms:modified xsi:type="dcterms:W3CDTF">2020-08-17T18:54:28Z</dcterms:modified>
</cp:coreProperties>
</file>