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1"/>
  </p:sldMasterIdLst>
  <p:notesMasterIdLst>
    <p:notesMasterId r:id="rId63"/>
  </p:notesMasterIdLst>
  <p:handoutMasterIdLst>
    <p:handoutMasterId r:id="rId64"/>
  </p:handoutMasterIdLst>
  <p:sldIdLst>
    <p:sldId id="256" r:id="rId2"/>
    <p:sldId id="270" r:id="rId3"/>
    <p:sldId id="272" r:id="rId4"/>
    <p:sldId id="314" r:id="rId5"/>
    <p:sldId id="302" r:id="rId6"/>
    <p:sldId id="317" r:id="rId7"/>
    <p:sldId id="318" r:id="rId8"/>
    <p:sldId id="332" r:id="rId9"/>
    <p:sldId id="304" r:id="rId10"/>
    <p:sldId id="308" r:id="rId11"/>
    <p:sldId id="278" r:id="rId12"/>
    <p:sldId id="274" r:id="rId13"/>
    <p:sldId id="277" r:id="rId14"/>
    <p:sldId id="279" r:id="rId15"/>
    <p:sldId id="294" r:id="rId16"/>
    <p:sldId id="280" r:id="rId17"/>
    <p:sldId id="281" r:id="rId18"/>
    <p:sldId id="282" r:id="rId19"/>
    <p:sldId id="283" r:id="rId20"/>
    <p:sldId id="284" r:id="rId21"/>
    <p:sldId id="285" r:id="rId22"/>
    <p:sldId id="286" r:id="rId23"/>
    <p:sldId id="288" r:id="rId24"/>
    <p:sldId id="290" r:id="rId25"/>
    <p:sldId id="291" r:id="rId26"/>
    <p:sldId id="292" r:id="rId27"/>
    <p:sldId id="312" r:id="rId28"/>
    <p:sldId id="295" r:id="rId29"/>
    <p:sldId id="299" r:id="rId30"/>
    <p:sldId id="319" r:id="rId31"/>
    <p:sldId id="320" r:id="rId32"/>
    <p:sldId id="300" r:id="rId33"/>
    <p:sldId id="298" r:id="rId34"/>
    <p:sldId id="297" r:id="rId35"/>
    <p:sldId id="321" r:id="rId36"/>
    <p:sldId id="313" r:id="rId37"/>
    <p:sldId id="349" r:id="rId38"/>
    <p:sldId id="344" r:id="rId39"/>
    <p:sldId id="350" r:id="rId40"/>
    <p:sldId id="345" r:id="rId41"/>
    <p:sldId id="351" r:id="rId42"/>
    <p:sldId id="331" r:id="rId43"/>
    <p:sldId id="330" r:id="rId44"/>
    <p:sldId id="329" r:id="rId45"/>
    <p:sldId id="322" r:id="rId46"/>
    <p:sldId id="325" r:id="rId47"/>
    <p:sldId id="326" r:id="rId48"/>
    <p:sldId id="333" r:id="rId49"/>
    <p:sldId id="328" r:id="rId50"/>
    <p:sldId id="343" r:id="rId51"/>
    <p:sldId id="335" r:id="rId52"/>
    <p:sldId id="323" r:id="rId53"/>
    <p:sldId id="348" r:id="rId54"/>
    <p:sldId id="334" r:id="rId55"/>
    <p:sldId id="337" r:id="rId56"/>
    <p:sldId id="336" r:id="rId57"/>
    <p:sldId id="324" r:id="rId58"/>
    <p:sldId id="338" r:id="rId59"/>
    <p:sldId id="339" r:id="rId60"/>
    <p:sldId id="347" r:id="rId61"/>
    <p:sldId id="346" r:id="rId6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76" userDrawn="1">
          <p15:clr>
            <a:srgbClr val="A4A3A4"/>
          </p15:clr>
        </p15:guide>
        <p15:guide id="2" pos="2094"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CCC0DA"/>
    <a:srgbClr val="00B0F0"/>
    <a:srgbClr val="FFFF00"/>
    <a:srgbClr val="FF0000"/>
    <a:srgbClr val="99CC00"/>
    <a:srgbClr val="F2F9D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5911" autoAdjust="0"/>
  </p:normalViewPr>
  <p:slideViewPr>
    <p:cSldViewPr>
      <p:cViewPr varScale="1">
        <p:scale>
          <a:sx n="106" d="100"/>
          <a:sy n="106" d="100"/>
        </p:scale>
        <p:origin x="744"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p:cViewPr varScale="1">
        <p:scale>
          <a:sx n="84" d="100"/>
          <a:sy n="84" d="100"/>
        </p:scale>
        <p:origin x="-876" y="-90"/>
      </p:cViewPr>
      <p:guideLst>
        <p:guide orient="horz" pos="3076"/>
        <p:guide pos="2094"/>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1" TargetMode="External"/><Relationship Id="rId4" Type="http://schemas.openxmlformats.org/officeDocument/2006/relationships/themeOverride" Target="../theme/themeOverride1.xm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Sheet1!$K$6:$K$7</cx:f>
        <cx:lvl ptCount="2" formatCode="General">
          <cx:pt idx="0">24.800000000000001</cx:pt>
          <cx:pt idx="1">29.100000000000001</cx:pt>
        </cx:lvl>
      </cx:numDim>
    </cx:data>
    <cx:data id="1">
      <cx:numDim type="val">
        <cx:f>Sheet1!$L$6:$L$7</cx:f>
        <cx:lvl ptCount="2" formatCode="General">
          <cx:pt idx="0">59.770000000000003</cx:pt>
          <cx:pt idx="1">77.700000000000003</cx:pt>
        </cx:lvl>
      </cx:numDim>
    </cx:data>
  </cx:chartData>
  <cx:chart>
    <cx:plotArea>
      <cx:plotAreaRegion>
        <cx:plotSurface>
          <cx:spPr>
            <a:ln>
              <a:solidFill>
                <a:schemeClr val="tx1"/>
              </a:solidFill>
            </a:ln>
          </cx:spPr>
        </cx:plotSurface>
        <cx:series layoutId="boxWhisker" uniqueId="{77215EF7-574D-4327-A768-CB96F6BA10E4}">
          <cx:tx>
            <cx:txData>
              <cx:f>Sheet1!$K$5</cx:f>
              <cx:v>NSOLVE</cx:v>
            </cx:txData>
          </cx:tx>
          <cx:spPr>
            <a:solidFill>
              <a:srgbClr val="FF0000"/>
            </a:solidFill>
          </cx:spPr>
          <cx:dataId val="0"/>
          <cx:layoutPr>
            <cx:statistics quartileMethod="exclusive"/>
          </cx:layoutPr>
        </cx:series>
        <cx:series layoutId="boxWhisker" uniqueId="{CA5F029A-C732-42DB-85FB-65CB233E74A5}">
          <cx:tx>
            <cx:txData>
              <cx:f>Sheet1!$L$5</cx:f>
              <cx:v>ESEIEH</cx:v>
            </cx:txData>
          </cx:tx>
          <cx:spPr>
            <a:solidFill>
              <a:srgbClr val="00B050"/>
            </a:solidFill>
          </cx:spPr>
          <cx:dataId val="1"/>
          <cx:layoutPr>
            <cx:statistics quartileMethod="exclusive"/>
          </cx:layoutPr>
        </cx:series>
      </cx:plotAreaRegion>
      <cx:axis id="0">
        <cx:catScaling gapWidth="1"/>
        <cx:tickLabels/>
      </cx:axis>
      <cx:axis id="1">
        <cx:valScaling min="10"/>
        <cx:title>
          <cx:tx>
            <cx:rich>
              <a:bodyPr spcFirstLastPara="1" vertOverflow="ellipsis" horzOverflow="overflow" wrap="square" lIns="0" tIns="0" rIns="0" bIns="0" anchor="ctr" anchorCtr="1"/>
              <a:lstStyle/>
              <a:p>
                <a:pPr algn="ctr" rtl="0">
                  <a:defRPr sz="1400" b="1">
                    <a:solidFill>
                      <a:schemeClr val="tx1"/>
                    </a:solidFill>
                  </a:defRPr>
                </a:pPr>
                <a:r>
                  <a:rPr lang="en-US" sz="1400" b="1" i="0" u="none" strike="noStrike" baseline="0">
                    <a:solidFill>
                      <a:schemeClr val="tx1"/>
                    </a:solidFill>
                    <a:latin typeface="Calibri" panose="020F0502020204030204"/>
                  </a:rPr>
                  <a:t>gCO</a:t>
                </a:r>
                <a:r>
                  <a:rPr lang="en-US" sz="1400" b="1" i="0" u="none" strike="noStrike" baseline="-25000">
                    <a:solidFill>
                      <a:schemeClr val="tx1"/>
                    </a:solidFill>
                    <a:latin typeface="Calibri" panose="020F0502020204030204"/>
                  </a:rPr>
                  <a:t>2</a:t>
                </a:r>
                <a:r>
                  <a:rPr lang="en-US" sz="1400" b="1" i="0" u="none" strike="noStrike" baseline="0">
                    <a:solidFill>
                      <a:schemeClr val="tx1"/>
                    </a:solidFill>
                    <a:latin typeface="Calibri" panose="020F0502020204030204"/>
                  </a:rPr>
                  <a:t>eq/MJ of bitumen</a:t>
                </a:r>
              </a:p>
            </cx:rich>
          </cx:tx>
          <cx:spPr>
            <a:noFill/>
          </cx:spPr>
        </cx:title>
        <cx:tickLabels/>
        <cx:txPr>
          <a:bodyPr spcFirstLastPara="1" vertOverflow="ellipsis" horzOverflow="overflow" wrap="square" lIns="0" tIns="0" rIns="0" bIns="0" anchor="ctr" anchorCtr="1"/>
          <a:lstStyle/>
          <a:p>
            <a:pPr algn="ctr" rtl="0">
              <a:defRPr sz="1400">
                <a:solidFill>
                  <a:schemeClr val="tx1"/>
                </a:solidFill>
              </a:defRPr>
            </a:pPr>
            <a:endParaRPr lang="en-US" sz="1400" b="0" i="0" u="none" strike="noStrike" baseline="0">
              <a:solidFill>
                <a:schemeClr val="tx1"/>
              </a:solidFill>
              <a:latin typeface="Calibri" panose="020F0502020204030204"/>
            </a:endParaRPr>
          </a:p>
        </cx:txPr>
      </cx:axis>
    </cx:plotArea>
    <cx:legend pos="t" align="ctr" overlay="0">
      <cx:txPr>
        <a:bodyPr spcFirstLastPara="1" vertOverflow="ellipsis" horzOverflow="overflow" wrap="square" lIns="0" tIns="0" rIns="0" bIns="0" anchor="ctr" anchorCtr="1"/>
        <a:lstStyle/>
        <a:p>
          <a:pPr algn="ctr" rtl="0">
            <a:defRPr sz="2000">
              <a:solidFill>
                <a:schemeClr val="tx1"/>
              </a:solidFill>
            </a:defRPr>
          </a:pPr>
          <a:endParaRPr lang="en-US" sz="2000" b="0" i="0" u="none" strike="noStrike" baseline="0">
            <a:solidFill>
              <a:schemeClr val="tx1"/>
            </a:solidFill>
            <a:latin typeface="Calibri" panose="020F0502020204030204"/>
          </a:endParaRPr>
        </a:p>
      </cx:txPr>
    </cx:legend>
  </cx:chart>
  <cx:spPr>
    <a:ln>
      <a:solidFill>
        <a:schemeClr val="tx1"/>
      </a:solidFill>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3D2ACA-71C8-4F2B-8AE5-711D17CB005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994C9A63-E24D-4603-958F-2A5A98C0EB91}">
      <dgm:prSet/>
      <dgm:spPr/>
      <dgm:t>
        <a:bodyPr/>
        <a:lstStyle/>
        <a:p>
          <a:pPr rtl="0"/>
          <a:r>
            <a:rPr lang="en-CA" b="1" dirty="0"/>
            <a:t>Background</a:t>
          </a:r>
        </a:p>
      </dgm:t>
    </dgm:pt>
    <dgm:pt modelId="{CC7E0982-9975-42FD-8AB7-339A6ECAA50E}" type="parTrans" cxnId="{9606100C-705E-4F5D-BCC2-4CD280915C17}">
      <dgm:prSet/>
      <dgm:spPr/>
      <dgm:t>
        <a:bodyPr/>
        <a:lstStyle/>
        <a:p>
          <a:endParaRPr lang="en-US"/>
        </a:p>
      </dgm:t>
    </dgm:pt>
    <dgm:pt modelId="{136ABC54-F265-4CB0-878A-53C614834F7B}" type="sibTrans" cxnId="{9606100C-705E-4F5D-BCC2-4CD280915C17}">
      <dgm:prSet/>
      <dgm:spPr/>
      <dgm:t>
        <a:bodyPr/>
        <a:lstStyle/>
        <a:p>
          <a:endParaRPr lang="en-US"/>
        </a:p>
      </dgm:t>
    </dgm:pt>
    <dgm:pt modelId="{7D6C99D2-0FD0-4DCB-B661-F8C9B37B6ACE}">
      <dgm:prSet/>
      <dgm:spPr/>
      <dgm:t>
        <a:bodyPr/>
        <a:lstStyle/>
        <a:p>
          <a:pPr rtl="0"/>
          <a:r>
            <a:rPr lang="en-CA" b="1" dirty="0"/>
            <a:t>The </a:t>
          </a:r>
          <a:r>
            <a:rPr lang="en-CA" b="1" i="1" dirty="0"/>
            <a:t>FUNNEL</a:t>
          </a:r>
          <a:r>
            <a:rPr lang="en-CA" b="1" dirty="0"/>
            <a:t> model </a:t>
          </a:r>
        </a:p>
      </dgm:t>
    </dgm:pt>
    <dgm:pt modelId="{1347E0D4-A41E-49ED-9DFF-F7A891C68B2C}" type="parTrans" cxnId="{D5C26129-0CA5-4C31-8ED0-709ABCECBC51}">
      <dgm:prSet/>
      <dgm:spPr/>
      <dgm:t>
        <a:bodyPr/>
        <a:lstStyle/>
        <a:p>
          <a:endParaRPr lang="en-US"/>
        </a:p>
      </dgm:t>
    </dgm:pt>
    <dgm:pt modelId="{B760F114-9AA4-4CF2-913B-98303F53DABC}" type="sibTrans" cxnId="{D5C26129-0CA5-4C31-8ED0-709ABCECBC51}">
      <dgm:prSet/>
      <dgm:spPr/>
      <dgm:t>
        <a:bodyPr/>
        <a:lstStyle/>
        <a:p>
          <a:endParaRPr lang="en-US"/>
        </a:p>
      </dgm:t>
    </dgm:pt>
    <dgm:pt modelId="{330C50AE-7218-44E2-AC18-1918B827FF1F}">
      <dgm:prSet/>
      <dgm:spPr/>
      <dgm:t>
        <a:bodyPr/>
        <a:lstStyle/>
        <a:p>
          <a:pPr rtl="0"/>
          <a:r>
            <a:rPr lang="en-CA" b="1" dirty="0"/>
            <a:t>Examples of applications</a:t>
          </a:r>
        </a:p>
      </dgm:t>
    </dgm:pt>
    <dgm:pt modelId="{A879AFC6-A151-4D93-BC59-F777491C98B0}" type="parTrans" cxnId="{C664D12F-F788-46C1-A06A-26FB80726F5A}">
      <dgm:prSet/>
      <dgm:spPr/>
      <dgm:t>
        <a:bodyPr/>
        <a:lstStyle/>
        <a:p>
          <a:endParaRPr lang="en-US"/>
        </a:p>
      </dgm:t>
    </dgm:pt>
    <dgm:pt modelId="{9A343555-5AD0-428A-ADA5-0205963ACC11}" type="sibTrans" cxnId="{C664D12F-F788-46C1-A06A-26FB80726F5A}">
      <dgm:prSet/>
      <dgm:spPr/>
      <dgm:t>
        <a:bodyPr/>
        <a:lstStyle/>
        <a:p>
          <a:endParaRPr lang="en-US"/>
        </a:p>
      </dgm:t>
    </dgm:pt>
    <dgm:pt modelId="{D6275485-5071-4147-8366-4F876038CA25}">
      <dgm:prSet/>
      <dgm:spPr/>
      <dgm:t>
        <a:bodyPr/>
        <a:lstStyle/>
        <a:p>
          <a:pPr rtl="0"/>
          <a:r>
            <a:rPr lang="en-CA" b="1" dirty="0"/>
            <a:t>Questions – </a:t>
          </a:r>
          <a:r>
            <a:rPr lang="en-CA" b="1" dirty="0">
              <a:solidFill>
                <a:schemeClr val="tx1"/>
              </a:solidFill>
            </a:rPr>
            <a:t>Please indicate or </a:t>
          </a:r>
          <a:r>
            <a:rPr lang="en-CA" b="1" dirty="0"/>
            <a:t>type your question in the chat box </a:t>
          </a:r>
          <a:endParaRPr lang="en-CA" b="1" strike="sngStrike" dirty="0"/>
        </a:p>
      </dgm:t>
    </dgm:pt>
    <dgm:pt modelId="{7E22F375-ED4D-468E-9565-919966D15A7F}" type="parTrans" cxnId="{A7A8BC53-36C8-4BB5-B149-E9BAACBFF8A3}">
      <dgm:prSet/>
      <dgm:spPr/>
      <dgm:t>
        <a:bodyPr/>
        <a:lstStyle/>
        <a:p>
          <a:endParaRPr lang="en-US"/>
        </a:p>
      </dgm:t>
    </dgm:pt>
    <dgm:pt modelId="{5BBF4519-D893-43AE-94A5-01CEC6EA07B9}" type="sibTrans" cxnId="{A7A8BC53-36C8-4BB5-B149-E9BAACBFF8A3}">
      <dgm:prSet/>
      <dgm:spPr/>
      <dgm:t>
        <a:bodyPr/>
        <a:lstStyle/>
        <a:p>
          <a:endParaRPr lang="en-US"/>
        </a:p>
      </dgm:t>
    </dgm:pt>
    <dgm:pt modelId="{EAA81B4D-18F6-4EAB-BA84-CBA3237795E7}">
      <dgm:prSet/>
      <dgm:spPr/>
      <dgm:t>
        <a:bodyPr/>
        <a:lstStyle/>
        <a:p>
          <a:pPr rtl="0"/>
          <a:r>
            <a:rPr lang="en-CA" b="1" dirty="0"/>
            <a:t>Sensitivity and uncertainty analysis in </a:t>
          </a:r>
          <a:r>
            <a:rPr lang="en-CA" b="1" i="1" dirty="0"/>
            <a:t>FUNNEL-RUST</a:t>
          </a:r>
        </a:p>
      </dgm:t>
    </dgm:pt>
    <dgm:pt modelId="{8F00DEBB-7ED9-4D80-87BF-19A0E1809063}" type="parTrans" cxnId="{62AECEDA-C116-4A39-8775-A3BD03F42D13}">
      <dgm:prSet/>
      <dgm:spPr/>
      <dgm:t>
        <a:bodyPr/>
        <a:lstStyle/>
        <a:p>
          <a:endParaRPr lang="en-US"/>
        </a:p>
      </dgm:t>
    </dgm:pt>
    <dgm:pt modelId="{CA47C6F2-C533-4313-BEB3-99407EDE820D}" type="sibTrans" cxnId="{62AECEDA-C116-4A39-8775-A3BD03F42D13}">
      <dgm:prSet/>
      <dgm:spPr/>
      <dgm:t>
        <a:bodyPr/>
        <a:lstStyle/>
        <a:p>
          <a:endParaRPr lang="en-US"/>
        </a:p>
      </dgm:t>
    </dgm:pt>
    <dgm:pt modelId="{8064AB8B-B1E6-42CF-A89A-7021FD46964C}" type="pres">
      <dgm:prSet presAssocID="{2C3D2ACA-71C8-4F2B-8AE5-711D17CB0054}" presName="linear" presStyleCnt="0">
        <dgm:presLayoutVars>
          <dgm:animLvl val="lvl"/>
          <dgm:resizeHandles val="exact"/>
        </dgm:presLayoutVars>
      </dgm:prSet>
      <dgm:spPr/>
    </dgm:pt>
    <dgm:pt modelId="{A8ABFDBA-84B6-4921-A905-039B9D4851A9}" type="pres">
      <dgm:prSet presAssocID="{994C9A63-E24D-4603-958F-2A5A98C0EB91}" presName="parentText" presStyleLbl="node1" presStyleIdx="0" presStyleCnt="5" custScaleY="184148">
        <dgm:presLayoutVars>
          <dgm:chMax val="0"/>
          <dgm:bulletEnabled val="1"/>
        </dgm:presLayoutVars>
      </dgm:prSet>
      <dgm:spPr/>
    </dgm:pt>
    <dgm:pt modelId="{F51676F3-1B49-438D-A6DD-092B33E53F4B}" type="pres">
      <dgm:prSet presAssocID="{136ABC54-F265-4CB0-878A-53C614834F7B}" presName="spacer" presStyleCnt="0"/>
      <dgm:spPr/>
    </dgm:pt>
    <dgm:pt modelId="{EB0E332D-1E1A-428B-9041-FD5514E3484A}" type="pres">
      <dgm:prSet presAssocID="{7D6C99D2-0FD0-4DCB-B661-F8C9B37B6ACE}" presName="parentText" presStyleLbl="node1" presStyleIdx="1" presStyleCnt="5" custScaleY="184148" custLinFactNeighborY="66143">
        <dgm:presLayoutVars>
          <dgm:chMax val="0"/>
          <dgm:bulletEnabled val="1"/>
        </dgm:presLayoutVars>
      </dgm:prSet>
      <dgm:spPr/>
    </dgm:pt>
    <dgm:pt modelId="{E6B26B53-3E9F-4EED-A980-7C733547943E}" type="pres">
      <dgm:prSet presAssocID="{B760F114-9AA4-4CF2-913B-98303F53DABC}" presName="spacer" presStyleCnt="0"/>
      <dgm:spPr/>
    </dgm:pt>
    <dgm:pt modelId="{7BA6484C-6D50-498B-A1BC-9A146C7A3A7E}" type="pres">
      <dgm:prSet presAssocID="{EAA81B4D-18F6-4EAB-BA84-CBA3237795E7}" presName="parentText" presStyleLbl="node1" presStyleIdx="2" presStyleCnt="5" custScaleY="184148" custLinFactNeighborX="-246" custLinFactNeighborY="39200">
        <dgm:presLayoutVars>
          <dgm:chMax val="0"/>
          <dgm:bulletEnabled val="1"/>
        </dgm:presLayoutVars>
      </dgm:prSet>
      <dgm:spPr/>
    </dgm:pt>
    <dgm:pt modelId="{CA054140-E833-43C0-A870-89325F184F16}" type="pres">
      <dgm:prSet presAssocID="{CA47C6F2-C533-4313-BEB3-99407EDE820D}" presName="spacer" presStyleCnt="0"/>
      <dgm:spPr/>
    </dgm:pt>
    <dgm:pt modelId="{537EE18B-D1F1-4BE9-A5A9-5680B6882E18}" type="pres">
      <dgm:prSet presAssocID="{330C50AE-7218-44E2-AC18-1918B827FF1F}" presName="parentText" presStyleLbl="node1" presStyleIdx="3" presStyleCnt="5" custScaleY="184148">
        <dgm:presLayoutVars>
          <dgm:chMax val="0"/>
          <dgm:bulletEnabled val="1"/>
        </dgm:presLayoutVars>
      </dgm:prSet>
      <dgm:spPr/>
    </dgm:pt>
    <dgm:pt modelId="{14F2579F-5942-43E2-9734-3A0422ED3D7F}" type="pres">
      <dgm:prSet presAssocID="{9A343555-5AD0-428A-ADA5-0205963ACC11}" presName="spacer" presStyleCnt="0"/>
      <dgm:spPr/>
    </dgm:pt>
    <dgm:pt modelId="{904148E2-E7DC-4DF1-85AF-C26924E631BA}" type="pres">
      <dgm:prSet presAssocID="{D6275485-5071-4147-8366-4F876038CA25}" presName="parentText" presStyleLbl="node1" presStyleIdx="4" presStyleCnt="5" custScaleY="184148" custLinFactNeighborX="-202" custLinFactNeighborY="-44113">
        <dgm:presLayoutVars>
          <dgm:chMax val="0"/>
          <dgm:bulletEnabled val="1"/>
        </dgm:presLayoutVars>
      </dgm:prSet>
      <dgm:spPr/>
    </dgm:pt>
  </dgm:ptLst>
  <dgm:cxnLst>
    <dgm:cxn modelId="{9606100C-705E-4F5D-BCC2-4CD280915C17}" srcId="{2C3D2ACA-71C8-4F2B-8AE5-711D17CB0054}" destId="{994C9A63-E24D-4603-958F-2A5A98C0EB91}" srcOrd="0" destOrd="0" parTransId="{CC7E0982-9975-42FD-8AB7-339A6ECAA50E}" sibTransId="{136ABC54-F265-4CB0-878A-53C614834F7B}"/>
    <dgm:cxn modelId="{D5C26129-0CA5-4C31-8ED0-709ABCECBC51}" srcId="{2C3D2ACA-71C8-4F2B-8AE5-711D17CB0054}" destId="{7D6C99D2-0FD0-4DCB-B661-F8C9B37B6ACE}" srcOrd="1" destOrd="0" parTransId="{1347E0D4-A41E-49ED-9DFF-F7A891C68B2C}" sibTransId="{B760F114-9AA4-4CF2-913B-98303F53DABC}"/>
    <dgm:cxn modelId="{C664D12F-F788-46C1-A06A-26FB80726F5A}" srcId="{2C3D2ACA-71C8-4F2B-8AE5-711D17CB0054}" destId="{330C50AE-7218-44E2-AC18-1918B827FF1F}" srcOrd="3" destOrd="0" parTransId="{A879AFC6-A151-4D93-BC59-F777491C98B0}" sibTransId="{9A343555-5AD0-428A-ADA5-0205963ACC11}"/>
    <dgm:cxn modelId="{D7BCE670-65BB-4EB0-A54A-6478B3663140}" type="presOf" srcId="{330C50AE-7218-44E2-AC18-1918B827FF1F}" destId="{537EE18B-D1F1-4BE9-A5A9-5680B6882E18}" srcOrd="0" destOrd="0" presId="urn:microsoft.com/office/officeart/2005/8/layout/vList2"/>
    <dgm:cxn modelId="{A7A8BC53-36C8-4BB5-B149-E9BAACBFF8A3}" srcId="{2C3D2ACA-71C8-4F2B-8AE5-711D17CB0054}" destId="{D6275485-5071-4147-8366-4F876038CA25}" srcOrd="4" destOrd="0" parTransId="{7E22F375-ED4D-468E-9565-919966D15A7F}" sibTransId="{5BBF4519-D893-43AE-94A5-01CEC6EA07B9}"/>
    <dgm:cxn modelId="{85526DBE-2B9B-4C85-B46D-D1566CF93911}" type="presOf" srcId="{D6275485-5071-4147-8366-4F876038CA25}" destId="{904148E2-E7DC-4DF1-85AF-C26924E631BA}" srcOrd="0" destOrd="0" presId="urn:microsoft.com/office/officeart/2005/8/layout/vList2"/>
    <dgm:cxn modelId="{6319D9C1-7B89-4C84-9A4A-06635AF61BDC}" type="presOf" srcId="{EAA81B4D-18F6-4EAB-BA84-CBA3237795E7}" destId="{7BA6484C-6D50-498B-A1BC-9A146C7A3A7E}" srcOrd="0" destOrd="0" presId="urn:microsoft.com/office/officeart/2005/8/layout/vList2"/>
    <dgm:cxn modelId="{BB0071D8-08F1-4015-B9C0-B69510635788}" type="presOf" srcId="{7D6C99D2-0FD0-4DCB-B661-F8C9B37B6ACE}" destId="{EB0E332D-1E1A-428B-9041-FD5514E3484A}" srcOrd="0" destOrd="0" presId="urn:microsoft.com/office/officeart/2005/8/layout/vList2"/>
    <dgm:cxn modelId="{62AECEDA-C116-4A39-8775-A3BD03F42D13}" srcId="{2C3D2ACA-71C8-4F2B-8AE5-711D17CB0054}" destId="{EAA81B4D-18F6-4EAB-BA84-CBA3237795E7}" srcOrd="2" destOrd="0" parTransId="{8F00DEBB-7ED9-4D80-87BF-19A0E1809063}" sibTransId="{CA47C6F2-C533-4313-BEB3-99407EDE820D}"/>
    <dgm:cxn modelId="{89F92CDB-4A28-4249-BDF7-65FACCF8A8AC}" type="presOf" srcId="{994C9A63-E24D-4603-958F-2A5A98C0EB91}" destId="{A8ABFDBA-84B6-4921-A905-039B9D4851A9}" srcOrd="0" destOrd="0" presId="urn:microsoft.com/office/officeart/2005/8/layout/vList2"/>
    <dgm:cxn modelId="{6F82E7F3-0CE7-4369-A077-277ADF674541}" type="presOf" srcId="{2C3D2ACA-71C8-4F2B-8AE5-711D17CB0054}" destId="{8064AB8B-B1E6-42CF-A89A-7021FD46964C}" srcOrd="0" destOrd="0" presId="urn:microsoft.com/office/officeart/2005/8/layout/vList2"/>
    <dgm:cxn modelId="{541CDE64-A363-45AE-B4E7-CDA981A6C5CD}" type="presParOf" srcId="{8064AB8B-B1E6-42CF-A89A-7021FD46964C}" destId="{A8ABFDBA-84B6-4921-A905-039B9D4851A9}" srcOrd="0" destOrd="0" presId="urn:microsoft.com/office/officeart/2005/8/layout/vList2"/>
    <dgm:cxn modelId="{85554F95-2704-4EB9-9476-F28952D6D913}" type="presParOf" srcId="{8064AB8B-B1E6-42CF-A89A-7021FD46964C}" destId="{F51676F3-1B49-438D-A6DD-092B33E53F4B}" srcOrd="1" destOrd="0" presId="urn:microsoft.com/office/officeart/2005/8/layout/vList2"/>
    <dgm:cxn modelId="{7E5FFD12-8520-47B7-87FD-66162294C92C}" type="presParOf" srcId="{8064AB8B-B1E6-42CF-A89A-7021FD46964C}" destId="{EB0E332D-1E1A-428B-9041-FD5514E3484A}" srcOrd="2" destOrd="0" presId="urn:microsoft.com/office/officeart/2005/8/layout/vList2"/>
    <dgm:cxn modelId="{5846F1E8-7CA4-47A3-8B00-6CE14AD87282}" type="presParOf" srcId="{8064AB8B-B1E6-42CF-A89A-7021FD46964C}" destId="{E6B26B53-3E9F-4EED-A980-7C733547943E}" srcOrd="3" destOrd="0" presId="urn:microsoft.com/office/officeart/2005/8/layout/vList2"/>
    <dgm:cxn modelId="{F85FE250-AEF6-49A6-811B-7BF353FE6C0F}" type="presParOf" srcId="{8064AB8B-B1E6-42CF-A89A-7021FD46964C}" destId="{7BA6484C-6D50-498B-A1BC-9A146C7A3A7E}" srcOrd="4" destOrd="0" presId="urn:microsoft.com/office/officeart/2005/8/layout/vList2"/>
    <dgm:cxn modelId="{119FF4F6-968D-4447-9CEE-3F2F7E0D0928}" type="presParOf" srcId="{8064AB8B-B1E6-42CF-A89A-7021FD46964C}" destId="{CA054140-E833-43C0-A870-89325F184F16}" srcOrd="5" destOrd="0" presId="urn:microsoft.com/office/officeart/2005/8/layout/vList2"/>
    <dgm:cxn modelId="{26AA5E9E-871C-4592-9031-D3A00AEFEF1B}" type="presParOf" srcId="{8064AB8B-B1E6-42CF-A89A-7021FD46964C}" destId="{537EE18B-D1F1-4BE9-A5A9-5680B6882E18}" srcOrd="6" destOrd="0" presId="urn:microsoft.com/office/officeart/2005/8/layout/vList2"/>
    <dgm:cxn modelId="{9D12E955-2B81-49E9-B7E5-EC048F03459D}" type="presParOf" srcId="{8064AB8B-B1E6-42CF-A89A-7021FD46964C}" destId="{14F2579F-5942-43E2-9734-3A0422ED3D7F}" srcOrd="7" destOrd="0" presId="urn:microsoft.com/office/officeart/2005/8/layout/vList2"/>
    <dgm:cxn modelId="{47F484E1-C3CF-462C-9A9E-045C69E2E799}" type="presParOf" srcId="{8064AB8B-B1E6-42CF-A89A-7021FD46964C}" destId="{904148E2-E7DC-4DF1-85AF-C26924E631B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BFDBA-84B6-4921-A905-039B9D4851A9}">
      <dsp:nvSpPr>
        <dsp:cNvPr id="0" name=""/>
        <dsp:cNvSpPr/>
      </dsp:nvSpPr>
      <dsp:spPr>
        <a:xfrm>
          <a:off x="0" y="76704"/>
          <a:ext cx="10972800" cy="8833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CA" sz="2000" b="1" kern="1200" dirty="0"/>
            <a:t>Background</a:t>
          </a:r>
        </a:p>
      </dsp:txBody>
      <dsp:txXfrm>
        <a:off x="43122" y="119826"/>
        <a:ext cx="10886556" cy="797113"/>
      </dsp:txXfrm>
    </dsp:sp>
    <dsp:sp modelId="{EB0E332D-1E1A-428B-9041-FD5514E3484A}">
      <dsp:nvSpPr>
        <dsp:cNvPr id="0" name=""/>
        <dsp:cNvSpPr/>
      </dsp:nvSpPr>
      <dsp:spPr>
        <a:xfrm>
          <a:off x="0" y="1055760"/>
          <a:ext cx="10972800" cy="8833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CA" sz="2000" b="1" kern="1200" dirty="0"/>
            <a:t>The </a:t>
          </a:r>
          <a:r>
            <a:rPr lang="en-CA" sz="2000" b="1" i="1" kern="1200" dirty="0"/>
            <a:t>FUNNEL</a:t>
          </a:r>
          <a:r>
            <a:rPr lang="en-CA" sz="2000" b="1" kern="1200" dirty="0"/>
            <a:t> model </a:t>
          </a:r>
        </a:p>
      </dsp:txBody>
      <dsp:txXfrm>
        <a:off x="43122" y="1098882"/>
        <a:ext cx="10886556" cy="797113"/>
      </dsp:txXfrm>
    </dsp:sp>
    <dsp:sp modelId="{7BA6484C-6D50-498B-A1BC-9A146C7A3A7E}">
      <dsp:nvSpPr>
        <dsp:cNvPr id="0" name=""/>
        <dsp:cNvSpPr/>
      </dsp:nvSpPr>
      <dsp:spPr>
        <a:xfrm>
          <a:off x="0" y="1981199"/>
          <a:ext cx="10972800" cy="8833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CA" sz="2000" b="1" kern="1200" dirty="0"/>
            <a:t>Sensitivity and uncertainty analysis in </a:t>
          </a:r>
          <a:r>
            <a:rPr lang="en-CA" sz="2000" b="1" i="1" kern="1200" dirty="0"/>
            <a:t>FUNNEL-RUST</a:t>
          </a:r>
        </a:p>
      </dsp:txBody>
      <dsp:txXfrm>
        <a:off x="43122" y="2024321"/>
        <a:ext cx="10886556" cy="797113"/>
      </dsp:txXfrm>
    </dsp:sp>
    <dsp:sp modelId="{537EE18B-D1F1-4BE9-A5A9-5680B6882E18}">
      <dsp:nvSpPr>
        <dsp:cNvPr id="0" name=""/>
        <dsp:cNvSpPr/>
      </dsp:nvSpPr>
      <dsp:spPr>
        <a:xfrm>
          <a:off x="0" y="2899578"/>
          <a:ext cx="10972800" cy="8833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CA" sz="2000" b="1" kern="1200" dirty="0"/>
            <a:t>Examples of applications</a:t>
          </a:r>
        </a:p>
      </dsp:txBody>
      <dsp:txXfrm>
        <a:off x="43122" y="2942700"/>
        <a:ext cx="10886556" cy="797113"/>
      </dsp:txXfrm>
    </dsp:sp>
    <dsp:sp modelId="{904148E2-E7DC-4DF1-85AF-C26924E631BA}">
      <dsp:nvSpPr>
        <dsp:cNvPr id="0" name=""/>
        <dsp:cNvSpPr/>
      </dsp:nvSpPr>
      <dsp:spPr>
        <a:xfrm>
          <a:off x="0" y="3815127"/>
          <a:ext cx="10972800" cy="88335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CA" sz="2000" b="1" kern="1200" dirty="0"/>
            <a:t>Questions – </a:t>
          </a:r>
          <a:r>
            <a:rPr lang="en-CA" sz="2000" b="1" kern="1200" dirty="0">
              <a:solidFill>
                <a:schemeClr val="tx1"/>
              </a:solidFill>
            </a:rPr>
            <a:t>Please indicate or </a:t>
          </a:r>
          <a:r>
            <a:rPr lang="en-CA" sz="2000" b="1" kern="1200" dirty="0"/>
            <a:t>type your question in the chat box </a:t>
          </a:r>
          <a:endParaRPr lang="en-CA" sz="2000" b="1" strike="sngStrike" kern="1200" dirty="0"/>
        </a:p>
      </dsp:txBody>
      <dsp:txXfrm>
        <a:off x="43122" y="3858249"/>
        <a:ext cx="10886556" cy="7971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6411"/>
          </a:xfrm>
          <a:prstGeom prst="rect">
            <a:avLst/>
          </a:prstGeom>
        </p:spPr>
        <p:txBody>
          <a:bodyPr vert="horz" lIns="93177" tIns="46589" rIns="93177" bIns="46589" rtlCol="0"/>
          <a:lstStyle>
            <a:lvl1pPr algn="r">
              <a:defRPr sz="1200"/>
            </a:lvl1pPr>
          </a:lstStyle>
          <a:p>
            <a:fld id="{D8889A3B-CC4B-4ECC-BF14-A29A84302712}" type="datetimeFigureOut">
              <a:rPr lang="en-US" smtClean="0"/>
              <a:t>8/17/2020</a:t>
            </a:fld>
            <a:endParaRPr lang="en-US" dirty="0"/>
          </a:p>
        </p:txBody>
      </p:sp>
      <p:sp>
        <p:nvSpPr>
          <p:cNvPr id="4" name="Footer Placeholder 3"/>
          <p:cNvSpPr>
            <a:spLocks noGrp="1"/>
          </p:cNvSpPr>
          <p:nvPr>
            <p:ph type="ftr" sz="quarter" idx="2"/>
          </p:nvPr>
        </p:nvSpPr>
        <p:spPr>
          <a:xfrm>
            <a:off x="1" y="9430091"/>
            <a:ext cx="2945659" cy="496411"/>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3177" tIns="46589" rIns="93177" bIns="46589" rtlCol="0" anchor="b"/>
          <a:lstStyle>
            <a:lvl1pPr algn="r">
              <a:defRPr sz="1200"/>
            </a:lvl1pPr>
          </a:lstStyle>
          <a:p>
            <a:fld id="{26BD46ED-3C42-4811-9185-08BB15FC719F}" type="slidenum">
              <a:rPr lang="en-US" smtClean="0"/>
              <a:t>‹#›</a:t>
            </a:fld>
            <a:endParaRPr lang="en-US" dirty="0"/>
          </a:p>
        </p:txBody>
      </p:sp>
    </p:spTree>
    <p:extLst>
      <p:ext uri="{BB962C8B-B14F-4D97-AF65-F5344CB8AC3E}">
        <p14:creationId xmlns:p14="http://schemas.microsoft.com/office/powerpoint/2010/main" val="1082938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50444" y="0"/>
            <a:ext cx="2945659" cy="496411"/>
          </a:xfrm>
          <a:prstGeom prst="rect">
            <a:avLst/>
          </a:prstGeom>
        </p:spPr>
        <p:txBody>
          <a:bodyPr vert="horz" lIns="93177" tIns="46589" rIns="93177" bIns="46589" rtlCol="0"/>
          <a:lstStyle>
            <a:lvl1pPr algn="r">
              <a:defRPr sz="1200"/>
            </a:lvl1pPr>
          </a:lstStyle>
          <a:p>
            <a:fld id="{1D661D38-FA96-46E4-B564-41FF81487EEC}" type="datetimeFigureOut">
              <a:rPr lang="en-US" smtClean="0"/>
              <a:t>8/17/2020</a:t>
            </a:fld>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1"/>
            <a:ext cx="2945659" cy="496411"/>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3177" tIns="46589" rIns="93177" bIns="46589" rtlCol="0" anchor="b"/>
          <a:lstStyle>
            <a:lvl1pPr algn="r">
              <a:defRPr sz="1200"/>
            </a:lvl1pPr>
          </a:lstStyle>
          <a:p>
            <a:fld id="{FE9E4A85-01D7-4E34-9310-83FB0ED39051}" type="slidenum">
              <a:rPr lang="en-US" smtClean="0"/>
              <a:t>‹#›</a:t>
            </a:fld>
            <a:endParaRPr lang="en-US" dirty="0"/>
          </a:p>
        </p:txBody>
      </p:sp>
      <p:sp>
        <p:nvSpPr>
          <p:cNvPr id="8" name="Slide Image Placeholder 7"/>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3177" tIns="46589" rIns="93177" bIns="46589" rtlCol="0" anchor="ctr"/>
          <a:lstStyle/>
          <a:p>
            <a:endParaRPr lang="en-US" dirty="0"/>
          </a:p>
        </p:txBody>
      </p:sp>
    </p:spTree>
    <p:extLst>
      <p:ext uri="{BB962C8B-B14F-4D97-AF65-F5344CB8AC3E}">
        <p14:creationId xmlns:p14="http://schemas.microsoft.com/office/powerpoint/2010/main" val="70538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1</a:t>
            </a:fld>
            <a:endParaRPr lang="en-US" dirty="0"/>
          </a:p>
        </p:txBody>
      </p:sp>
    </p:spTree>
    <p:extLst>
      <p:ext uri="{BB962C8B-B14F-4D97-AF65-F5344CB8AC3E}">
        <p14:creationId xmlns:p14="http://schemas.microsoft.com/office/powerpoint/2010/main" val="1517618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36</a:t>
            </a:fld>
            <a:endParaRPr lang="en-US" dirty="0"/>
          </a:p>
        </p:txBody>
      </p:sp>
    </p:spTree>
    <p:extLst>
      <p:ext uri="{BB962C8B-B14F-4D97-AF65-F5344CB8AC3E}">
        <p14:creationId xmlns:p14="http://schemas.microsoft.com/office/powerpoint/2010/main" val="874999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37</a:t>
            </a:fld>
            <a:endParaRPr lang="en-US" dirty="0"/>
          </a:p>
        </p:txBody>
      </p:sp>
    </p:spTree>
    <p:extLst>
      <p:ext uri="{BB962C8B-B14F-4D97-AF65-F5344CB8AC3E}">
        <p14:creationId xmlns:p14="http://schemas.microsoft.com/office/powerpoint/2010/main" val="2039952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38</a:t>
            </a:fld>
            <a:endParaRPr lang="en-US" dirty="0"/>
          </a:p>
        </p:txBody>
      </p:sp>
    </p:spTree>
    <p:extLst>
      <p:ext uri="{BB962C8B-B14F-4D97-AF65-F5344CB8AC3E}">
        <p14:creationId xmlns:p14="http://schemas.microsoft.com/office/powerpoint/2010/main" val="3811994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39</a:t>
            </a:fld>
            <a:endParaRPr lang="en-US" dirty="0"/>
          </a:p>
        </p:txBody>
      </p:sp>
    </p:spTree>
    <p:extLst>
      <p:ext uri="{BB962C8B-B14F-4D97-AF65-F5344CB8AC3E}">
        <p14:creationId xmlns:p14="http://schemas.microsoft.com/office/powerpoint/2010/main" val="491891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40</a:t>
            </a:fld>
            <a:endParaRPr lang="en-US" dirty="0"/>
          </a:p>
        </p:txBody>
      </p:sp>
    </p:spTree>
    <p:extLst>
      <p:ext uri="{BB962C8B-B14F-4D97-AF65-F5344CB8AC3E}">
        <p14:creationId xmlns:p14="http://schemas.microsoft.com/office/powerpoint/2010/main" val="3532989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41</a:t>
            </a:fld>
            <a:endParaRPr lang="en-US" dirty="0"/>
          </a:p>
        </p:txBody>
      </p:sp>
    </p:spTree>
    <p:extLst>
      <p:ext uri="{BB962C8B-B14F-4D97-AF65-F5344CB8AC3E}">
        <p14:creationId xmlns:p14="http://schemas.microsoft.com/office/powerpoint/2010/main" val="4022551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E4A85-01D7-4E34-9310-83FB0ED39051}" type="slidenum">
              <a:rPr lang="en-US" smtClean="0"/>
              <a:t>43</a:t>
            </a:fld>
            <a:endParaRPr lang="en-US" dirty="0"/>
          </a:p>
        </p:txBody>
      </p:sp>
    </p:spTree>
    <p:extLst>
      <p:ext uri="{BB962C8B-B14F-4D97-AF65-F5344CB8AC3E}">
        <p14:creationId xmlns:p14="http://schemas.microsoft.com/office/powerpoint/2010/main" val="1743219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Footer Placeholder 3"/>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600" b="1" i="1">
                <a:solidFill>
                  <a:schemeClr val="tx1"/>
                </a:solidFill>
                <a:latin typeface="Verdana" panose="020B0604030504040204" pitchFamily="34" charset="0"/>
                <a:ea typeface="MS PGothic" panose="020B0600070205080204" pitchFamily="34" charset="-128"/>
              </a:defRPr>
            </a:lvl1pPr>
            <a:lvl2pPr marL="742950" indent="-285750" defTabSz="930275">
              <a:defRPr sz="3600" b="1" i="1">
                <a:solidFill>
                  <a:schemeClr val="tx1"/>
                </a:solidFill>
                <a:latin typeface="Verdana" panose="020B0604030504040204" pitchFamily="34" charset="0"/>
                <a:ea typeface="MS PGothic" panose="020B0600070205080204" pitchFamily="34" charset="-128"/>
              </a:defRPr>
            </a:lvl2pPr>
            <a:lvl3pPr marL="1143000" indent="-228600" defTabSz="930275">
              <a:defRPr sz="3600" b="1" i="1">
                <a:solidFill>
                  <a:schemeClr val="tx1"/>
                </a:solidFill>
                <a:latin typeface="Verdana" panose="020B0604030504040204" pitchFamily="34" charset="0"/>
                <a:ea typeface="MS PGothic" panose="020B0600070205080204" pitchFamily="34" charset="-128"/>
              </a:defRPr>
            </a:lvl3pPr>
            <a:lvl4pPr marL="1600200" indent="-228600" defTabSz="930275">
              <a:defRPr sz="3600" b="1" i="1">
                <a:solidFill>
                  <a:schemeClr val="tx1"/>
                </a:solidFill>
                <a:latin typeface="Verdana" panose="020B0604030504040204" pitchFamily="34" charset="0"/>
                <a:ea typeface="MS PGothic" panose="020B0600070205080204" pitchFamily="34" charset="-128"/>
              </a:defRPr>
            </a:lvl4pPr>
            <a:lvl5pPr marL="2057400" indent="-228600" defTabSz="930275">
              <a:defRPr sz="3600" b="1" i="1">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3600" b="1" i="1">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3600" b="1" i="1">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3600" b="1" i="1">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3600" b="1" i="1">
                <a:solidFill>
                  <a:schemeClr val="tx1"/>
                </a:solidFill>
                <a:latin typeface="Verdana" panose="020B0604030504040204" pitchFamily="34" charset="0"/>
                <a:ea typeface="MS PGothic" panose="020B0600070205080204" pitchFamily="34" charset="-128"/>
              </a:defRPr>
            </a:lvl9pPr>
          </a:lstStyle>
          <a:p>
            <a:endParaRPr lang="en-US" altLang="en-US" sz="1200" b="0" i="0">
              <a:latin typeface="Arial" panose="020B0604020202020204" pitchFamily="34" charset="0"/>
            </a:endParaRPr>
          </a:p>
        </p:txBody>
      </p:sp>
      <p:sp>
        <p:nvSpPr>
          <p:cNvPr id="10245" name="Slide Number Placeholder 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600" b="1" i="1">
                <a:solidFill>
                  <a:schemeClr val="tx1"/>
                </a:solidFill>
                <a:latin typeface="Verdana" panose="020B0604030504040204" pitchFamily="34" charset="0"/>
                <a:ea typeface="MS PGothic" panose="020B0600070205080204" pitchFamily="34" charset="-128"/>
              </a:defRPr>
            </a:lvl1pPr>
            <a:lvl2pPr marL="742950" indent="-285750" defTabSz="930275">
              <a:defRPr sz="3600" b="1" i="1">
                <a:solidFill>
                  <a:schemeClr val="tx1"/>
                </a:solidFill>
                <a:latin typeface="Verdana" panose="020B0604030504040204" pitchFamily="34" charset="0"/>
                <a:ea typeface="MS PGothic" panose="020B0600070205080204" pitchFamily="34" charset="-128"/>
              </a:defRPr>
            </a:lvl2pPr>
            <a:lvl3pPr marL="1143000" indent="-228600" defTabSz="930275">
              <a:defRPr sz="3600" b="1" i="1">
                <a:solidFill>
                  <a:schemeClr val="tx1"/>
                </a:solidFill>
                <a:latin typeface="Verdana" panose="020B0604030504040204" pitchFamily="34" charset="0"/>
                <a:ea typeface="MS PGothic" panose="020B0600070205080204" pitchFamily="34" charset="-128"/>
              </a:defRPr>
            </a:lvl3pPr>
            <a:lvl4pPr marL="1600200" indent="-228600" defTabSz="930275">
              <a:defRPr sz="3600" b="1" i="1">
                <a:solidFill>
                  <a:schemeClr val="tx1"/>
                </a:solidFill>
                <a:latin typeface="Verdana" panose="020B0604030504040204" pitchFamily="34" charset="0"/>
                <a:ea typeface="MS PGothic" panose="020B0600070205080204" pitchFamily="34" charset="-128"/>
              </a:defRPr>
            </a:lvl4pPr>
            <a:lvl5pPr marL="2057400" indent="-228600" defTabSz="930275">
              <a:defRPr sz="3600" b="1" i="1">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3600" b="1" i="1">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3600" b="1" i="1">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3600" b="1" i="1">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3600" b="1" i="1">
                <a:solidFill>
                  <a:schemeClr val="tx1"/>
                </a:solidFill>
                <a:latin typeface="Verdana" panose="020B0604030504040204" pitchFamily="34" charset="0"/>
                <a:ea typeface="MS PGothic" panose="020B0600070205080204" pitchFamily="34" charset="-128"/>
              </a:defRPr>
            </a:lvl9pPr>
          </a:lstStyle>
          <a:p>
            <a:fld id="{A74CA057-0639-42CA-A095-6156B2B7E92C}" type="slidenum">
              <a:rPr lang="en-US" altLang="en-US" sz="1200" b="0" i="0" smtClean="0">
                <a:latin typeface="Arial" panose="020B0604020202020204" pitchFamily="34" charset="0"/>
              </a:rPr>
              <a:pPr/>
              <a:t>47</a:t>
            </a:fld>
            <a:endParaRPr lang="en-US" altLang="en-US" sz="1200" b="0" i="0">
              <a:latin typeface="Arial" panose="020B0604020202020204" pitchFamily="34" charset="0"/>
            </a:endParaRPr>
          </a:p>
        </p:txBody>
      </p:sp>
    </p:spTree>
    <p:extLst>
      <p:ext uri="{BB962C8B-B14F-4D97-AF65-F5344CB8AC3E}">
        <p14:creationId xmlns:p14="http://schemas.microsoft.com/office/powerpoint/2010/main" val="2116093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a:ln/>
        </p:spPr>
      </p:sp>
      <p:sp>
        <p:nvSpPr>
          <p:cNvPr id="1331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6" name="Footer Placeholder 3"/>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600" b="1" i="1">
                <a:solidFill>
                  <a:schemeClr val="tx1"/>
                </a:solidFill>
                <a:latin typeface="Verdana" panose="020B0604030504040204" pitchFamily="34" charset="0"/>
                <a:ea typeface="MS PGothic" panose="020B0600070205080204" pitchFamily="34" charset="-128"/>
              </a:defRPr>
            </a:lvl1pPr>
            <a:lvl2pPr marL="742950" indent="-285750" defTabSz="930275">
              <a:defRPr sz="3600" b="1" i="1">
                <a:solidFill>
                  <a:schemeClr val="tx1"/>
                </a:solidFill>
                <a:latin typeface="Verdana" panose="020B0604030504040204" pitchFamily="34" charset="0"/>
                <a:ea typeface="MS PGothic" panose="020B0600070205080204" pitchFamily="34" charset="-128"/>
              </a:defRPr>
            </a:lvl2pPr>
            <a:lvl3pPr marL="1143000" indent="-228600" defTabSz="930275">
              <a:defRPr sz="3600" b="1" i="1">
                <a:solidFill>
                  <a:schemeClr val="tx1"/>
                </a:solidFill>
                <a:latin typeface="Verdana" panose="020B0604030504040204" pitchFamily="34" charset="0"/>
                <a:ea typeface="MS PGothic" panose="020B0600070205080204" pitchFamily="34" charset="-128"/>
              </a:defRPr>
            </a:lvl3pPr>
            <a:lvl4pPr marL="1600200" indent="-228600" defTabSz="930275">
              <a:defRPr sz="3600" b="1" i="1">
                <a:solidFill>
                  <a:schemeClr val="tx1"/>
                </a:solidFill>
                <a:latin typeface="Verdana" panose="020B0604030504040204" pitchFamily="34" charset="0"/>
                <a:ea typeface="MS PGothic" panose="020B0600070205080204" pitchFamily="34" charset="-128"/>
              </a:defRPr>
            </a:lvl4pPr>
            <a:lvl5pPr marL="2057400" indent="-228600" defTabSz="930275">
              <a:defRPr sz="3600" b="1" i="1">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3600" b="1" i="1">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3600" b="1" i="1">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3600" b="1" i="1">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3600" b="1" i="1">
                <a:solidFill>
                  <a:schemeClr val="tx1"/>
                </a:solidFill>
                <a:latin typeface="Verdana" panose="020B0604030504040204" pitchFamily="34" charset="0"/>
                <a:ea typeface="MS PGothic" panose="020B0600070205080204" pitchFamily="34" charset="-128"/>
              </a:defRPr>
            </a:lvl9pPr>
          </a:lstStyle>
          <a:p>
            <a:endParaRPr lang="en-US" altLang="en-US" sz="1200" b="0" i="0">
              <a:latin typeface="Arial" panose="020B0604020202020204" pitchFamily="34" charset="0"/>
            </a:endParaRPr>
          </a:p>
        </p:txBody>
      </p:sp>
      <p:sp>
        <p:nvSpPr>
          <p:cNvPr id="13317" name="Slide Number Placeholder 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600" b="1" i="1">
                <a:solidFill>
                  <a:schemeClr val="tx1"/>
                </a:solidFill>
                <a:latin typeface="Verdana" panose="020B0604030504040204" pitchFamily="34" charset="0"/>
                <a:ea typeface="MS PGothic" panose="020B0600070205080204" pitchFamily="34" charset="-128"/>
              </a:defRPr>
            </a:lvl1pPr>
            <a:lvl2pPr marL="742950" indent="-285750" defTabSz="930275">
              <a:defRPr sz="3600" b="1" i="1">
                <a:solidFill>
                  <a:schemeClr val="tx1"/>
                </a:solidFill>
                <a:latin typeface="Verdana" panose="020B0604030504040204" pitchFamily="34" charset="0"/>
                <a:ea typeface="MS PGothic" panose="020B0600070205080204" pitchFamily="34" charset="-128"/>
              </a:defRPr>
            </a:lvl2pPr>
            <a:lvl3pPr marL="1143000" indent="-228600" defTabSz="930275">
              <a:defRPr sz="3600" b="1" i="1">
                <a:solidFill>
                  <a:schemeClr val="tx1"/>
                </a:solidFill>
                <a:latin typeface="Verdana" panose="020B0604030504040204" pitchFamily="34" charset="0"/>
                <a:ea typeface="MS PGothic" panose="020B0600070205080204" pitchFamily="34" charset="-128"/>
              </a:defRPr>
            </a:lvl3pPr>
            <a:lvl4pPr marL="1600200" indent="-228600" defTabSz="930275">
              <a:defRPr sz="3600" b="1" i="1">
                <a:solidFill>
                  <a:schemeClr val="tx1"/>
                </a:solidFill>
                <a:latin typeface="Verdana" panose="020B0604030504040204" pitchFamily="34" charset="0"/>
                <a:ea typeface="MS PGothic" panose="020B0600070205080204" pitchFamily="34" charset="-128"/>
              </a:defRPr>
            </a:lvl4pPr>
            <a:lvl5pPr marL="2057400" indent="-228600" defTabSz="930275">
              <a:defRPr sz="3600" b="1" i="1">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3600" b="1" i="1">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3600" b="1" i="1">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3600" b="1" i="1">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3600" b="1" i="1">
                <a:solidFill>
                  <a:schemeClr val="tx1"/>
                </a:solidFill>
                <a:latin typeface="Verdana" panose="020B0604030504040204" pitchFamily="34" charset="0"/>
                <a:ea typeface="MS PGothic" panose="020B0600070205080204" pitchFamily="34" charset="-128"/>
              </a:defRPr>
            </a:lvl9pPr>
          </a:lstStyle>
          <a:p>
            <a:fld id="{B539C49C-3C11-44D0-8046-B2DE85B993E0}" type="slidenum">
              <a:rPr lang="en-US" altLang="en-US" sz="1200" b="0" i="0" smtClean="0">
                <a:latin typeface="Arial" panose="020B0604020202020204" pitchFamily="34" charset="0"/>
              </a:rPr>
              <a:pPr/>
              <a:t>49</a:t>
            </a:fld>
            <a:endParaRPr lang="en-US" altLang="en-US" sz="1200" b="0" i="0">
              <a:latin typeface="Arial" panose="020B0604020202020204" pitchFamily="34" charset="0"/>
            </a:endParaRPr>
          </a:p>
        </p:txBody>
      </p:sp>
    </p:spTree>
    <p:extLst>
      <p:ext uri="{BB962C8B-B14F-4D97-AF65-F5344CB8AC3E}">
        <p14:creationId xmlns:p14="http://schemas.microsoft.com/office/powerpoint/2010/main" val="395479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51</a:t>
            </a:fld>
            <a:endParaRPr lang="en-US" dirty="0"/>
          </a:p>
        </p:txBody>
      </p:sp>
    </p:spTree>
    <p:extLst>
      <p:ext uri="{BB962C8B-B14F-4D97-AF65-F5344CB8AC3E}">
        <p14:creationId xmlns:p14="http://schemas.microsoft.com/office/powerpoint/2010/main" val="302375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E4A85-01D7-4E34-9310-83FB0ED39051}" type="slidenum">
              <a:rPr lang="en-US" smtClean="0"/>
              <a:t>12</a:t>
            </a:fld>
            <a:endParaRPr lang="en-US" dirty="0"/>
          </a:p>
        </p:txBody>
      </p:sp>
    </p:spTree>
    <p:extLst>
      <p:ext uri="{BB962C8B-B14F-4D97-AF65-F5344CB8AC3E}">
        <p14:creationId xmlns:p14="http://schemas.microsoft.com/office/powerpoint/2010/main" val="2406814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E4A85-01D7-4E34-9310-83FB0ED39051}" type="slidenum">
              <a:rPr lang="en-US" smtClean="0"/>
              <a:t>60</a:t>
            </a:fld>
            <a:endParaRPr lang="en-US" dirty="0"/>
          </a:p>
        </p:txBody>
      </p:sp>
    </p:spTree>
    <p:extLst>
      <p:ext uri="{BB962C8B-B14F-4D97-AF65-F5344CB8AC3E}">
        <p14:creationId xmlns:p14="http://schemas.microsoft.com/office/powerpoint/2010/main" val="3151085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14</a:t>
            </a:fld>
            <a:endParaRPr lang="en-US" dirty="0"/>
          </a:p>
        </p:txBody>
      </p:sp>
    </p:spTree>
    <p:extLst>
      <p:ext uri="{BB962C8B-B14F-4D97-AF65-F5344CB8AC3E}">
        <p14:creationId xmlns:p14="http://schemas.microsoft.com/office/powerpoint/2010/main" val="243849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22</a:t>
            </a:fld>
            <a:endParaRPr lang="en-US" dirty="0"/>
          </a:p>
        </p:txBody>
      </p:sp>
    </p:spTree>
    <p:extLst>
      <p:ext uri="{BB962C8B-B14F-4D97-AF65-F5344CB8AC3E}">
        <p14:creationId xmlns:p14="http://schemas.microsoft.com/office/powerpoint/2010/main" val="3366414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E4A85-01D7-4E34-9310-83FB0ED39051}" type="slidenum">
              <a:rPr lang="en-US" smtClean="0"/>
              <a:t>23</a:t>
            </a:fld>
            <a:endParaRPr lang="en-US" dirty="0"/>
          </a:p>
        </p:txBody>
      </p:sp>
    </p:spTree>
    <p:extLst>
      <p:ext uri="{BB962C8B-B14F-4D97-AF65-F5344CB8AC3E}">
        <p14:creationId xmlns:p14="http://schemas.microsoft.com/office/powerpoint/2010/main" val="1669208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E4A85-01D7-4E34-9310-83FB0ED39051}" type="slidenum">
              <a:rPr lang="en-US" smtClean="0"/>
              <a:t>25</a:t>
            </a:fld>
            <a:endParaRPr lang="en-US" dirty="0"/>
          </a:p>
        </p:txBody>
      </p:sp>
    </p:spTree>
    <p:extLst>
      <p:ext uri="{BB962C8B-B14F-4D97-AF65-F5344CB8AC3E}">
        <p14:creationId xmlns:p14="http://schemas.microsoft.com/office/powerpoint/2010/main" val="380368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E4A85-01D7-4E34-9310-83FB0ED39051}" type="slidenum">
              <a:rPr lang="en-US" smtClean="0"/>
              <a:t>26</a:t>
            </a:fld>
            <a:endParaRPr lang="en-US" dirty="0"/>
          </a:p>
        </p:txBody>
      </p:sp>
    </p:spTree>
    <p:extLst>
      <p:ext uri="{BB962C8B-B14F-4D97-AF65-F5344CB8AC3E}">
        <p14:creationId xmlns:p14="http://schemas.microsoft.com/office/powerpoint/2010/main" val="239752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E4A85-01D7-4E34-9310-83FB0ED39051}" type="slidenum">
              <a:rPr lang="en-US" smtClean="0"/>
              <a:t>27</a:t>
            </a:fld>
            <a:endParaRPr lang="en-US" dirty="0"/>
          </a:p>
        </p:txBody>
      </p:sp>
    </p:spTree>
    <p:extLst>
      <p:ext uri="{BB962C8B-B14F-4D97-AF65-F5344CB8AC3E}">
        <p14:creationId xmlns:p14="http://schemas.microsoft.com/office/powerpoint/2010/main" val="366529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E9E4A85-01D7-4E34-9310-83FB0ED39051}" type="slidenum">
              <a:rPr lang="en-US" smtClean="0"/>
              <a:t>33</a:t>
            </a:fld>
            <a:endParaRPr lang="en-US" dirty="0"/>
          </a:p>
        </p:txBody>
      </p:sp>
    </p:spTree>
    <p:extLst>
      <p:ext uri="{BB962C8B-B14F-4D97-AF65-F5344CB8AC3E}">
        <p14:creationId xmlns:p14="http://schemas.microsoft.com/office/powerpoint/2010/main" val="1868815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p:spPr>
          <p:txBody>
            <a:bodyPr wrap="none" anchor="ctr"/>
            <a:lstStyle>
              <a:lvl1pPr>
                <a:defRPr sz="3600" b="1" i="1">
                  <a:solidFill>
                    <a:schemeClr val="tx1"/>
                  </a:solidFill>
                  <a:latin typeface="Verdana" pitchFamily="34" charset="0"/>
                  <a:ea typeface="ＭＳ Ｐゴシック" pitchFamily="-84" charset="-128"/>
                </a:defRPr>
              </a:lvl1pPr>
              <a:lvl2pPr marL="742950" indent="-285750">
                <a:defRPr sz="3600" b="1" i="1">
                  <a:solidFill>
                    <a:schemeClr val="tx1"/>
                  </a:solidFill>
                  <a:latin typeface="Verdana" pitchFamily="34" charset="0"/>
                  <a:ea typeface="ＭＳ Ｐゴシック" pitchFamily="-84" charset="-128"/>
                </a:defRPr>
              </a:lvl2pPr>
              <a:lvl3pPr marL="1143000" indent="-228600">
                <a:defRPr sz="3600" b="1" i="1">
                  <a:solidFill>
                    <a:schemeClr val="tx1"/>
                  </a:solidFill>
                  <a:latin typeface="Verdana" pitchFamily="34" charset="0"/>
                  <a:ea typeface="ＭＳ Ｐゴシック" pitchFamily="-84" charset="-128"/>
                </a:defRPr>
              </a:lvl3pPr>
              <a:lvl4pPr marL="1600200" indent="-228600">
                <a:defRPr sz="3600" b="1" i="1">
                  <a:solidFill>
                    <a:schemeClr val="tx1"/>
                  </a:solidFill>
                  <a:latin typeface="Verdana" pitchFamily="34" charset="0"/>
                  <a:ea typeface="ＭＳ Ｐゴシック" pitchFamily="-84" charset="-128"/>
                </a:defRPr>
              </a:lvl4pPr>
              <a:lvl5pPr marL="2057400" indent="-228600">
                <a:defRPr sz="3600" b="1" i="1">
                  <a:solidFill>
                    <a:schemeClr val="tx1"/>
                  </a:solidFill>
                  <a:latin typeface="Verdana" pitchFamily="34" charset="0"/>
                  <a:ea typeface="ＭＳ Ｐゴシック" pitchFamily="-84" charset="-128"/>
                </a:defRPr>
              </a:lvl5pPr>
              <a:lvl6pPr marL="25146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6pPr>
              <a:lvl7pPr marL="29718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7pPr>
              <a:lvl8pPr marL="34290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8pPr>
              <a:lvl9pPr marL="38862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9pPr>
            </a:lstStyle>
            <a:p>
              <a:pPr>
                <a:defRPr/>
              </a:pPr>
              <a:endParaRPr lang="en-US" altLang="en-US" sz="3600" dirty="0"/>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p:spPr>
          <p:txBody>
            <a:bodyPr wrap="none" anchor="ctr"/>
            <a:lstStyle>
              <a:lvl1pPr>
                <a:defRPr sz="3600" b="1" i="1">
                  <a:solidFill>
                    <a:schemeClr val="tx1"/>
                  </a:solidFill>
                  <a:latin typeface="Verdana" pitchFamily="34" charset="0"/>
                  <a:ea typeface="ＭＳ Ｐゴシック" pitchFamily="-84" charset="-128"/>
                </a:defRPr>
              </a:lvl1pPr>
              <a:lvl2pPr marL="742950" indent="-285750">
                <a:defRPr sz="3600" b="1" i="1">
                  <a:solidFill>
                    <a:schemeClr val="tx1"/>
                  </a:solidFill>
                  <a:latin typeface="Verdana" pitchFamily="34" charset="0"/>
                  <a:ea typeface="ＭＳ Ｐゴシック" pitchFamily="-84" charset="-128"/>
                </a:defRPr>
              </a:lvl2pPr>
              <a:lvl3pPr marL="1143000" indent="-228600">
                <a:defRPr sz="3600" b="1" i="1">
                  <a:solidFill>
                    <a:schemeClr val="tx1"/>
                  </a:solidFill>
                  <a:latin typeface="Verdana" pitchFamily="34" charset="0"/>
                  <a:ea typeface="ＭＳ Ｐゴシック" pitchFamily="-84" charset="-128"/>
                </a:defRPr>
              </a:lvl3pPr>
              <a:lvl4pPr marL="1600200" indent="-228600">
                <a:defRPr sz="3600" b="1" i="1">
                  <a:solidFill>
                    <a:schemeClr val="tx1"/>
                  </a:solidFill>
                  <a:latin typeface="Verdana" pitchFamily="34" charset="0"/>
                  <a:ea typeface="ＭＳ Ｐゴシック" pitchFamily="-84" charset="-128"/>
                </a:defRPr>
              </a:lvl4pPr>
              <a:lvl5pPr marL="2057400" indent="-228600">
                <a:defRPr sz="3600" b="1" i="1">
                  <a:solidFill>
                    <a:schemeClr val="tx1"/>
                  </a:solidFill>
                  <a:latin typeface="Verdana" pitchFamily="34" charset="0"/>
                  <a:ea typeface="ＭＳ Ｐゴシック" pitchFamily="-84" charset="-128"/>
                </a:defRPr>
              </a:lvl5pPr>
              <a:lvl6pPr marL="25146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6pPr>
              <a:lvl7pPr marL="29718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7pPr>
              <a:lvl8pPr marL="34290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8pPr>
              <a:lvl9pPr marL="38862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9pPr>
            </a:lstStyle>
            <a:p>
              <a:pPr>
                <a:defRPr/>
              </a:pPr>
              <a:endParaRPr lang="en-US" altLang="en-US" sz="3600" dirty="0"/>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p:spPr>
          <p:txBody>
            <a:bodyPr wrap="none" anchor="ctr"/>
            <a:lstStyle>
              <a:lvl1pPr>
                <a:defRPr sz="3600" b="1" i="1">
                  <a:solidFill>
                    <a:schemeClr val="tx1"/>
                  </a:solidFill>
                  <a:latin typeface="Verdana" pitchFamily="34" charset="0"/>
                  <a:ea typeface="ＭＳ Ｐゴシック" pitchFamily="-84" charset="-128"/>
                </a:defRPr>
              </a:lvl1pPr>
              <a:lvl2pPr marL="742950" indent="-285750">
                <a:defRPr sz="3600" b="1" i="1">
                  <a:solidFill>
                    <a:schemeClr val="tx1"/>
                  </a:solidFill>
                  <a:latin typeface="Verdana" pitchFamily="34" charset="0"/>
                  <a:ea typeface="ＭＳ Ｐゴシック" pitchFamily="-84" charset="-128"/>
                </a:defRPr>
              </a:lvl2pPr>
              <a:lvl3pPr marL="1143000" indent="-228600">
                <a:defRPr sz="3600" b="1" i="1">
                  <a:solidFill>
                    <a:schemeClr val="tx1"/>
                  </a:solidFill>
                  <a:latin typeface="Verdana" pitchFamily="34" charset="0"/>
                  <a:ea typeface="ＭＳ Ｐゴシック" pitchFamily="-84" charset="-128"/>
                </a:defRPr>
              </a:lvl3pPr>
              <a:lvl4pPr marL="1600200" indent="-228600">
                <a:defRPr sz="3600" b="1" i="1">
                  <a:solidFill>
                    <a:schemeClr val="tx1"/>
                  </a:solidFill>
                  <a:latin typeface="Verdana" pitchFamily="34" charset="0"/>
                  <a:ea typeface="ＭＳ Ｐゴシック" pitchFamily="-84" charset="-128"/>
                </a:defRPr>
              </a:lvl4pPr>
              <a:lvl5pPr marL="2057400" indent="-228600">
                <a:defRPr sz="3600" b="1" i="1">
                  <a:solidFill>
                    <a:schemeClr val="tx1"/>
                  </a:solidFill>
                  <a:latin typeface="Verdana" pitchFamily="34" charset="0"/>
                  <a:ea typeface="ＭＳ Ｐゴシック" pitchFamily="-84" charset="-128"/>
                </a:defRPr>
              </a:lvl5pPr>
              <a:lvl6pPr marL="25146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6pPr>
              <a:lvl7pPr marL="29718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7pPr>
              <a:lvl8pPr marL="34290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8pPr>
              <a:lvl9pPr marL="38862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9pPr>
            </a:lstStyle>
            <a:p>
              <a:pPr>
                <a:defRPr/>
              </a:pPr>
              <a:endParaRPr lang="en-US" altLang="en-US" sz="3600" dirty="0"/>
            </a:p>
          </p:txBody>
        </p:sp>
      </p:grpSp>
      <p:sp>
        <p:nvSpPr>
          <p:cNvPr id="53251" name="Rectangle 3"/>
          <p:cNvSpPr>
            <a:spLocks noGrp="1" noChangeArrowheads="1"/>
          </p:cNvSpPr>
          <p:nvPr>
            <p:ph type="subTitle" idx="1"/>
          </p:nvPr>
        </p:nvSpPr>
        <p:spPr>
          <a:xfrm>
            <a:off x="1828800" y="3270250"/>
            <a:ext cx="8534400" cy="2209800"/>
          </a:xfrm>
        </p:spPr>
        <p:txBody>
          <a:bodyPr/>
          <a:lstStyle>
            <a:lvl1pPr marL="0" indent="0" algn="ctr" eaLnBrk="0" fontAlgn="base" hangingPunct="0">
              <a:lnSpc>
                <a:spcPct val="80000"/>
              </a:lnSpc>
              <a:spcBef>
                <a:spcPct val="0"/>
              </a:spcBef>
              <a:spcAft>
                <a:spcPct val="0"/>
              </a:spcAft>
              <a:buClr>
                <a:srgbClr val="666600"/>
              </a:buClr>
              <a:buFont typeface="Wingdings" pitchFamily="2" charset="2"/>
              <a:buNone/>
              <a:defRPr sz="2400"/>
            </a:lvl1pPr>
          </a:lstStyle>
          <a:p>
            <a:pPr algn="ctr" fontAlgn="base">
              <a:lnSpc>
                <a:spcPct val="80000"/>
              </a:lnSpc>
              <a:spcBef>
                <a:spcPct val="0"/>
              </a:spcBef>
              <a:spcAft>
                <a:spcPct val="0"/>
              </a:spcAft>
            </a:pPr>
            <a:endParaRPr lang="en-US" b="1" i="1" dirty="0">
              <a:solidFill>
                <a:srgbClr val="000000"/>
              </a:solidFill>
              <a:latin typeface="Verdana" pitchFamily="34" charset="0"/>
              <a:ea typeface="ＭＳ Ｐゴシック" pitchFamily="-106" charset="-128"/>
            </a:endParaRPr>
          </a:p>
        </p:txBody>
      </p:sp>
      <p:sp>
        <p:nvSpPr>
          <p:cNvPr id="12" name="Title 11"/>
          <p:cNvSpPr>
            <a:spLocks noGrp="1"/>
          </p:cNvSpPr>
          <p:nvPr>
            <p:ph type="title" hasCustomPrompt="1"/>
          </p:nvPr>
        </p:nvSpPr>
        <p:spPr/>
        <p:txBody>
          <a:bodyPr/>
          <a:lstStyle>
            <a:lvl1pPr>
              <a:defRPr b="1"/>
            </a:lvl1pPr>
          </a:lstStyle>
          <a:p>
            <a:r>
              <a:rPr lang="en-US" dirty="0"/>
              <a:t>CLICK TO EDIT MASTER TITLE STYLE</a:t>
            </a:r>
          </a:p>
        </p:txBody>
      </p:sp>
      <p:sp>
        <p:nvSpPr>
          <p:cNvPr id="18" name="Slide Number Placeholder 17"/>
          <p:cNvSpPr>
            <a:spLocks noGrp="1"/>
          </p:cNvSpPr>
          <p:nvPr>
            <p:ph type="sldNum" sz="quarter" idx="12"/>
          </p:nvPr>
        </p:nvSpPr>
        <p:spPr/>
        <p:txBody>
          <a:bodyPr/>
          <a:lstStyle/>
          <a:p>
            <a:fld id="{C5D83362-4C70-406D-8155-49D75310F06D}" type="slidenum">
              <a:rPr lang="en-US" smtClean="0"/>
              <a:t>‹#›</a:t>
            </a:fld>
            <a:endParaRPr lang="en-US"/>
          </a:p>
        </p:txBody>
      </p:sp>
      <p:sp>
        <p:nvSpPr>
          <p:cNvPr id="2" name="Date Placeholder 1"/>
          <p:cNvSpPr>
            <a:spLocks noGrp="1"/>
          </p:cNvSpPr>
          <p:nvPr>
            <p:ph type="dt" sz="half" idx="13"/>
          </p:nvPr>
        </p:nvSpPr>
        <p:spPr/>
        <p:txBody>
          <a:bodyPr/>
          <a:lstStyle/>
          <a:p>
            <a:r>
              <a:rPr lang="en-US" dirty="0"/>
              <a:t>Presentation to CRC Life Cycle Analysis of Transportation Fuels Workshop, Oct. 15-17, 2019, at Argonne National Laboratory</a:t>
            </a:r>
          </a:p>
        </p:txBody>
      </p:sp>
    </p:spTree>
    <p:extLst>
      <p:ext uri="{BB962C8B-B14F-4D97-AF65-F5344CB8AC3E}">
        <p14:creationId xmlns:p14="http://schemas.microsoft.com/office/powerpoint/2010/main" val="141049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4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11"/>
          </p:nvPr>
        </p:nvSpPr>
        <p:spPr/>
        <p:txBody>
          <a:bodyPr/>
          <a:lstStyle/>
          <a:p>
            <a:fld id="{C5D83362-4C70-406D-8155-49D75310F06D}" type="slidenum">
              <a:rPr lang="en-US" smtClean="0"/>
              <a:t>‹#›</a:t>
            </a:fld>
            <a:endParaRPr lang="en-US"/>
          </a:p>
        </p:txBody>
      </p:sp>
      <p:sp>
        <p:nvSpPr>
          <p:cNvPr id="4" name="Date Placeholder 3"/>
          <p:cNvSpPr>
            <a:spLocks noGrp="1"/>
          </p:cNvSpPr>
          <p:nvPr>
            <p:ph type="dt" sz="half" idx="12"/>
          </p:nvPr>
        </p:nvSpPr>
        <p:spPr/>
        <p:txBody>
          <a:bodyPr/>
          <a:lstStyle/>
          <a:p>
            <a:r>
              <a:rPr lang="en-US" dirty="0"/>
              <a:t>Presentation to CRC Life Cycle Analysis of Transportation Fuels Workshop, Oct. 15-17, 2019, at Argonne National Laboratory</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grpSp>
        <p:nvGrpSpPr>
          <p:cNvPr id="4" name="Group 7"/>
          <p:cNvGrpSpPr>
            <a:grpSpLocks/>
          </p:cNvGrpSpPr>
          <p:nvPr/>
        </p:nvGrpSpPr>
        <p:grpSpPr bwMode="auto">
          <a:xfrm>
            <a:off x="304800" y="2889251"/>
            <a:ext cx="114808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p:spPr>
          <p:txBody>
            <a:bodyPr wrap="none" anchor="ctr"/>
            <a:lstStyle>
              <a:lvl1pPr>
                <a:defRPr sz="3600" b="1" i="1">
                  <a:solidFill>
                    <a:schemeClr val="tx1"/>
                  </a:solidFill>
                  <a:latin typeface="Verdana" pitchFamily="34" charset="0"/>
                  <a:ea typeface="ＭＳ Ｐゴシック" pitchFamily="-84" charset="-128"/>
                </a:defRPr>
              </a:lvl1pPr>
              <a:lvl2pPr marL="742950" indent="-285750">
                <a:defRPr sz="3600" b="1" i="1">
                  <a:solidFill>
                    <a:schemeClr val="tx1"/>
                  </a:solidFill>
                  <a:latin typeface="Verdana" pitchFamily="34" charset="0"/>
                  <a:ea typeface="ＭＳ Ｐゴシック" pitchFamily="-84" charset="-128"/>
                </a:defRPr>
              </a:lvl2pPr>
              <a:lvl3pPr marL="1143000" indent="-228600">
                <a:defRPr sz="3600" b="1" i="1">
                  <a:solidFill>
                    <a:schemeClr val="tx1"/>
                  </a:solidFill>
                  <a:latin typeface="Verdana" pitchFamily="34" charset="0"/>
                  <a:ea typeface="ＭＳ Ｐゴシック" pitchFamily="-84" charset="-128"/>
                </a:defRPr>
              </a:lvl3pPr>
              <a:lvl4pPr marL="1600200" indent="-228600">
                <a:defRPr sz="3600" b="1" i="1">
                  <a:solidFill>
                    <a:schemeClr val="tx1"/>
                  </a:solidFill>
                  <a:latin typeface="Verdana" pitchFamily="34" charset="0"/>
                  <a:ea typeface="ＭＳ Ｐゴシック" pitchFamily="-84" charset="-128"/>
                </a:defRPr>
              </a:lvl4pPr>
              <a:lvl5pPr marL="2057400" indent="-228600">
                <a:defRPr sz="3600" b="1" i="1">
                  <a:solidFill>
                    <a:schemeClr val="tx1"/>
                  </a:solidFill>
                  <a:latin typeface="Verdana" pitchFamily="34" charset="0"/>
                  <a:ea typeface="ＭＳ Ｐゴシック" pitchFamily="-84" charset="-128"/>
                </a:defRPr>
              </a:lvl5pPr>
              <a:lvl6pPr marL="25146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6pPr>
              <a:lvl7pPr marL="29718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7pPr>
              <a:lvl8pPr marL="34290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8pPr>
              <a:lvl9pPr marL="38862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9pPr>
            </a:lstStyle>
            <a:p>
              <a:pPr>
                <a:defRPr/>
              </a:pPr>
              <a:endParaRPr lang="en-US" altLang="en-US" sz="3600" dirty="0"/>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p:spPr>
          <p:txBody>
            <a:bodyPr wrap="none" anchor="ctr"/>
            <a:lstStyle>
              <a:lvl1pPr>
                <a:defRPr sz="3600" b="1" i="1">
                  <a:solidFill>
                    <a:schemeClr val="tx1"/>
                  </a:solidFill>
                  <a:latin typeface="Verdana" pitchFamily="34" charset="0"/>
                  <a:ea typeface="ＭＳ Ｐゴシック" pitchFamily="-84" charset="-128"/>
                </a:defRPr>
              </a:lvl1pPr>
              <a:lvl2pPr marL="742950" indent="-285750">
                <a:defRPr sz="3600" b="1" i="1">
                  <a:solidFill>
                    <a:schemeClr val="tx1"/>
                  </a:solidFill>
                  <a:latin typeface="Verdana" pitchFamily="34" charset="0"/>
                  <a:ea typeface="ＭＳ Ｐゴシック" pitchFamily="-84" charset="-128"/>
                </a:defRPr>
              </a:lvl2pPr>
              <a:lvl3pPr marL="1143000" indent="-228600">
                <a:defRPr sz="3600" b="1" i="1">
                  <a:solidFill>
                    <a:schemeClr val="tx1"/>
                  </a:solidFill>
                  <a:latin typeface="Verdana" pitchFamily="34" charset="0"/>
                  <a:ea typeface="ＭＳ Ｐゴシック" pitchFamily="-84" charset="-128"/>
                </a:defRPr>
              </a:lvl3pPr>
              <a:lvl4pPr marL="1600200" indent="-228600">
                <a:defRPr sz="3600" b="1" i="1">
                  <a:solidFill>
                    <a:schemeClr val="tx1"/>
                  </a:solidFill>
                  <a:latin typeface="Verdana" pitchFamily="34" charset="0"/>
                  <a:ea typeface="ＭＳ Ｐゴシック" pitchFamily="-84" charset="-128"/>
                </a:defRPr>
              </a:lvl4pPr>
              <a:lvl5pPr marL="2057400" indent="-228600">
                <a:defRPr sz="3600" b="1" i="1">
                  <a:solidFill>
                    <a:schemeClr val="tx1"/>
                  </a:solidFill>
                  <a:latin typeface="Verdana" pitchFamily="34" charset="0"/>
                  <a:ea typeface="ＭＳ Ｐゴシック" pitchFamily="-84" charset="-128"/>
                </a:defRPr>
              </a:lvl5pPr>
              <a:lvl6pPr marL="25146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6pPr>
              <a:lvl7pPr marL="29718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7pPr>
              <a:lvl8pPr marL="34290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8pPr>
              <a:lvl9pPr marL="38862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9pPr>
            </a:lstStyle>
            <a:p>
              <a:pPr>
                <a:defRPr/>
              </a:pPr>
              <a:endParaRPr lang="en-US" altLang="en-US" sz="3600" dirty="0"/>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p:spPr>
          <p:txBody>
            <a:bodyPr wrap="none" anchor="ctr"/>
            <a:lstStyle>
              <a:lvl1pPr>
                <a:defRPr sz="3600" b="1" i="1">
                  <a:solidFill>
                    <a:schemeClr val="tx1"/>
                  </a:solidFill>
                  <a:latin typeface="Verdana" pitchFamily="34" charset="0"/>
                  <a:ea typeface="ＭＳ Ｐゴシック" pitchFamily="-84" charset="-128"/>
                </a:defRPr>
              </a:lvl1pPr>
              <a:lvl2pPr marL="742950" indent="-285750">
                <a:defRPr sz="3600" b="1" i="1">
                  <a:solidFill>
                    <a:schemeClr val="tx1"/>
                  </a:solidFill>
                  <a:latin typeface="Verdana" pitchFamily="34" charset="0"/>
                  <a:ea typeface="ＭＳ Ｐゴシック" pitchFamily="-84" charset="-128"/>
                </a:defRPr>
              </a:lvl2pPr>
              <a:lvl3pPr marL="1143000" indent="-228600">
                <a:defRPr sz="3600" b="1" i="1">
                  <a:solidFill>
                    <a:schemeClr val="tx1"/>
                  </a:solidFill>
                  <a:latin typeface="Verdana" pitchFamily="34" charset="0"/>
                  <a:ea typeface="ＭＳ Ｐゴシック" pitchFamily="-84" charset="-128"/>
                </a:defRPr>
              </a:lvl3pPr>
              <a:lvl4pPr marL="1600200" indent="-228600">
                <a:defRPr sz="3600" b="1" i="1">
                  <a:solidFill>
                    <a:schemeClr val="tx1"/>
                  </a:solidFill>
                  <a:latin typeface="Verdana" pitchFamily="34" charset="0"/>
                  <a:ea typeface="ＭＳ Ｐゴシック" pitchFamily="-84" charset="-128"/>
                </a:defRPr>
              </a:lvl4pPr>
              <a:lvl5pPr marL="2057400" indent="-228600">
                <a:defRPr sz="3600" b="1" i="1">
                  <a:solidFill>
                    <a:schemeClr val="tx1"/>
                  </a:solidFill>
                  <a:latin typeface="Verdana" pitchFamily="34" charset="0"/>
                  <a:ea typeface="ＭＳ Ｐゴシック" pitchFamily="-84" charset="-128"/>
                </a:defRPr>
              </a:lvl5pPr>
              <a:lvl6pPr marL="25146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6pPr>
              <a:lvl7pPr marL="29718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7pPr>
              <a:lvl8pPr marL="34290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8pPr>
              <a:lvl9pPr marL="3886200" indent="-228600" algn="ctr" eaLnBrk="0" fontAlgn="base" hangingPunct="0">
                <a:spcBef>
                  <a:spcPct val="0"/>
                </a:spcBef>
                <a:spcAft>
                  <a:spcPct val="0"/>
                </a:spcAft>
                <a:defRPr sz="3600" b="1" i="1">
                  <a:solidFill>
                    <a:schemeClr val="tx1"/>
                  </a:solidFill>
                  <a:latin typeface="Verdana" pitchFamily="34" charset="0"/>
                  <a:ea typeface="ＭＳ Ｐゴシック" pitchFamily="-84" charset="-128"/>
                </a:defRPr>
              </a:lvl9pPr>
            </a:lstStyle>
            <a:p>
              <a:pPr>
                <a:defRPr/>
              </a:pPr>
              <a:endParaRPr lang="en-US" altLang="en-US" sz="3600" dirty="0"/>
            </a:p>
          </p:txBody>
        </p:sp>
      </p:grpSp>
      <p:sp>
        <p:nvSpPr>
          <p:cNvPr id="8" name="Rectangle 7"/>
          <p:cNvSpPr/>
          <p:nvPr userDrawn="1"/>
        </p:nvSpPr>
        <p:spPr>
          <a:xfrm>
            <a:off x="533400" y="609600"/>
            <a:ext cx="7295587" cy="769441"/>
          </a:xfrm>
          <a:prstGeom prst="rect">
            <a:avLst/>
          </a:prstGeom>
        </p:spPr>
        <p:txBody>
          <a:bodyPr wrap="none">
            <a:spAutoFit/>
          </a:bodyPr>
          <a:lstStyle/>
          <a:p>
            <a:r>
              <a:rPr lang="en-US" sz="4400" b="1" dirty="0">
                <a:solidFill>
                  <a:schemeClr val="tx2"/>
                </a:solidFill>
              </a:rPr>
              <a:t>ACKNOWLEDGEMENTS</a:t>
            </a:r>
          </a:p>
        </p:txBody>
      </p:sp>
      <p:sp>
        <p:nvSpPr>
          <p:cNvPr id="16" name="Slide Number Placeholder 15"/>
          <p:cNvSpPr>
            <a:spLocks noGrp="1"/>
          </p:cNvSpPr>
          <p:nvPr>
            <p:ph type="sldNum" sz="quarter" idx="11"/>
          </p:nvPr>
        </p:nvSpPr>
        <p:spPr/>
        <p:txBody>
          <a:bodyPr/>
          <a:lstStyle/>
          <a:p>
            <a:fld id="{C5D83362-4C70-406D-8155-49D75310F06D}" type="slidenum">
              <a:rPr lang="en-US" smtClean="0"/>
              <a:t>‹#›</a:t>
            </a:fld>
            <a:endParaRPr lang="en-US"/>
          </a:p>
        </p:txBody>
      </p:sp>
      <p:sp>
        <p:nvSpPr>
          <p:cNvPr id="2" name="Date Placeholder 1"/>
          <p:cNvSpPr>
            <a:spLocks noGrp="1"/>
          </p:cNvSpPr>
          <p:nvPr>
            <p:ph type="dt" sz="half" idx="12"/>
          </p:nvPr>
        </p:nvSpPr>
        <p:spPr/>
        <p:txBody>
          <a:bodyPr/>
          <a:lstStyle/>
          <a:p>
            <a:r>
              <a:rPr lang="en-US" dirty="0"/>
              <a:t>Presentation to CRC Life Cycle Analysis of Transportation Fuels Workshop, Oct. 15-17, 2019, at Argonne National Laboratory</a:t>
            </a:r>
          </a:p>
        </p:txBody>
      </p:sp>
      <p:sp>
        <p:nvSpPr>
          <p:cNvPr id="3" name="TextBox 2"/>
          <p:cNvSpPr txBox="1"/>
          <p:nvPr userDrawn="1"/>
        </p:nvSpPr>
        <p:spPr>
          <a:xfrm>
            <a:off x="304800" y="2590800"/>
            <a:ext cx="11734800" cy="990600"/>
          </a:xfrm>
          <a:prstGeom prst="rect">
            <a:avLst/>
          </a:prstGeom>
          <a:solidFill>
            <a:schemeClr val="bg1"/>
          </a:solidFill>
        </p:spPr>
        <p:txBody>
          <a:bodyPr wrap="square" rtlCol="0">
            <a:spAutoFit/>
          </a:bodyPr>
          <a:lstStyle/>
          <a:p>
            <a:endParaRPr lang="en-CA" dirty="0"/>
          </a:p>
        </p:txBody>
      </p:sp>
      <p:sp>
        <p:nvSpPr>
          <p:cNvPr id="12" name="Rectangle 11">
            <a:extLst>
              <a:ext uri="{FF2B5EF4-FFF2-40B4-BE49-F238E27FC236}">
                <a16:creationId xmlns:a16="http://schemas.microsoft.com/office/drawing/2014/main" id="{FCE135D6-3585-46CF-8C16-11C54D35BF8A}"/>
              </a:ext>
            </a:extLst>
          </p:cNvPr>
          <p:cNvSpPr/>
          <p:nvPr userDrawn="1"/>
        </p:nvSpPr>
        <p:spPr>
          <a:xfrm>
            <a:off x="762000" y="1752600"/>
            <a:ext cx="10515600" cy="3416320"/>
          </a:xfrm>
          <a:prstGeom prst="rect">
            <a:avLst/>
          </a:prstGeom>
          <a:solidFill>
            <a:schemeClr val="bg1"/>
          </a:solidFill>
        </p:spPr>
        <p:txBody>
          <a:bodyPr wrap="square">
            <a:spAutoFit/>
          </a:bodyPr>
          <a:lstStyle/>
          <a:p>
            <a:pPr algn="just">
              <a:lnSpc>
                <a:spcPct val="150000"/>
              </a:lnSpc>
            </a:pPr>
            <a:r>
              <a:rPr lang="en-US" sz="2400" b="0" i="0" dirty="0">
                <a:latin typeface="Cambria" pitchFamily="18" charset="0"/>
              </a:rPr>
              <a:t>The authors thank the NSERC/Cenovus/Alberta Innovates Associate Industrial Research Chair Program in Energy and Environmental Systems Engineering and the Cenovus Energy Endowed Chair Program in Environmental Engineering for the financial support.</a:t>
            </a:r>
            <a:r>
              <a:rPr lang="en-US" sz="2400" b="0" i="0" baseline="0" dirty="0">
                <a:latin typeface="Cambria" pitchFamily="18" charset="0"/>
              </a:rPr>
              <a:t> </a:t>
            </a:r>
            <a:r>
              <a:rPr lang="en-CA" sz="2400" b="0" i="0" baseline="0" dirty="0">
                <a:latin typeface="Cambria" pitchFamily="18" charset="0"/>
              </a:rPr>
              <a:t>As a part of the University of Alberta's Future Energy Systems research initiative, this research was made possible in part thanks to funding from the Canada First Research Excellence Fund. </a:t>
            </a:r>
            <a:endParaRPr lang="en-US" sz="2400" b="0" i="0" dirty="0">
              <a:latin typeface="Cambria" pitchFamily="18" charset="0"/>
            </a:endParaRPr>
          </a:p>
        </p:txBody>
      </p:sp>
    </p:spTree>
    <p:extLst>
      <p:ext uri="{BB962C8B-B14F-4D97-AF65-F5344CB8AC3E}">
        <p14:creationId xmlns:p14="http://schemas.microsoft.com/office/powerpoint/2010/main" val="320751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questions">
    <p:spTree>
      <p:nvGrpSpPr>
        <p:cNvPr id="1" name=""/>
        <p:cNvGrpSpPr/>
        <p:nvPr/>
      </p:nvGrpSpPr>
      <p:grpSpPr>
        <a:xfrm>
          <a:off x="0" y="0"/>
          <a:ext cx="0" cy="0"/>
          <a:chOff x="0" y="0"/>
          <a:chExt cx="0" cy="0"/>
        </a:xfrm>
      </p:grpSpPr>
      <p:sp>
        <p:nvSpPr>
          <p:cNvPr id="14" name="Rectangle 13"/>
          <p:cNvSpPr/>
          <p:nvPr userDrawn="1"/>
        </p:nvSpPr>
        <p:spPr>
          <a:xfrm>
            <a:off x="605971" y="1524000"/>
            <a:ext cx="11179628" cy="4351832"/>
          </a:xfrm>
          <a:prstGeom prst="rect">
            <a:avLst/>
          </a:prstGeom>
        </p:spPr>
        <p:txBody>
          <a:bodyPr wrap="square">
            <a:spAutoFit/>
          </a:bodyPr>
          <a:lstStyle/>
          <a:p>
            <a:pPr marL="0" marR="0">
              <a:lnSpc>
                <a:spcPct val="107000"/>
              </a:lnSpc>
              <a:spcBef>
                <a:spcPts val="0"/>
              </a:spcBef>
              <a:spcAft>
                <a:spcPts val="800"/>
              </a:spcAf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further information:</a:t>
            </a:r>
            <a:b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Amit Kumar, Prof.</a:t>
            </a:r>
            <a:b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NSERC/Cenovus/Alberta Innovates Industrial Research Chair in Energy and Environmental Systems Engineering </a:t>
            </a:r>
          </a:p>
          <a:p>
            <a:pPr marL="0" marR="0">
              <a:lnSpc>
                <a:spcPct val="107000"/>
              </a:lnSpc>
              <a:spcBef>
                <a:spcPts val="0"/>
              </a:spcBef>
              <a:spcAft>
                <a:spcPts val="800"/>
              </a:spcAf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Cenovus Energy Endowed Chair in Environme</a:t>
            </a:r>
            <a:r>
              <a:rPr lang="en-US" sz="2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ntal Engineering</a:t>
            </a:r>
          </a:p>
          <a:p>
            <a:pPr marL="0" marR="0">
              <a:lnSpc>
                <a:spcPct val="107000"/>
              </a:lnSpc>
              <a:spcBef>
                <a:spcPts val="0"/>
              </a:spcBef>
              <a:spcAft>
                <a:spcPts val="800"/>
              </a:spcAft>
            </a:pPr>
            <a:r>
              <a:rPr lang="en-US" altLang="en-US" sz="2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Deputy Director – Future Energy Systems </a:t>
            </a:r>
          </a:p>
          <a:p>
            <a:pPr marL="0" marR="0">
              <a:lnSpc>
                <a:spcPct val="107000"/>
              </a:lnSpc>
              <a:spcBef>
                <a:spcPts val="0"/>
              </a:spcBef>
              <a:spcAft>
                <a:spcPts val="800"/>
              </a:spcAft>
            </a:pPr>
            <a:r>
              <a:rPr lang="en-CA" altLang="en-US" sz="24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Department of Mechanical Engineering, University of Alberta</a:t>
            </a:r>
            <a:b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E-mail: </a:t>
            </a:r>
            <a:r>
              <a:rPr lang="en-US" sz="24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Amit.Kumar@ualberta.ca</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b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Website: </a:t>
            </a:r>
            <a:r>
              <a:rPr lang="en-US" sz="24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www.energysystems.ualberta.ca</a:t>
            </a: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Rectangle 14"/>
          <p:cNvSpPr/>
          <p:nvPr userDrawn="1"/>
        </p:nvSpPr>
        <p:spPr>
          <a:xfrm>
            <a:off x="589037" y="514301"/>
            <a:ext cx="8839200" cy="769441"/>
          </a:xfrm>
          <a:prstGeom prst="rect">
            <a:avLst/>
          </a:prstGeom>
        </p:spPr>
        <p:txBody>
          <a:bodyPr wrap="square">
            <a:spAutoFit/>
          </a:bodyPr>
          <a:lstStyle/>
          <a:p>
            <a:r>
              <a:rPr lang="en-US" sz="4400" b="1" dirty="0">
                <a:solidFill>
                  <a:schemeClr val="tx2"/>
                </a:solidFill>
              </a:rPr>
              <a:t>THANK YOU / QUESTIONS</a:t>
            </a:r>
          </a:p>
        </p:txBody>
      </p:sp>
      <p:sp>
        <p:nvSpPr>
          <p:cNvPr id="22" name="Slide Number Placeholder 21"/>
          <p:cNvSpPr>
            <a:spLocks noGrp="1"/>
          </p:cNvSpPr>
          <p:nvPr>
            <p:ph type="sldNum" sz="quarter" idx="11"/>
          </p:nvPr>
        </p:nvSpPr>
        <p:spPr/>
        <p:txBody>
          <a:bodyPr/>
          <a:lstStyle/>
          <a:p>
            <a:fld id="{C5D83362-4C70-406D-8155-49D75310F06D}" type="slidenum">
              <a:rPr lang="en-US" smtClean="0"/>
              <a:t>‹#›</a:t>
            </a:fld>
            <a:endParaRPr lang="en-US"/>
          </a:p>
        </p:txBody>
      </p:sp>
      <p:sp>
        <p:nvSpPr>
          <p:cNvPr id="2" name="Date Placeholder 1"/>
          <p:cNvSpPr>
            <a:spLocks noGrp="1"/>
          </p:cNvSpPr>
          <p:nvPr>
            <p:ph type="dt" sz="half" idx="12"/>
          </p:nvPr>
        </p:nvSpPr>
        <p:spPr/>
        <p:txBody>
          <a:bodyPr/>
          <a:lstStyle/>
          <a:p>
            <a:r>
              <a:rPr lang="en-US" dirty="0"/>
              <a:t>Presentation to CRC Life Cycle Analysis of Transportation Fuels Workshop, Oct. 15-17, 2019, at Argonne National Laboratory</a:t>
            </a:r>
          </a:p>
        </p:txBody>
      </p:sp>
    </p:spTree>
    <p:extLst>
      <p:ext uri="{BB962C8B-B14F-4D97-AF65-F5344CB8AC3E}">
        <p14:creationId xmlns:p14="http://schemas.microsoft.com/office/powerpoint/2010/main" val="154526285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96520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7"/>
          <p:cNvSpPr>
            <a:spLocks noChangeArrowheads="1"/>
          </p:cNvSpPr>
          <p:nvPr/>
        </p:nvSpPr>
        <p:spPr bwMode="auto">
          <a:xfrm>
            <a:off x="0" y="0"/>
            <a:ext cx="304800" cy="2286000"/>
          </a:xfrm>
          <a:prstGeom prst="rect">
            <a:avLst/>
          </a:prstGeom>
          <a:solidFill>
            <a:schemeClr val="bg2"/>
          </a:solidFill>
          <a:ln>
            <a:noFill/>
          </a:ln>
        </p:spPr>
        <p:txBody>
          <a:bodyPr wrap="none" anchor="ctr"/>
          <a:lstStyle>
            <a:lvl1pPr>
              <a:defRPr sz="3600" b="1" i="1">
                <a:solidFill>
                  <a:schemeClr val="tx1"/>
                </a:solidFill>
                <a:latin typeface="Verdana" pitchFamily="34" charset="0"/>
                <a:ea typeface="ＭＳ Ｐゴシック" pitchFamily="-106" charset="-128"/>
              </a:defRPr>
            </a:lvl1pPr>
            <a:lvl2pPr marL="37931725" indent="-37474525">
              <a:defRPr sz="3600" b="1" i="1">
                <a:solidFill>
                  <a:schemeClr val="tx1"/>
                </a:solidFill>
                <a:latin typeface="Verdana" pitchFamily="34" charset="0"/>
                <a:ea typeface="ＭＳ Ｐゴシック" pitchFamily="-106" charset="-128"/>
              </a:defRPr>
            </a:lvl2pPr>
            <a:lvl3pPr>
              <a:defRPr sz="3600" b="1" i="1">
                <a:solidFill>
                  <a:schemeClr val="tx1"/>
                </a:solidFill>
                <a:latin typeface="Verdana" pitchFamily="34" charset="0"/>
                <a:ea typeface="ＭＳ Ｐゴシック" pitchFamily="-106" charset="-128"/>
              </a:defRPr>
            </a:lvl3pPr>
            <a:lvl4pPr>
              <a:defRPr sz="3600" b="1" i="1">
                <a:solidFill>
                  <a:schemeClr val="tx1"/>
                </a:solidFill>
                <a:latin typeface="Verdana" pitchFamily="34" charset="0"/>
                <a:ea typeface="ＭＳ Ｐゴシック" pitchFamily="-106" charset="-128"/>
              </a:defRPr>
            </a:lvl4pPr>
            <a:lvl5pPr>
              <a:defRPr sz="3600" b="1" i="1">
                <a:solidFill>
                  <a:schemeClr val="tx1"/>
                </a:solidFill>
                <a:latin typeface="Verdana" pitchFamily="34" charset="0"/>
                <a:ea typeface="ＭＳ Ｐゴシック" pitchFamily="-106" charset="-128"/>
              </a:defRPr>
            </a:lvl5pPr>
            <a:lvl6pPr marL="457200" eaLnBrk="0" fontAlgn="base" hangingPunct="0">
              <a:spcBef>
                <a:spcPct val="0"/>
              </a:spcBef>
              <a:spcAft>
                <a:spcPct val="0"/>
              </a:spcAft>
              <a:defRPr sz="3600" b="1" i="1">
                <a:solidFill>
                  <a:schemeClr val="tx1"/>
                </a:solidFill>
                <a:latin typeface="Verdana" pitchFamily="34" charset="0"/>
                <a:ea typeface="ＭＳ Ｐゴシック" pitchFamily="-106" charset="-128"/>
              </a:defRPr>
            </a:lvl6pPr>
            <a:lvl7pPr marL="914400" eaLnBrk="0" fontAlgn="base" hangingPunct="0">
              <a:spcBef>
                <a:spcPct val="0"/>
              </a:spcBef>
              <a:spcAft>
                <a:spcPct val="0"/>
              </a:spcAft>
              <a:defRPr sz="3600" b="1" i="1">
                <a:solidFill>
                  <a:schemeClr val="tx1"/>
                </a:solidFill>
                <a:latin typeface="Verdana" pitchFamily="34" charset="0"/>
                <a:ea typeface="ＭＳ Ｐゴシック" pitchFamily="-106" charset="-128"/>
              </a:defRPr>
            </a:lvl7pPr>
            <a:lvl8pPr marL="1371600" eaLnBrk="0" fontAlgn="base" hangingPunct="0">
              <a:spcBef>
                <a:spcPct val="0"/>
              </a:spcBef>
              <a:spcAft>
                <a:spcPct val="0"/>
              </a:spcAft>
              <a:defRPr sz="3600" b="1" i="1">
                <a:solidFill>
                  <a:schemeClr val="tx1"/>
                </a:solidFill>
                <a:latin typeface="Verdana" pitchFamily="34" charset="0"/>
                <a:ea typeface="ＭＳ Ｐゴシック" pitchFamily="-106" charset="-128"/>
              </a:defRPr>
            </a:lvl8pPr>
            <a:lvl9pPr marL="1828800" eaLnBrk="0" fontAlgn="base" hangingPunct="0">
              <a:spcBef>
                <a:spcPct val="0"/>
              </a:spcBef>
              <a:spcAft>
                <a:spcPct val="0"/>
              </a:spcAft>
              <a:defRPr sz="3600" b="1" i="1">
                <a:solidFill>
                  <a:schemeClr val="tx1"/>
                </a:solidFill>
                <a:latin typeface="Verdana" pitchFamily="34" charset="0"/>
                <a:ea typeface="ＭＳ Ｐゴシック" pitchFamily="-106" charset="-128"/>
              </a:defRPr>
            </a:lvl9pPr>
          </a:lstStyle>
          <a:p>
            <a:pPr eaLnBrk="1" hangingPunct="1">
              <a:defRPr/>
            </a:pPr>
            <a:endParaRPr lang="en-US" altLang="en-US" sz="2400" b="0" i="0" dirty="0">
              <a:latin typeface="Times New Roman" pitchFamily="18" charset="0"/>
            </a:endParaRPr>
          </a:p>
        </p:txBody>
      </p:sp>
      <p:sp>
        <p:nvSpPr>
          <p:cNvPr id="1029" name="Line 8"/>
          <p:cNvSpPr>
            <a:spLocks noChangeShapeType="1"/>
          </p:cNvSpPr>
          <p:nvPr/>
        </p:nvSpPr>
        <p:spPr bwMode="auto">
          <a:xfrm>
            <a:off x="609600" y="1447800"/>
            <a:ext cx="10769600" cy="0"/>
          </a:xfrm>
          <a:prstGeom prst="line">
            <a:avLst/>
          </a:prstGeom>
          <a:noFill/>
          <a:ln w="19050">
            <a:solidFill>
              <a:schemeClr val="tx2"/>
            </a:solidFill>
            <a:round/>
            <a:headEnd/>
            <a:tailEnd/>
          </a:ln>
        </p:spPr>
        <p:txBody>
          <a:bodyPr/>
          <a:lstStyle/>
          <a:p>
            <a:endParaRPr lang="en-US" sz="1800" dirty="0"/>
          </a:p>
        </p:txBody>
      </p:sp>
      <p:sp>
        <p:nvSpPr>
          <p:cNvPr id="1030" name="Rectangle 9"/>
          <p:cNvSpPr>
            <a:spLocks noChangeArrowheads="1"/>
          </p:cNvSpPr>
          <p:nvPr/>
        </p:nvSpPr>
        <p:spPr bwMode="auto">
          <a:xfrm>
            <a:off x="0" y="2286000"/>
            <a:ext cx="304800" cy="2286000"/>
          </a:xfrm>
          <a:prstGeom prst="rect">
            <a:avLst/>
          </a:prstGeom>
          <a:solidFill>
            <a:schemeClr val="accent2"/>
          </a:solidFill>
          <a:ln>
            <a:noFill/>
          </a:ln>
        </p:spPr>
        <p:txBody>
          <a:bodyPr wrap="none" anchor="ctr"/>
          <a:lstStyle>
            <a:lvl1pPr>
              <a:defRPr sz="3600" b="1" i="1">
                <a:solidFill>
                  <a:schemeClr val="tx1"/>
                </a:solidFill>
                <a:latin typeface="Verdana" pitchFamily="34" charset="0"/>
                <a:ea typeface="ＭＳ Ｐゴシック" pitchFamily="-106" charset="-128"/>
              </a:defRPr>
            </a:lvl1pPr>
            <a:lvl2pPr marL="37931725" indent="-37474525">
              <a:defRPr sz="3600" b="1" i="1">
                <a:solidFill>
                  <a:schemeClr val="tx1"/>
                </a:solidFill>
                <a:latin typeface="Verdana" pitchFamily="34" charset="0"/>
                <a:ea typeface="ＭＳ Ｐゴシック" pitchFamily="-106" charset="-128"/>
              </a:defRPr>
            </a:lvl2pPr>
            <a:lvl3pPr>
              <a:defRPr sz="3600" b="1" i="1">
                <a:solidFill>
                  <a:schemeClr val="tx1"/>
                </a:solidFill>
                <a:latin typeface="Verdana" pitchFamily="34" charset="0"/>
                <a:ea typeface="ＭＳ Ｐゴシック" pitchFamily="-106" charset="-128"/>
              </a:defRPr>
            </a:lvl3pPr>
            <a:lvl4pPr>
              <a:defRPr sz="3600" b="1" i="1">
                <a:solidFill>
                  <a:schemeClr val="tx1"/>
                </a:solidFill>
                <a:latin typeface="Verdana" pitchFamily="34" charset="0"/>
                <a:ea typeface="ＭＳ Ｐゴシック" pitchFamily="-106" charset="-128"/>
              </a:defRPr>
            </a:lvl4pPr>
            <a:lvl5pPr>
              <a:defRPr sz="3600" b="1" i="1">
                <a:solidFill>
                  <a:schemeClr val="tx1"/>
                </a:solidFill>
                <a:latin typeface="Verdana" pitchFamily="34" charset="0"/>
                <a:ea typeface="ＭＳ Ｐゴシック" pitchFamily="-106" charset="-128"/>
              </a:defRPr>
            </a:lvl5pPr>
            <a:lvl6pPr marL="457200" eaLnBrk="0" fontAlgn="base" hangingPunct="0">
              <a:spcBef>
                <a:spcPct val="0"/>
              </a:spcBef>
              <a:spcAft>
                <a:spcPct val="0"/>
              </a:spcAft>
              <a:defRPr sz="3600" b="1" i="1">
                <a:solidFill>
                  <a:schemeClr val="tx1"/>
                </a:solidFill>
                <a:latin typeface="Verdana" pitchFamily="34" charset="0"/>
                <a:ea typeface="ＭＳ Ｐゴシック" pitchFamily="-106" charset="-128"/>
              </a:defRPr>
            </a:lvl6pPr>
            <a:lvl7pPr marL="914400" eaLnBrk="0" fontAlgn="base" hangingPunct="0">
              <a:spcBef>
                <a:spcPct val="0"/>
              </a:spcBef>
              <a:spcAft>
                <a:spcPct val="0"/>
              </a:spcAft>
              <a:defRPr sz="3600" b="1" i="1">
                <a:solidFill>
                  <a:schemeClr val="tx1"/>
                </a:solidFill>
                <a:latin typeface="Verdana" pitchFamily="34" charset="0"/>
                <a:ea typeface="ＭＳ Ｐゴシック" pitchFamily="-106" charset="-128"/>
              </a:defRPr>
            </a:lvl7pPr>
            <a:lvl8pPr marL="1371600" eaLnBrk="0" fontAlgn="base" hangingPunct="0">
              <a:spcBef>
                <a:spcPct val="0"/>
              </a:spcBef>
              <a:spcAft>
                <a:spcPct val="0"/>
              </a:spcAft>
              <a:defRPr sz="3600" b="1" i="1">
                <a:solidFill>
                  <a:schemeClr val="tx1"/>
                </a:solidFill>
                <a:latin typeface="Verdana" pitchFamily="34" charset="0"/>
                <a:ea typeface="ＭＳ Ｐゴシック" pitchFamily="-106" charset="-128"/>
              </a:defRPr>
            </a:lvl8pPr>
            <a:lvl9pPr marL="1828800" eaLnBrk="0" fontAlgn="base" hangingPunct="0">
              <a:spcBef>
                <a:spcPct val="0"/>
              </a:spcBef>
              <a:spcAft>
                <a:spcPct val="0"/>
              </a:spcAft>
              <a:defRPr sz="3600" b="1" i="1">
                <a:solidFill>
                  <a:schemeClr val="tx1"/>
                </a:solidFill>
                <a:latin typeface="Verdana" pitchFamily="34" charset="0"/>
                <a:ea typeface="ＭＳ Ｐゴシック" pitchFamily="-106" charset="-128"/>
              </a:defRPr>
            </a:lvl9pPr>
          </a:lstStyle>
          <a:p>
            <a:pPr eaLnBrk="1" hangingPunct="1">
              <a:defRPr/>
            </a:pPr>
            <a:endParaRPr lang="en-US" altLang="en-US" sz="2400" b="0" i="0" dirty="0">
              <a:latin typeface="Times New Roman" pitchFamily="18" charset="0"/>
            </a:endParaRPr>
          </a:p>
        </p:txBody>
      </p:sp>
      <p:sp>
        <p:nvSpPr>
          <p:cNvPr id="1031" name="Rectangle 10"/>
          <p:cNvSpPr>
            <a:spLocks noChangeArrowheads="1"/>
          </p:cNvSpPr>
          <p:nvPr/>
        </p:nvSpPr>
        <p:spPr bwMode="auto">
          <a:xfrm>
            <a:off x="0" y="4572000"/>
            <a:ext cx="304800" cy="2286000"/>
          </a:xfrm>
          <a:prstGeom prst="rect">
            <a:avLst/>
          </a:prstGeom>
          <a:solidFill>
            <a:schemeClr val="tx2"/>
          </a:solidFill>
          <a:ln>
            <a:noFill/>
          </a:ln>
        </p:spPr>
        <p:txBody>
          <a:bodyPr wrap="none" anchor="ctr"/>
          <a:lstStyle>
            <a:lvl1pPr>
              <a:defRPr sz="3600" b="1" i="1">
                <a:solidFill>
                  <a:schemeClr val="tx1"/>
                </a:solidFill>
                <a:latin typeface="Verdana" pitchFamily="34" charset="0"/>
                <a:ea typeface="ＭＳ Ｐゴシック" pitchFamily="-106" charset="-128"/>
              </a:defRPr>
            </a:lvl1pPr>
            <a:lvl2pPr marL="37931725" indent="-37474525">
              <a:defRPr sz="3600" b="1" i="1">
                <a:solidFill>
                  <a:schemeClr val="tx1"/>
                </a:solidFill>
                <a:latin typeface="Verdana" pitchFamily="34" charset="0"/>
                <a:ea typeface="ＭＳ Ｐゴシック" pitchFamily="-106" charset="-128"/>
              </a:defRPr>
            </a:lvl2pPr>
            <a:lvl3pPr>
              <a:defRPr sz="3600" b="1" i="1">
                <a:solidFill>
                  <a:schemeClr val="tx1"/>
                </a:solidFill>
                <a:latin typeface="Verdana" pitchFamily="34" charset="0"/>
                <a:ea typeface="ＭＳ Ｐゴシック" pitchFamily="-106" charset="-128"/>
              </a:defRPr>
            </a:lvl3pPr>
            <a:lvl4pPr>
              <a:defRPr sz="3600" b="1" i="1">
                <a:solidFill>
                  <a:schemeClr val="tx1"/>
                </a:solidFill>
                <a:latin typeface="Verdana" pitchFamily="34" charset="0"/>
                <a:ea typeface="ＭＳ Ｐゴシック" pitchFamily="-106" charset="-128"/>
              </a:defRPr>
            </a:lvl4pPr>
            <a:lvl5pPr>
              <a:defRPr sz="3600" b="1" i="1">
                <a:solidFill>
                  <a:schemeClr val="tx1"/>
                </a:solidFill>
                <a:latin typeface="Verdana" pitchFamily="34" charset="0"/>
                <a:ea typeface="ＭＳ Ｐゴシック" pitchFamily="-106" charset="-128"/>
              </a:defRPr>
            </a:lvl5pPr>
            <a:lvl6pPr marL="457200" eaLnBrk="0" fontAlgn="base" hangingPunct="0">
              <a:spcBef>
                <a:spcPct val="0"/>
              </a:spcBef>
              <a:spcAft>
                <a:spcPct val="0"/>
              </a:spcAft>
              <a:defRPr sz="3600" b="1" i="1">
                <a:solidFill>
                  <a:schemeClr val="tx1"/>
                </a:solidFill>
                <a:latin typeface="Verdana" pitchFamily="34" charset="0"/>
                <a:ea typeface="ＭＳ Ｐゴシック" pitchFamily="-106" charset="-128"/>
              </a:defRPr>
            </a:lvl6pPr>
            <a:lvl7pPr marL="914400" eaLnBrk="0" fontAlgn="base" hangingPunct="0">
              <a:spcBef>
                <a:spcPct val="0"/>
              </a:spcBef>
              <a:spcAft>
                <a:spcPct val="0"/>
              </a:spcAft>
              <a:defRPr sz="3600" b="1" i="1">
                <a:solidFill>
                  <a:schemeClr val="tx1"/>
                </a:solidFill>
                <a:latin typeface="Verdana" pitchFamily="34" charset="0"/>
                <a:ea typeface="ＭＳ Ｐゴシック" pitchFamily="-106" charset="-128"/>
              </a:defRPr>
            </a:lvl7pPr>
            <a:lvl8pPr marL="1371600" eaLnBrk="0" fontAlgn="base" hangingPunct="0">
              <a:spcBef>
                <a:spcPct val="0"/>
              </a:spcBef>
              <a:spcAft>
                <a:spcPct val="0"/>
              </a:spcAft>
              <a:defRPr sz="3600" b="1" i="1">
                <a:solidFill>
                  <a:schemeClr val="tx1"/>
                </a:solidFill>
                <a:latin typeface="Verdana" pitchFamily="34" charset="0"/>
                <a:ea typeface="ＭＳ Ｐゴシック" pitchFamily="-106" charset="-128"/>
              </a:defRPr>
            </a:lvl8pPr>
            <a:lvl9pPr marL="1828800" eaLnBrk="0" fontAlgn="base" hangingPunct="0">
              <a:spcBef>
                <a:spcPct val="0"/>
              </a:spcBef>
              <a:spcAft>
                <a:spcPct val="0"/>
              </a:spcAft>
              <a:defRPr sz="3600" b="1" i="1">
                <a:solidFill>
                  <a:schemeClr val="tx1"/>
                </a:solidFill>
                <a:latin typeface="Verdana" pitchFamily="34" charset="0"/>
                <a:ea typeface="ＭＳ Ｐゴシック" pitchFamily="-106" charset="-128"/>
              </a:defRPr>
            </a:lvl9pPr>
          </a:lstStyle>
          <a:p>
            <a:pPr eaLnBrk="1" hangingPunct="1">
              <a:defRPr/>
            </a:pPr>
            <a:endParaRPr lang="en-US" altLang="en-US" sz="2400" b="0" i="0" dirty="0">
              <a:latin typeface="Times New Roman" pitchFamily="18" charset="0"/>
            </a:endParaRPr>
          </a:p>
        </p:txBody>
      </p:sp>
      <p:sp>
        <p:nvSpPr>
          <p:cNvPr id="4" name="Slide Number Placeholder 3"/>
          <p:cNvSpPr>
            <a:spLocks noGrp="1"/>
          </p:cNvSpPr>
          <p:nvPr>
            <p:ph type="sldNum" sz="quarter" idx="4"/>
          </p:nvPr>
        </p:nvSpPr>
        <p:spPr>
          <a:xfrm>
            <a:off x="11176000" y="6416675"/>
            <a:ext cx="812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83362-4C70-406D-8155-49D75310F06D}" type="slidenum">
              <a:rPr lang="en-US" smtClean="0"/>
              <a:t>‹#›</a:t>
            </a:fld>
            <a:endParaRPr lang="en-US"/>
          </a:p>
        </p:txBody>
      </p:sp>
      <p:sp>
        <p:nvSpPr>
          <p:cNvPr id="5" name="Date Placeholder 4"/>
          <p:cNvSpPr>
            <a:spLocks noGrp="1"/>
          </p:cNvSpPr>
          <p:nvPr>
            <p:ph type="dt" sz="half" idx="2"/>
          </p:nvPr>
        </p:nvSpPr>
        <p:spPr>
          <a:xfrm>
            <a:off x="406400" y="6416676"/>
            <a:ext cx="7289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Presentation to CRC Life Cycle Analysis of Transportation Fuels Workshop, Oct. 15-17, 2019, at Argonne National Laboratory</a:t>
            </a:r>
          </a:p>
        </p:txBody>
      </p:sp>
      <p:pic>
        <p:nvPicPr>
          <p:cNvPr id="11" name="Picture 14"/>
          <p:cNvPicPr>
            <a:picLocks noChangeAspect="1" noChangeArrowheads="1"/>
          </p:cNvPicPr>
          <p:nvPr userDrawn="1"/>
        </p:nvPicPr>
        <p:blipFill>
          <a:blip r:embed="rId6" cstate="print"/>
          <a:srcRect/>
          <a:stretch>
            <a:fillRect/>
          </a:stretch>
        </p:blipFill>
        <p:spPr bwMode="auto">
          <a:xfrm>
            <a:off x="10567955" y="76201"/>
            <a:ext cx="1238250" cy="1238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699" r:id="rId2"/>
    <p:sldLayoutId id="2147483713" r:id="rId3"/>
    <p:sldLayoutId id="2147483710" r:id="rId4"/>
  </p:sldLayoutIdLst>
  <p:transition>
    <p:wipe dir="r"/>
  </p:transition>
  <p:hf hdr="0"/>
  <p:txStyles>
    <p:titleStyle>
      <a:lvl1pPr algn="l" rtl="0" eaLnBrk="1" fontAlgn="base" hangingPunct="1">
        <a:spcBef>
          <a:spcPct val="0"/>
        </a:spcBef>
        <a:spcAft>
          <a:spcPct val="0"/>
        </a:spcAft>
        <a:defRPr sz="4400" b="1">
          <a:solidFill>
            <a:schemeClr val="tx2"/>
          </a:solidFill>
          <a:latin typeface="+mj-lt"/>
          <a:ea typeface="ＭＳ Ｐゴシック" pitchFamily="-106" charset="-128"/>
          <a:cs typeface="+mj-cs"/>
        </a:defRPr>
      </a:lvl1pPr>
      <a:lvl2pPr algn="l" rtl="0" eaLnBrk="1" fontAlgn="base" hangingPunct="1">
        <a:spcBef>
          <a:spcPct val="0"/>
        </a:spcBef>
        <a:spcAft>
          <a:spcPct val="0"/>
        </a:spcAft>
        <a:defRPr sz="4400">
          <a:solidFill>
            <a:schemeClr val="tx2"/>
          </a:solidFill>
          <a:latin typeface="Garamond" pitchFamily="18" charset="0"/>
          <a:ea typeface="ＭＳ Ｐゴシック" pitchFamily="-106" charset="-128"/>
        </a:defRPr>
      </a:lvl2pPr>
      <a:lvl3pPr algn="l" rtl="0" eaLnBrk="1" fontAlgn="base" hangingPunct="1">
        <a:spcBef>
          <a:spcPct val="0"/>
        </a:spcBef>
        <a:spcAft>
          <a:spcPct val="0"/>
        </a:spcAft>
        <a:defRPr sz="4400">
          <a:solidFill>
            <a:schemeClr val="tx2"/>
          </a:solidFill>
          <a:latin typeface="Garamond" pitchFamily="18" charset="0"/>
          <a:ea typeface="ＭＳ Ｐゴシック" pitchFamily="-106" charset="-128"/>
        </a:defRPr>
      </a:lvl3pPr>
      <a:lvl4pPr algn="l" rtl="0" eaLnBrk="1" fontAlgn="base" hangingPunct="1">
        <a:spcBef>
          <a:spcPct val="0"/>
        </a:spcBef>
        <a:spcAft>
          <a:spcPct val="0"/>
        </a:spcAft>
        <a:defRPr sz="4400">
          <a:solidFill>
            <a:schemeClr val="tx2"/>
          </a:solidFill>
          <a:latin typeface="Garamond" pitchFamily="18" charset="0"/>
          <a:ea typeface="ＭＳ Ｐゴシック" pitchFamily="-106" charset="-128"/>
        </a:defRPr>
      </a:lvl4pPr>
      <a:lvl5pPr algn="l" rtl="0" eaLnBrk="1" fontAlgn="base" hangingPunct="1">
        <a:spcBef>
          <a:spcPct val="0"/>
        </a:spcBef>
        <a:spcAft>
          <a:spcPct val="0"/>
        </a:spcAft>
        <a:defRPr sz="4400">
          <a:solidFill>
            <a:schemeClr val="tx2"/>
          </a:solidFill>
          <a:latin typeface="Garamond" pitchFamily="18" charset="0"/>
          <a:ea typeface="ＭＳ Ｐゴシック" pitchFamily="-106" charset="-128"/>
        </a:defRPr>
      </a:lvl5pPr>
      <a:lvl6pPr marL="457200" algn="l" rtl="0" eaLnBrk="1" fontAlgn="base" hangingPunct="1">
        <a:spcBef>
          <a:spcPct val="0"/>
        </a:spcBef>
        <a:spcAft>
          <a:spcPct val="0"/>
        </a:spcAft>
        <a:defRPr sz="4400">
          <a:solidFill>
            <a:schemeClr val="tx2"/>
          </a:solidFill>
          <a:latin typeface="Garamond" pitchFamily="18" charset="0"/>
        </a:defRPr>
      </a:lvl6pPr>
      <a:lvl7pPr marL="914400" algn="l" rtl="0" eaLnBrk="1" fontAlgn="base" hangingPunct="1">
        <a:spcBef>
          <a:spcPct val="0"/>
        </a:spcBef>
        <a:spcAft>
          <a:spcPct val="0"/>
        </a:spcAft>
        <a:defRPr sz="4400">
          <a:solidFill>
            <a:schemeClr val="tx2"/>
          </a:solidFill>
          <a:latin typeface="Garamond" pitchFamily="18" charset="0"/>
        </a:defRPr>
      </a:lvl7pPr>
      <a:lvl8pPr marL="1371600" algn="l" rtl="0" eaLnBrk="1" fontAlgn="base" hangingPunct="1">
        <a:spcBef>
          <a:spcPct val="0"/>
        </a:spcBef>
        <a:spcAft>
          <a:spcPct val="0"/>
        </a:spcAft>
        <a:defRPr sz="4400">
          <a:solidFill>
            <a:schemeClr val="tx2"/>
          </a:solidFill>
          <a:latin typeface="Garamond" pitchFamily="18" charset="0"/>
        </a:defRPr>
      </a:lvl8pPr>
      <a:lvl9pPr marL="1828800" algn="l" rtl="0" eaLnBrk="1" fontAlgn="base" hangingPunct="1">
        <a:spcBef>
          <a:spcPct val="0"/>
        </a:spcBef>
        <a:spcAft>
          <a:spcPct val="0"/>
        </a:spcAft>
        <a:defRPr sz="44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ＭＳ Ｐゴシック" pitchFamily="-106" charset="-128"/>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ea typeface="ＭＳ Ｐゴシック" pitchFamily="-106" charset="-128"/>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ea typeface="ＭＳ Ｐゴシック" pitchFamily="-106" charset="-128"/>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ea typeface="ＭＳ Ｐゴシック" pitchFamily="-106"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0.png"/><Relationship Id="rId2" Type="http://schemas.microsoft.com/office/2014/relationships/chartEx" Target="../charts/chartEx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3.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ualbertaenergysystems.c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energysystem.ualberta.c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124200"/>
            <a:ext cx="10668000" cy="3283976"/>
          </a:xfrm>
          <a:prstGeom prst="rect">
            <a:avLst/>
          </a:prstGeom>
        </p:spPr>
        <p:txBody>
          <a:bodyPr wrap="square">
            <a:spAutoFit/>
          </a:bodyPr>
          <a:lstStyle/>
          <a:p>
            <a:pPr algn="ctr" fontAlgn="base">
              <a:spcBef>
                <a:spcPts val="600"/>
              </a:spcBef>
              <a:spcAft>
                <a:spcPts val="600"/>
              </a:spcAft>
            </a:pPr>
            <a:r>
              <a:rPr lang="en-US" altLang="en-US" sz="2000" b="1" i="1" u="sng" dirty="0">
                <a:solidFill>
                  <a:srgbClr val="000000"/>
                </a:solidFill>
                <a:latin typeface="Verdana" pitchFamily="34" charset="0"/>
              </a:rPr>
              <a:t>NSERC/Cenovus/Alberta Innovates Associate Industrial Chair Program in Energy and Environmental Systems Engineering</a:t>
            </a:r>
          </a:p>
          <a:p>
            <a:pPr algn="ctr" fontAlgn="base">
              <a:spcBef>
                <a:spcPts val="600"/>
              </a:spcBef>
              <a:spcAft>
                <a:spcPts val="600"/>
              </a:spcAft>
            </a:pPr>
            <a:r>
              <a:rPr lang="en-US" altLang="en-US" sz="2000" b="1" i="1" u="sng" dirty="0">
                <a:solidFill>
                  <a:srgbClr val="0070C0"/>
                </a:solidFill>
                <a:latin typeface="Verdana" pitchFamily="34" charset="0"/>
              </a:rPr>
              <a:t>www.energysystems.ualberta.ca</a:t>
            </a:r>
          </a:p>
          <a:p>
            <a:pPr algn="ctr" fontAlgn="base">
              <a:lnSpc>
                <a:spcPct val="80000"/>
              </a:lnSpc>
              <a:spcBef>
                <a:spcPct val="0"/>
              </a:spcBef>
              <a:spcAft>
                <a:spcPct val="0"/>
              </a:spcAft>
            </a:pPr>
            <a:endParaRPr lang="en-US" altLang="en-US" sz="1000" b="1" i="1" dirty="0">
              <a:solidFill>
                <a:srgbClr val="000000"/>
              </a:solidFill>
              <a:latin typeface="Verdana" pitchFamily="34" charset="0"/>
            </a:endParaRPr>
          </a:p>
          <a:p>
            <a:pPr lvl="0" algn="ctr" fontAlgn="base">
              <a:lnSpc>
                <a:spcPct val="80000"/>
              </a:lnSpc>
              <a:spcBef>
                <a:spcPct val="0"/>
              </a:spcBef>
              <a:spcAft>
                <a:spcPct val="0"/>
              </a:spcAft>
            </a:pPr>
            <a:r>
              <a:rPr lang="en-US" altLang="en-US" sz="2400" b="1" i="1" u="sng" dirty="0">
                <a:solidFill>
                  <a:srgbClr val="FF0000"/>
                </a:solidFill>
                <a:latin typeface="Verdana" pitchFamily="34" charset="0"/>
                <a:ea typeface="ＭＳ Ｐゴシック" pitchFamily="-106" charset="-128"/>
              </a:rPr>
              <a:t>Webinar</a:t>
            </a:r>
          </a:p>
          <a:p>
            <a:pPr lvl="0" algn="ctr" fontAlgn="base">
              <a:lnSpc>
                <a:spcPct val="80000"/>
              </a:lnSpc>
              <a:spcBef>
                <a:spcPct val="0"/>
              </a:spcBef>
              <a:spcAft>
                <a:spcPct val="0"/>
              </a:spcAft>
            </a:pPr>
            <a:endParaRPr lang="en-US" altLang="en-US" sz="1000" b="1" i="1" u="sng" dirty="0">
              <a:solidFill>
                <a:srgbClr val="FF0000"/>
              </a:solidFill>
              <a:latin typeface="Verdana" pitchFamily="34" charset="0"/>
              <a:ea typeface="ＭＳ Ｐゴシック" pitchFamily="-106" charset="-128"/>
            </a:endParaRPr>
          </a:p>
          <a:p>
            <a:pPr lvl="0" algn="ctr" fontAlgn="base">
              <a:lnSpc>
                <a:spcPct val="80000"/>
              </a:lnSpc>
              <a:spcBef>
                <a:spcPct val="0"/>
              </a:spcBef>
              <a:spcAft>
                <a:spcPct val="0"/>
              </a:spcAft>
            </a:pPr>
            <a:r>
              <a:rPr lang="en-US" altLang="en-US" sz="2000" b="1" dirty="0">
                <a:latin typeface="Verdana" pitchFamily="34" charset="0"/>
                <a:ea typeface="ＭＳ Ｐゴシック" pitchFamily="-106" charset="-128"/>
              </a:rPr>
              <a:t>November 19, 2019</a:t>
            </a:r>
          </a:p>
          <a:p>
            <a:pPr lvl="0" algn="ctr" fontAlgn="base">
              <a:lnSpc>
                <a:spcPct val="80000"/>
              </a:lnSpc>
              <a:spcBef>
                <a:spcPct val="0"/>
              </a:spcBef>
              <a:spcAft>
                <a:spcPct val="0"/>
              </a:spcAft>
            </a:pPr>
            <a:endParaRPr lang="en-US" altLang="en-US" sz="2800" b="1" dirty="0">
              <a:latin typeface="Verdana" pitchFamily="34" charset="0"/>
              <a:ea typeface="ＭＳ Ｐゴシック" pitchFamily="-106" charset="-128"/>
            </a:endParaRPr>
          </a:p>
          <a:p>
            <a:pPr algn="ctr" fontAlgn="base">
              <a:lnSpc>
                <a:spcPct val="80000"/>
              </a:lnSpc>
              <a:spcBef>
                <a:spcPct val="0"/>
              </a:spcBef>
              <a:spcAft>
                <a:spcPct val="0"/>
              </a:spcAft>
            </a:pPr>
            <a:r>
              <a:rPr lang="en-US" altLang="en-US" sz="2000" b="1" i="1" dirty="0">
                <a:solidFill>
                  <a:srgbClr val="000000"/>
                </a:solidFill>
                <a:latin typeface="Verdana" pitchFamily="34" charset="0"/>
              </a:rPr>
              <a:t>Abayomi Oni, Giovanni Di Lullo, Nafisa Mahbub, Amit Kumar</a:t>
            </a:r>
            <a:endParaRPr lang="en-US" altLang="en-US" sz="1400" b="1" i="1" dirty="0">
              <a:solidFill>
                <a:srgbClr val="000000"/>
              </a:solidFill>
              <a:latin typeface="Verdana" pitchFamily="34" charset="0"/>
            </a:endParaRPr>
          </a:p>
          <a:p>
            <a:pPr lvl="0" algn="ctr" fontAlgn="base">
              <a:lnSpc>
                <a:spcPct val="80000"/>
              </a:lnSpc>
              <a:spcBef>
                <a:spcPct val="0"/>
              </a:spcBef>
              <a:spcAft>
                <a:spcPct val="0"/>
              </a:spcAft>
            </a:pPr>
            <a:endParaRPr lang="en-US" altLang="en-US" sz="2000" b="1" dirty="0">
              <a:latin typeface="Verdana" pitchFamily="34" charset="0"/>
              <a:ea typeface="ＭＳ Ｐゴシック" pitchFamily="-106" charset="-128"/>
            </a:endParaRPr>
          </a:p>
          <a:p>
            <a:pPr lvl="0" algn="ctr" fontAlgn="base">
              <a:lnSpc>
                <a:spcPct val="80000"/>
              </a:lnSpc>
              <a:spcBef>
                <a:spcPct val="0"/>
              </a:spcBef>
              <a:spcAft>
                <a:spcPct val="0"/>
              </a:spcAft>
            </a:pPr>
            <a:endParaRPr lang="en-US" altLang="en-US" sz="1600" b="1" i="1" dirty="0">
              <a:solidFill>
                <a:srgbClr val="000000"/>
              </a:solidFill>
              <a:latin typeface="Verdana" pitchFamily="34" charset="0"/>
            </a:endParaRPr>
          </a:p>
          <a:p>
            <a:pPr lvl="0" algn="ctr" eaLnBrk="0" hangingPunct="0">
              <a:buClr>
                <a:srgbClr val="666600"/>
              </a:buClr>
            </a:pPr>
            <a:r>
              <a:rPr lang="en-US" altLang="en-US" sz="1400" b="1" i="1" dirty="0">
                <a:solidFill>
                  <a:srgbClr val="000000"/>
                </a:solidFill>
              </a:rPr>
              <a:t>Department of Mechanical Engineering, University of Alberta, Edmonton, Canada</a:t>
            </a:r>
            <a:endParaRPr lang="en-US" b="1" i="1" dirty="0">
              <a:solidFill>
                <a:srgbClr val="000000"/>
              </a:solidFill>
              <a:latin typeface="Verdana" pitchFamily="34" charset="0"/>
              <a:ea typeface="ＭＳ Ｐゴシック" pitchFamily="-106" charset="-128"/>
            </a:endParaRPr>
          </a:p>
        </p:txBody>
      </p:sp>
      <p:sp>
        <p:nvSpPr>
          <p:cNvPr id="8" name="Slide Number Placeholder 7"/>
          <p:cNvSpPr>
            <a:spLocks noGrp="1"/>
          </p:cNvSpPr>
          <p:nvPr>
            <p:ph type="sldNum" sz="quarter" idx="12"/>
          </p:nvPr>
        </p:nvSpPr>
        <p:spPr>
          <a:xfrm>
            <a:off x="9906000" y="6400800"/>
            <a:ext cx="2057400" cy="365125"/>
          </a:xfrm>
        </p:spPr>
        <p:txBody>
          <a:bodyPr/>
          <a:lstStyle/>
          <a:p>
            <a:fld id="{C5D83362-4C70-406D-8155-49D75310F06D}" type="slidenum">
              <a:rPr lang="en-US" smtClean="0"/>
              <a:t>1</a:t>
            </a:fld>
            <a:endParaRPr lang="en-US"/>
          </a:p>
        </p:txBody>
      </p:sp>
      <p:sp>
        <p:nvSpPr>
          <p:cNvPr id="3" name="TextBox 2"/>
          <p:cNvSpPr txBox="1"/>
          <p:nvPr/>
        </p:nvSpPr>
        <p:spPr>
          <a:xfrm>
            <a:off x="533400" y="1295400"/>
            <a:ext cx="10972800" cy="369332"/>
          </a:xfrm>
          <a:prstGeom prst="rect">
            <a:avLst/>
          </a:prstGeom>
          <a:solidFill>
            <a:schemeClr val="bg1"/>
          </a:solidFill>
          <a:ln>
            <a:solidFill>
              <a:schemeClr val="bg1"/>
            </a:solidFill>
          </a:ln>
        </p:spPr>
        <p:txBody>
          <a:bodyPr wrap="square" rtlCol="0">
            <a:spAutoFit/>
          </a:bodyPr>
          <a:lstStyle/>
          <a:p>
            <a:endParaRPr lang="en-CA" dirty="0"/>
          </a:p>
        </p:txBody>
      </p:sp>
      <p:sp>
        <p:nvSpPr>
          <p:cNvPr id="2" name="Title 1"/>
          <p:cNvSpPr>
            <a:spLocks noGrp="1"/>
          </p:cNvSpPr>
          <p:nvPr>
            <p:ph type="ctrTitle"/>
          </p:nvPr>
        </p:nvSpPr>
        <p:spPr>
          <a:xfrm>
            <a:off x="-76200" y="1259619"/>
            <a:ext cx="11887200" cy="1593850"/>
          </a:xfrm>
        </p:spPr>
        <p:txBody>
          <a:bodyPr>
            <a:noAutofit/>
          </a:bodyPr>
          <a:lstStyle/>
          <a:p>
            <a:pPr algn="ctr"/>
            <a:r>
              <a:rPr lang="en-CA" sz="4000" b="1" dirty="0"/>
              <a:t>DEVELOPMENT OF </a:t>
            </a:r>
            <a:r>
              <a:rPr lang="en-CA" sz="4000" b="1" i="1" dirty="0"/>
              <a:t>FUNNEL</a:t>
            </a:r>
            <a:r>
              <a:rPr lang="en-CA" sz="4000" b="1" dirty="0"/>
              <a:t> MODEL </a:t>
            </a:r>
            <a:r>
              <a:rPr lang="en-CA" sz="4000" dirty="0"/>
              <a:t>FOR ESTIMATION OF LIFE CYCLE </a:t>
            </a:r>
            <a:r>
              <a:rPr lang="en-CA" sz="4000" b="1" dirty="0"/>
              <a:t>GHG EMISSIONS OF VARIOUS TRANSPORTATION FUELS</a:t>
            </a:r>
            <a:endParaRPr lang="en-US" sz="4000" b="1" dirty="0">
              <a:latin typeface="Cambria" panose="02040503050406030204" pitchFamily="18" charset="0"/>
            </a:endParaRPr>
          </a:p>
        </p:txBody>
      </p:sp>
    </p:spTree>
    <p:extLst>
      <p:ext uri="{BB962C8B-B14F-4D97-AF65-F5344CB8AC3E}">
        <p14:creationId xmlns:p14="http://schemas.microsoft.com/office/powerpoint/2010/main" val="1529906418"/>
      </p:ext>
    </p:extLst>
  </p:cSld>
  <p:clrMapOvr>
    <a:masterClrMapping/>
  </p:clrMapOvr>
  <p:transition advTm="11864">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30838-0BC1-4C71-918B-7A45DB8C0B1C}"/>
              </a:ext>
            </a:extLst>
          </p:cNvPr>
          <p:cNvSpPr>
            <a:spLocks noGrp="1"/>
          </p:cNvSpPr>
          <p:nvPr>
            <p:ph type="title"/>
          </p:nvPr>
        </p:nvSpPr>
        <p:spPr>
          <a:xfrm>
            <a:off x="381001" y="277814"/>
            <a:ext cx="10210800" cy="1139825"/>
          </a:xfrm>
        </p:spPr>
        <p:txBody>
          <a:bodyPr/>
          <a:lstStyle/>
          <a:p>
            <a:r>
              <a:rPr lang="en-CA" sz="3200" i="1" dirty="0"/>
              <a:t>FUNNEL</a:t>
            </a:r>
            <a:r>
              <a:rPr lang="en-CA" sz="3200" dirty="0"/>
              <a:t>: LCA OF TRANSPORTATION FUELS FROM CONVENTIONAL AND UNCONVENTIONAL CRUDE OIL</a:t>
            </a:r>
          </a:p>
        </p:txBody>
      </p:sp>
      <p:sp>
        <p:nvSpPr>
          <p:cNvPr id="4" name="Slide Number Placeholder 3">
            <a:extLst>
              <a:ext uri="{FF2B5EF4-FFF2-40B4-BE49-F238E27FC236}">
                <a16:creationId xmlns:a16="http://schemas.microsoft.com/office/drawing/2014/main" id="{983D1333-8C70-451A-B2B4-B3671DCD36D6}"/>
              </a:ext>
            </a:extLst>
          </p:cNvPr>
          <p:cNvSpPr>
            <a:spLocks noGrp="1"/>
          </p:cNvSpPr>
          <p:nvPr>
            <p:ph type="sldNum" sz="quarter" idx="11"/>
          </p:nvPr>
        </p:nvSpPr>
        <p:spPr/>
        <p:txBody>
          <a:bodyPr/>
          <a:lstStyle/>
          <a:p>
            <a:fld id="{C5D83362-4C70-406D-8155-49D75310F06D}" type="slidenum">
              <a:rPr lang="en-US" smtClean="0"/>
              <a:t>10</a:t>
            </a:fld>
            <a:endParaRPr lang="en-US"/>
          </a:p>
        </p:txBody>
      </p:sp>
      <p:sp>
        <p:nvSpPr>
          <p:cNvPr id="6" name="Rectangle 5">
            <a:extLst>
              <a:ext uri="{FF2B5EF4-FFF2-40B4-BE49-F238E27FC236}">
                <a16:creationId xmlns:a16="http://schemas.microsoft.com/office/drawing/2014/main" id="{8E71EEF1-0179-45B5-BA43-3C31DD8A3014}"/>
              </a:ext>
            </a:extLst>
          </p:cNvPr>
          <p:cNvSpPr/>
          <p:nvPr/>
        </p:nvSpPr>
        <p:spPr>
          <a:xfrm>
            <a:off x="4513236" y="2998490"/>
            <a:ext cx="1243879" cy="164592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45710" rIns="45720" bIns="45710" spcCol="0" rtlCol="0" anchor="ctr"/>
          <a:lstStyle/>
          <a:p>
            <a:pPr algn="ctr"/>
            <a:r>
              <a:rPr lang="en-US" sz="1400" b="1" dirty="0">
                <a:solidFill>
                  <a:schemeClr val="tx1"/>
                </a:solidFill>
                <a:cs typeface="Times New Roman" panose="02020603050405020304" pitchFamily="18" charset="0"/>
              </a:rPr>
              <a:t>Surface Processing</a:t>
            </a:r>
          </a:p>
          <a:p>
            <a:pPr marL="91440" indent="-91440">
              <a:buFont typeface="Arial" panose="020B0604020202020204" pitchFamily="34" charset="0"/>
              <a:buChar char="•"/>
            </a:pPr>
            <a:r>
              <a:rPr lang="en-US" sz="1100" dirty="0">
                <a:solidFill>
                  <a:schemeClr val="tx1"/>
                </a:solidFill>
                <a:cs typeface="Times New Roman" panose="02020603050405020304" pitchFamily="18" charset="0"/>
              </a:rPr>
              <a:t>Crude Stabilizer</a:t>
            </a:r>
          </a:p>
          <a:p>
            <a:pPr marL="91440" indent="-91440">
              <a:buFont typeface="Arial" panose="020B0604020202020204" pitchFamily="34" charset="0"/>
              <a:buChar char="•"/>
            </a:pPr>
            <a:r>
              <a:rPr lang="en-US" sz="1100" dirty="0">
                <a:solidFill>
                  <a:schemeClr val="tx1"/>
                </a:solidFill>
                <a:cs typeface="Times New Roman" panose="02020603050405020304" pitchFamily="18" charset="0"/>
              </a:rPr>
              <a:t>Gas Dehydrator</a:t>
            </a:r>
          </a:p>
          <a:p>
            <a:pPr marL="91440" indent="-91440">
              <a:buFont typeface="Arial" panose="020B0604020202020204" pitchFamily="34" charset="0"/>
              <a:buChar char="•"/>
            </a:pPr>
            <a:r>
              <a:rPr lang="en-US" sz="1100" dirty="0">
                <a:solidFill>
                  <a:schemeClr val="tx1"/>
                </a:solidFill>
                <a:cs typeface="Times New Roman" panose="02020603050405020304" pitchFamily="18" charset="0"/>
              </a:rPr>
              <a:t>Acid Gas Treat.</a:t>
            </a:r>
          </a:p>
          <a:p>
            <a:pPr marL="91440" indent="-91440">
              <a:buFont typeface="Arial" panose="020B0604020202020204" pitchFamily="34" charset="0"/>
              <a:buChar char="•"/>
            </a:pPr>
            <a:r>
              <a:rPr lang="en-US" sz="1100" dirty="0">
                <a:solidFill>
                  <a:schemeClr val="tx1"/>
                </a:solidFill>
                <a:cs typeface="Times New Roman" panose="02020603050405020304" pitchFamily="18" charset="0"/>
              </a:rPr>
              <a:t>Water Treat.</a:t>
            </a:r>
          </a:p>
        </p:txBody>
      </p:sp>
      <p:sp>
        <p:nvSpPr>
          <p:cNvPr id="7" name="Rectangle 6">
            <a:extLst>
              <a:ext uri="{FF2B5EF4-FFF2-40B4-BE49-F238E27FC236}">
                <a16:creationId xmlns:a16="http://schemas.microsoft.com/office/drawing/2014/main" id="{24ECE3B6-6E79-4E7C-93DE-E4D45A8B7C9A}"/>
              </a:ext>
            </a:extLst>
          </p:cNvPr>
          <p:cNvSpPr/>
          <p:nvPr/>
        </p:nvSpPr>
        <p:spPr>
          <a:xfrm>
            <a:off x="6082574" y="3318530"/>
            <a:ext cx="765464" cy="100584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45710" rIns="45720" bIns="45710" spcCol="0" rtlCol="0" anchor="ctr"/>
          <a:lstStyle/>
          <a:p>
            <a:pPr algn="ctr"/>
            <a:r>
              <a:rPr lang="en-US" sz="1400" b="1" dirty="0">
                <a:solidFill>
                  <a:schemeClr val="tx1"/>
                </a:solidFill>
                <a:cs typeface="Times New Roman" panose="02020603050405020304" pitchFamily="18" charset="0"/>
              </a:rPr>
              <a:t>Crude Trans.</a:t>
            </a:r>
          </a:p>
          <a:p>
            <a:pPr marL="91440" indent="-91440">
              <a:buFont typeface="Arial" panose="020B0604020202020204" pitchFamily="34" charset="0"/>
              <a:buChar char="•"/>
            </a:pPr>
            <a:r>
              <a:rPr lang="en-US" sz="1100" dirty="0">
                <a:solidFill>
                  <a:schemeClr val="tx1"/>
                </a:solidFill>
                <a:cs typeface="Times New Roman" panose="02020603050405020304" pitchFamily="18" charset="0"/>
              </a:rPr>
              <a:t>Pipeline</a:t>
            </a:r>
          </a:p>
          <a:p>
            <a:pPr marL="91440" indent="-91440">
              <a:buFont typeface="Arial" panose="020B0604020202020204" pitchFamily="34" charset="0"/>
              <a:buChar char="•"/>
            </a:pPr>
            <a:r>
              <a:rPr lang="en-US" sz="1100" dirty="0">
                <a:solidFill>
                  <a:schemeClr val="tx1"/>
                </a:solidFill>
                <a:cs typeface="Times New Roman" panose="02020603050405020304" pitchFamily="18" charset="0"/>
              </a:rPr>
              <a:t>Ocean Tanker</a:t>
            </a:r>
          </a:p>
        </p:txBody>
      </p:sp>
      <p:sp>
        <p:nvSpPr>
          <p:cNvPr id="8" name="Rectangle 7">
            <a:extLst>
              <a:ext uri="{FF2B5EF4-FFF2-40B4-BE49-F238E27FC236}">
                <a16:creationId xmlns:a16="http://schemas.microsoft.com/office/drawing/2014/main" id="{63939C20-1672-42A0-9569-F55EBE11C4E5}"/>
              </a:ext>
            </a:extLst>
          </p:cNvPr>
          <p:cNvSpPr/>
          <p:nvPr/>
        </p:nvSpPr>
        <p:spPr>
          <a:xfrm>
            <a:off x="7155296" y="2691245"/>
            <a:ext cx="486984" cy="226041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wordArtVert" lIns="45720" tIns="45710" rIns="45720" bIns="45710" spcCol="0" rtlCol="0" anchor="ctr"/>
          <a:lstStyle/>
          <a:p>
            <a:pPr algn="ctr"/>
            <a:r>
              <a:rPr lang="en-US" sz="1400" b="1" dirty="0">
                <a:solidFill>
                  <a:schemeClr val="tx1"/>
                </a:solidFill>
                <a:cs typeface="Times New Roman" panose="02020603050405020304" pitchFamily="18" charset="0"/>
              </a:rPr>
              <a:t>Refining</a:t>
            </a:r>
          </a:p>
        </p:txBody>
      </p:sp>
      <p:sp>
        <p:nvSpPr>
          <p:cNvPr id="9" name="Rectangle 8">
            <a:extLst>
              <a:ext uri="{FF2B5EF4-FFF2-40B4-BE49-F238E27FC236}">
                <a16:creationId xmlns:a16="http://schemas.microsoft.com/office/drawing/2014/main" id="{64C25D0A-F704-46DB-8BEA-5B93303D6C12}"/>
              </a:ext>
            </a:extLst>
          </p:cNvPr>
          <p:cNvSpPr/>
          <p:nvPr/>
        </p:nvSpPr>
        <p:spPr>
          <a:xfrm>
            <a:off x="7935017" y="2815610"/>
            <a:ext cx="1339562" cy="201168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45710" rIns="45720" bIns="45710" spcCol="0" rtlCol="0" anchor="ctr"/>
          <a:lstStyle/>
          <a:p>
            <a:pPr algn="ctr"/>
            <a:r>
              <a:rPr lang="en-US" sz="1400" b="1" dirty="0">
                <a:solidFill>
                  <a:schemeClr val="tx1"/>
                </a:solidFill>
                <a:cs typeface="Times New Roman" panose="02020603050405020304" pitchFamily="18" charset="0"/>
              </a:rPr>
              <a:t>Distribution</a:t>
            </a:r>
          </a:p>
          <a:p>
            <a:pPr marL="91440" indent="-91440">
              <a:buFont typeface="Arial" panose="020B0604020202020204" pitchFamily="34" charset="0"/>
              <a:buChar char="•"/>
            </a:pPr>
            <a:r>
              <a:rPr lang="en-US" sz="1100" dirty="0">
                <a:solidFill>
                  <a:schemeClr val="tx1"/>
                </a:solidFill>
                <a:cs typeface="Times New Roman" panose="02020603050405020304" pitchFamily="18" charset="0"/>
              </a:rPr>
              <a:t>To Bulk Terminal</a:t>
            </a:r>
          </a:p>
          <a:p>
            <a:pPr marL="182880" lvl="1" indent="-91440">
              <a:buFont typeface="Arial" panose="020B0604020202020204" pitchFamily="34" charset="0"/>
              <a:buChar char="•"/>
            </a:pPr>
            <a:r>
              <a:rPr lang="en-US" sz="1100" dirty="0">
                <a:solidFill>
                  <a:schemeClr val="tx1"/>
                </a:solidFill>
                <a:cs typeface="Times New Roman" panose="02020603050405020304" pitchFamily="18" charset="0"/>
              </a:rPr>
              <a:t>Pipeline</a:t>
            </a:r>
          </a:p>
          <a:p>
            <a:pPr marL="182880" lvl="1" indent="-91440" defTabSz="274320">
              <a:buFont typeface="Arial" panose="020B0604020202020204" pitchFamily="34" charset="0"/>
              <a:buChar char="•"/>
            </a:pPr>
            <a:r>
              <a:rPr lang="en-US" sz="1100" dirty="0">
                <a:solidFill>
                  <a:schemeClr val="tx1"/>
                </a:solidFill>
                <a:cs typeface="Times New Roman" panose="02020603050405020304" pitchFamily="18" charset="0"/>
              </a:rPr>
              <a:t>Rail</a:t>
            </a:r>
          </a:p>
          <a:p>
            <a:pPr marL="182880" lvl="1" indent="-91440">
              <a:buFont typeface="Arial" panose="020B0604020202020204" pitchFamily="34" charset="0"/>
              <a:buChar char="•"/>
            </a:pPr>
            <a:r>
              <a:rPr lang="en-US" sz="1100" dirty="0">
                <a:solidFill>
                  <a:schemeClr val="tx1"/>
                </a:solidFill>
                <a:cs typeface="Times New Roman" panose="02020603050405020304" pitchFamily="18" charset="0"/>
              </a:rPr>
              <a:t>Truck</a:t>
            </a:r>
          </a:p>
          <a:p>
            <a:pPr marL="182880" lvl="1" indent="-91440">
              <a:buFont typeface="Arial" panose="020B0604020202020204" pitchFamily="34" charset="0"/>
              <a:buChar char="•"/>
            </a:pPr>
            <a:r>
              <a:rPr lang="en-US" sz="1100" dirty="0">
                <a:solidFill>
                  <a:schemeClr val="tx1"/>
                </a:solidFill>
                <a:cs typeface="Times New Roman" panose="02020603050405020304" pitchFamily="18" charset="0"/>
              </a:rPr>
              <a:t>Barge</a:t>
            </a:r>
          </a:p>
          <a:p>
            <a:pPr marL="182880" lvl="1" indent="-91440">
              <a:buFont typeface="Arial" panose="020B0604020202020204" pitchFamily="34" charset="0"/>
              <a:buChar char="•"/>
            </a:pPr>
            <a:r>
              <a:rPr lang="en-US" sz="1100" dirty="0">
                <a:solidFill>
                  <a:schemeClr val="tx1"/>
                </a:solidFill>
                <a:cs typeface="Times New Roman" panose="02020603050405020304" pitchFamily="18" charset="0"/>
              </a:rPr>
              <a:t>Ocean Tanker</a:t>
            </a:r>
          </a:p>
          <a:p>
            <a:pPr marL="91440" indent="-91440">
              <a:buFont typeface="Arial" panose="020B0604020202020204" pitchFamily="34" charset="0"/>
              <a:buChar char="•"/>
            </a:pPr>
            <a:r>
              <a:rPr lang="en-US" sz="1100" dirty="0">
                <a:solidFill>
                  <a:schemeClr val="tx1"/>
                </a:solidFill>
                <a:cs typeface="Times New Roman" panose="02020603050405020304" pitchFamily="18" charset="0"/>
              </a:rPr>
              <a:t>To Refueling Station via Truck</a:t>
            </a:r>
          </a:p>
        </p:txBody>
      </p:sp>
      <p:sp>
        <p:nvSpPr>
          <p:cNvPr id="10" name="Rectangle 9">
            <a:extLst>
              <a:ext uri="{FF2B5EF4-FFF2-40B4-BE49-F238E27FC236}">
                <a16:creationId xmlns:a16="http://schemas.microsoft.com/office/drawing/2014/main" id="{3F7AA0A1-81C1-44F4-8709-AAD62350B66B}"/>
              </a:ext>
            </a:extLst>
          </p:cNvPr>
          <p:cNvSpPr/>
          <p:nvPr/>
        </p:nvSpPr>
        <p:spPr>
          <a:xfrm>
            <a:off x="3088697" y="3501410"/>
            <a:ext cx="1188720" cy="64008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45710" rIns="45720" bIns="45710" spcCol="0" rtlCol="0" anchor="ctr"/>
          <a:lstStyle/>
          <a:p>
            <a:pPr algn="ctr"/>
            <a:r>
              <a:rPr lang="en-US" sz="1400" b="1" dirty="0">
                <a:solidFill>
                  <a:schemeClr val="tx1"/>
                </a:solidFill>
                <a:cs typeface="Times New Roman" panose="02020603050405020304" pitchFamily="18" charset="0"/>
              </a:rPr>
              <a:t>Extraction</a:t>
            </a:r>
          </a:p>
          <a:p>
            <a:pPr marL="91440" indent="-91440">
              <a:buFont typeface="Arial" panose="020B0604020202020204" pitchFamily="34" charset="0"/>
              <a:buChar char="•"/>
            </a:pPr>
            <a:r>
              <a:rPr lang="en-US" sz="1100" dirty="0">
                <a:solidFill>
                  <a:schemeClr val="tx1"/>
                </a:solidFill>
                <a:cs typeface="Times New Roman" panose="02020603050405020304" pitchFamily="18" charset="0"/>
              </a:rPr>
              <a:t>Injection</a:t>
            </a:r>
          </a:p>
          <a:p>
            <a:pPr marL="91440" indent="-91440">
              <a:buFont typeface="Arial" panose="020B0604020202020204" pitchFamily="34" charset="0"/>
              <a:buChar char="•"/>
            </a:pPr>
            <a:r>
              <a:rPr lang="en-US" sz="1100" dirty="0">
                <a:solidFill>
                  <a:schemeClr val="tx1"/>
                </a:solidFill>
                <a:cs typeface="Times New Roman" panose="02020603050405020304" pitchFamily="18" charset="0"/>
              </a:rPr>
              <a:t>Lifting</a:t>
            </a:r>
          </a:p>
        </p:txBody>
      </p:sp>
      <p:sp>
        <p:nvSpPr>
          <p:cNvPr id="11" name="Rectangle 10">
            <a:extLst>
              <a:ext uri="{FF2B5EF4-FFF2-40B4-BE49-F238E27FC236}">
                <a16:creationId xmlns:a16="http://schemas.microsoft.com/office/drawing/2014/main" id="{AE882339-E788-46C2-A561-5C5C7D0C5D19}"/>
              </a:ext>
            </a:extLst>
          </p:cNvPr>
          <p:cNvSpPr/>
          <p:nvPr/>
        </p:nvSpPr>
        <p:spPr>
          <a:xfrm>
            <a:off x="1673447" y="3501410"/>
            <a:ext cx="1156170" cy="64008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45710" rIns="45720" bIns="45710" spcCol="0" rtlCol="0" anchor="ctr"/>
          <a:lstStyle/>
          <a:p>
            <a:pPr algn="ctr"/>
            <a:r>
              <a:rPr lang="en-US" sz="1400" b="1" dirty="0">
                <a:solidFill>
                  <a:schemeClr val="tx1"/>
                </a:solidFill>
                <a:cs typeface="Times New Roman" panose="02020603050405020304" pitchFamily="18" charset="0"/>
              </a:rPr>
              <a:t>Site Prep.</a:t>
            </a:r>
          </a:p>
          <a:p>
            <a:pPr marL="91440" indent="-91440" defTabSz="457200">
              <a:buFont typeface="Arial" panose="020B0604020202020204" pitchFamily="34" charset="0"/>
              <a:buChar char="•"/>
            </a:pPr>
            <a:r>
              <a:rPr lang="en-US" sz="1100" dirty="0">
                <a:solidFill>
                  <a:schemeClr val="tx1"/>
                </a:solidFill>
                <a:cs typeface="Times New Roman" panose="02020603050405020304" pitchFamily="18" charset="0"/>
              </a:rPr>
              <a:t>Well Drilling</a:t>
            </a:r>
          </a:p>
          <a:p>
            <a:pPr marL="91440" indent="-91440" defTabSz="457200">
              <a:buFont typeface="Arial" panose="020B0604020202020204" pitchFamily="34" charset="0"/>
              <a:buChar char="•"/>
            </a:pPr>
            <a:r>
              <a:rPr lang="en-US" sz="1100" dirty="0">
                <a:solidFill>
                  <a:schemeClr val="tx1"/>
                </a:solidFill>
                <a:cs typeface="Times New Roman" panose="02020603050405020304" pitchFamily="18" charset="0"/>
              </a:rPr>
              <a:t>Land Use</a:t>
            </a:r>
          </a:p>
        </p:txBody>
      </p:sp>
      <p:sp>
        <p:nvSpPr>
          <p:cNvPr id="12" name="Rectangle 11">
            <a:extLst>
              <a:ext uri="{FF2B5EF4-FFF2-40B4-BE49-F238E27FC236}">
                <a16:creationId xmlns:a16="http://schemas.microsoft.com/office/drawing/2014/main" id="{74BAE2E4-61EC-42DC-BDC2-772FBCD0EB7E}"/>
              </a:ext>
            </a:extLst>
          </p:cNvPr>
          <p:cNvSpPr/>
          <p:nvPr/>
        </p:nvSpPr>
        <p:spPr>
          <a:xfrm>
            <a:off x="9531753" y="3592850"/>
            <a:ext cx="765464" cy="4572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45710" rIns="45720" bIns="45710" spcCol="0" rtlCol="0" anchor="ctr"/>
          <a:lstStyle/>
          <a:p>
            <a:pPr algn="ctr"/>
            <a:r>
              <a:rPr lang="en-US" sz="1400" b="1" dirty="0">
                <a:solidFill>
                  <a:schemeClr val="tx1"/>
                </a:solidFill>
                <a:cs typeface="Times New Roman" panose="02020603050405020304" pitchFamily="18" charset="0"/>
              </a:rPr>
              <a:t>Fuel</a:t>
            </a:r>
          </a:p>
          <a:p>
            <a:pPr algn="ctr"/>
            <a:r>
              <a:rPr lang="en-US" sz="1400" b="1" dirty="0">
                <a:solidFill>
                  <a:schemeClr val="tx1"/>
                </a:solidFill>
                <a:cs typeface="Times New Roman" panose="02020603050405020304" pitchFamily="18" charset="0"/>
              </a:rPr>
              <a:t>Comb.</a:t>
            </a:r>
          </a:p>
        </p:txBody>
      </p:sp>
      <p:sp>
        <p:nvSpPr>
          <p:cNvPr id="13" name="Rectangle 12">
            <a:extLst>
              <a:ext uri="{FF2B5EF4-FFF2-40B4-BE49-F238E27FC236}">
                <a16:creationId xmlns:a16="http://schemas.microsoft.com/office/drawing/2014/main" id="{4E242129-1D3C-497F-A4A5-94C8A4EB3AA3}"/>
              </a:ext>
            </a:extLst>
          </p:cNvPr>
          <p:cNvSpPr/>
          <p:nvPr/>
        </p:nvSpPr>
        <p:spPr bwMode="auto">
          <a:xfrm>
            <a:off x="1600200" y="2564150"/>
            <a:ext cx="8778240" cy="2514600"/>
          </a:xfrm>
          <a:prstGeom prst="rect">
            <a:avLst/>
          </a:prstGeom>
          <a:noFill/>
          <a:ln w="28575" cap="flat" cmpd="sng" algn="ctr">
            <a:solidFill>
              <a:schemeClr val="tx1"/>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14" name="TextBox 13">
            <a:extLst>
              <a:ext uri="{FF2B5EF4-FFF2-40B4-BE49-F238E27FC236}">
                <a16:creationId xmlns:a16="http://schemas.microsoft.com/office/drawing/2014/main" id="{1E2B855B-BE9E-487A-817F-C10EBBB02797}"/>
              </a:ext>
            </a:extLst>
          </p:cNvPr>
          <p:cNvSpPr txBox="1"/>
          <p:nvPr/>
        </p:nvSpPr>
        <p:spPr>
          <a:xfrm>
            <a:off x="1904851" y="2029262"/>
            <a:ext cx="723900" cy="307777"/>
          </a:xfrm>
          <a:prstGeom prst="rect">
            <a:avLst/>
          </a:prstGeom>
          <a:noFill/>
        </p:spPr>
        <p:txBody>
          <a:bodyPr wrap="square" rtlCol="0">
            <a:spAutoFit/>
          </a:bodyPr>
          <a:lstStyle/>
          <a:p>
            <a:pPr algn="ctr"/>
            <a:r>
              <a:rPr lang="en-US" sz="1400" dirty="0">
                <a:cs typeface="Times New Roman" panose="02020603050405020304" pitchFamily="18" charset="0"/>
              </a:rPr>
              <a:t>Diesel</a:t>
            </a:r>
          </a:p>
        </p:txBody>
      </p:sp>
      <p:sp>
        <p:nvSpPr>
          <p:cNvPr id="15" name="TextBox 14">
            <a:extLst>
              <a:ext uri="{FF2B5EF4-FFF2-40B4-BE49-F238E27FC236}">
                <a16:creationId xmlns:a16="http://schemas.microsoft.com/office/drawing/2014/main" id="{127B179C-DCAD-409B-A3A5-685F453832F2}"/>
              </a:ext>
            </a:extLst>
          </p:cNvPr>
          <p:cNvSpPr txBox="1"/>
          <p:nvPr/>
        </p:nvSpPr>
        <p:spPr>
          <a:xfrm>
            <a:off x="2929712" y="1659930"/>
            <a:ext cx="1447800" cy="738664"/>
          </a:xfrm>
          <a:prstGeom prst="rect">
            <a:avLst/>
          </a:prstGeom>
          <a:noFill/>
        </p:spPr>
        <p:txBody>
          <a:bodyPr wrap="square" rtlCol="0">
            <a:spAutoFit/>
          </a:bodyPr>
          <a:lstStyle/>
          <a:p>
            <a:pPr algn="ctr"/>
            <a:r>
              <a:rPr lang="en-US" sz="1400" dirty="0">
                <a:cs typeface="Times New Roman" panose="02020603050405020304" pitchFamily="18" charset="0"/>
              </a:rPr>
              <a:t>Electricity,</a:t>
            </a:r>
          </a:p>
          <a:p>
            <a:pPr algn="ctr"/>
            <a:r>
              <a:rPr lang="en-US" sz="1400" dirty="0">
                <a:cs typeface="Times New Roman" panose="02020603050405020304" pitchFamily="18" charset="0"/>
              </a:rPr>
              <a:t>Natural </a:t>
            </a:r>
          </a:p>
          <a:p>
            <a:pPr algn="ctr"/>
            <a:r>
              <a:rPr lang="en-US" sz="1400" dirty="0">
                <a:cs typeface="Times New Roman" panose="02020603050405020304" pitchFamily="18" charset="0"/>
              </a:rPr>
              <a:t>Gas</a:t>
            </a:r>
          </a:p>
        </p:txBody>
      </p:sp>
      <p:sp>
        <p:nvSpPr>
          <p:cNvPr id="16" name="TextBox 15">
            <a:extLst>
              <a:ext uri="{FF2B5EF4-FFF2-40B4-BE49-F238E27FC236}">
                <a16:creationId xmlns:a16="http://schemas.microsoft.com/office/drawing/2014/main" id="{A3FCD6A7-A6E1-43F9-A47A-AD3C50385667}"/>
              </a:ext>
            </a:extLst>
          </p:cNvPr>
          <p:cNvSpPr txBox="1"/>
          <p:nvPr/>
        </p:nvSpPr>
        <p:spPr>
          <a:xfrm>
            <a:off x="4360378" y="1659930"/>
            <a:ext cx="1447800" cy="738664"/>
          </a:xfrm>
          <a:prstGeom prst="rect">
            <a:avLst/>
          </a:prstGeom>
          <a:noFill/>
        </p:spPr>
        <p:txBody>
          <a:bodyPr wrap="square" rtlCol="0">
            <a:spAutoFit/>
          </a:bodyPr>
          <a:lstStyle/>
          <a:p>
            <a:pPr algn="ctr"/>
            <a:r>
              <a:rPr lang="en-US" sz="1400" dirty="0">
                <a:cs typeface="Times New Roman" panose="02020603050405020304" pitchFamily="18" charset="0"/>
              </a:rPr>
              <a:t>Electricity,</a:t>
            </a:r>
          </a:p>
          <a:p>
            <a:pPr algn="ctr"/>
            <a:r>
              <a:rPr lang="en-US" sz="1400" dirty="0">
                <a:cs typeface="Times New Roman" panose="02020603050405020304" pitchFamily="18" charset="0"/>
              </a:rPr>
              <a:t>Natural </a:t>
            </a:r>
          </a:p>
          <a:p>
            <a:pPr algn="ctr"/>
            <a:r>
              <a:rPr lang="en-US" sz="1400" dirty="0">
                <a:cs typeface="Times New Roman" panose="02020603050405020304" pitchFamily="18" charset="0"/>
              </a:rPr>
              <a:t>Gas</a:t>
            </a:r>
          </a:p>
        </p:txBody>
      </p:sp>
      <p:sp>
        <p:nvSpPr>
          <p:cNvPr id="17" name="TextBox 16">
            <a:extLst>
              <a:ext uri="{FF2B5EF4-FFF2-40B4-BE49-F238E27FC236}">
                <a16:creationId xmlns:a16="http://schemas.microsoft.com/office/drawing/2014/main" id="{C0A9538A-7CED-43D4-9002-33B31CBC093F}"/>
              </a:ext>
            </a:extLst>
          </p:cNvPr>
          <p:cNvSpPr txBox="1"/>
          <p:nvPr/>
        </p:nvSpPr>
        <p:spPr>
          <a:xfrm>
            <a:off x="6648375" y="1659930"/>
            <a:ext cx="1447800" cy="738664"/>
          </a:xfrm>
          <a:prstGeom prst="rect">
            <a:avLst/>
          </a:prstGeom>
          <a:noFill/>
        </p:spPr>
        <p:txBody>
          <a:bodyPr wrap="square" rtlCol="0">
            <a:spAutoFit/>
          </a:bodyPr>
          <a:lstStyle/>
          <a:p>
            <a:pPr algn="ctr"/>
            <a:r>
              <a:rPr lang="en-US" sz="1400" dirty="0">
                <a:cs typeface="Times New Roman" panose="02020603050405020304" pitchFamily="18" charset="0"/>
              </a:rPr>
              <a:t>Electricity,</a:t>
            </a:r>
          </a:p>
          <a:p>
            <a:pPr algn="ctr"/>
            <a:r>
              <a:rPr lang="en-US" sz="1400" dirty="0">
                <a:cs typeface="Times New Roman" panose="02020603050405020304" pitchFamily="18" charset="0"/>
              </a:rPr>
              <a:t>Natural </a:t>
            </a:r>
          </a:p>
          <a:p>
            <a:pPr algn="ctr"/>
            <a:r>
              <a:rPr lang="en-US" sz="1400" dirty="0">
                <a:cs typeface="Times New Roman" panose="02020603050405020304" pitchFamily="18" charset="0"/>
              </a:rPr>
              <a:t>Gas</a:t>
            </a:r>
          </a:p>
        </p:txBody>
      </p:sp>
      <p:sp>
        <p:nvSpPr>
          <p:cNvPr id="18" name="TextBox 17">
            <a:extLst>
              <a:ext uri="{FF2B5EF4-FFF2-40B4-BE49-F238E27FC236}">
                <a16:creationId xmlns:a16="http://schemas.microsoft.com/office/drawing/2014/main" id="{427A4685-B7B8-4E91-B701-D8802BFD8631}"/>
              </a:ext>
            </a:extLst>
          </p:cNvPr>
          <p:cNvSpPr txBox="1"/>
          <p:nvPr/>
        </p:nvSpPr>
        <p:spPr>
          <a:xfrm>
            <a:off x="5786177" y="1844596"/>
            <a:ext cx="1233453" cy="523220"/>
          </a:xfrm>
          <a:prstGeom prst="rect">
            <a:avLst/>
          </a:prstGeom>
          <a:noFill/>
        </p:spPr>
        <p:txBody>
          <a:bodyPr wrap="square" rtlCol="0">
            <a:spAutoFit/>
          </a:bodyPr>
          <a:lstStyle/>
          <a:p>
            <a:pPr algn="ctr"/>
            <a:r>
              <a:rPr lang="en-US" sz="1400" dirty="0">
                <a:cs typeface="Times New Roman" panose="02020603050405020304" pitchFamily="18" charset="0"/>
              </a:rPr>
              <a:t>Electricity,</a:t>
            </a:r>
          </a:p>
          <a:p>
            <a:pPr algn="ctr"/>
            <a:r>
              <a:rPr lang="en-US" sz="1400" dirty="0">
                <a:cs typeface="Times New Roman" panose="02020603050405020304" pitchFamily="18" charset="0"/>
              </a:rPr>
              <a:t>Diesel</a:t>
            </a:r>
          </a:p>
        </p:txBody>
      </p:sp>
      <p:sp>
        <p:nvSpPr>
          <p:cNvPr id="19" name="TextBox 18">
            <a:extLst>
              <a:ext uri="{FF2B5EF4-FFF2-40B4-BE49-F238E27FC236}">
                <a16:creationId xmlns:a16="http://schemas.microsoft.com/office/drawing/2014/main" id="{3CF2D7AF-3F03-4961-A5A1-F86ED490C3A4}"/>
              </a:ext>
            </a:extLst>
          </p:cNvPr>
          <p:cNvSpPr txBox="1"/>
          <p:nvPr/>
        </p:nvSpPr>
        <p:spPr>
          <a:xfrm>
            <a:off x="7938870" y="1844596"/>
            <a:ext cx="1219647" cy="523220"/>
          </a:xfrm>
          <a:prstGeom prst="rect">
            <a:avLst/>
          </a:prstGeom>
          <a:noFill/>
        </p:spPr>
        <p:txBody>
          <a:bodyPr wrap="square" rtlCol="0">
            <a:spAutoFit/>
          </a:bodyPr>
          <a:lstStyle/>
          <a:p>
            <a:pPr algn="ctr"/>
            <a:r>
              <a:rPr lang="en-US" sz="1400" dirty="0">
                <a:cs typeface="Times New Roman" panose="02020603050405020304" pitchFamily="18" charset="0"/>
              </a:rPr>
              <a:t>Electricity,</a:t>
            </a:r>
          </a:p>
          <a:p>
            <a:pPr algn="ctr"/>
            <a:r>
              <a:rPr lang="en-US" sz="1400" dirty="0">
                <a:cs typeface="Times New Roman" panose="02020603050405020304" pitchFamily="18" charset="0"/>
              </a:rPr>
              <a:t>Diesel</a:t>
            </a:r>
          </a:p>
        </p:txBody>
      </p:sp>
      <p:sp>
        <p:nvSpPr>
          <p:cNvPr id="20" name="TextBox 19">
            <a:extLst>
              <a:ext uri="{FF2B5EF4-FFF2-40B4-BE49-F238E27FC236}">
                <a16:creationId xmlns:a16="http://schemas.microsoft.com/office/drawing/2014/main" id="{783F7693-05B2-4842-8C80-8E72DC288742}"/>
              </a:ext>
            </a:extLst>
          </p:cNvPr>
          <p:cNvSpPr txBox="1"/>
          <p:nvPr/>
        </p:nvSpPr>
        <p:spPr>
          <a:xfrm>
            <a:off x="1704653" y="5307350"/>
            <a:ext cx="1097280" cy="307777"/>
          </a:xfrm>
          <a:prstGeom prst="rect">
            <a:avLst/>
          </a:prstGeom>
          <a:noFill/>
        </p:spPr>
        <p:txBody>
          <a:bodyPr wrap="square" rtlCol="0">
            <a:spAutoFit/>
          </a:bodyPr>
          <a:lstStyle/>
          <a:p>
            <a:pPr algn="ctr"/>
            <a:r>
              <a:rPr lang="en-US" sz="1400" dirty="0">
                <a:cs typeface="Times New Roman" panose="02020603050405020304" pitchFamily="18" charset="0"/>
              </a:rPr>
              <a:t>Emissions</a:t>
            </a:r>
          </a:p>
        </p:txBody>
      </p:sp>
      <p:sp>
        <p:nvSpPr>
          <p:cNvPr id="21" name="TextBox 20">
            <a:extLst>
              <a:ext uri="{FF2B5EF4-FFF2-40B4-BE49-F238E27FC236}">
                <a16:creationId xmlns:a16="http://schemas.microsoft.com/office/drawing/2014/main" id="{33BECEE1-F32D-43F7-8FFE-1B26B1006C86}"/>
              </a:ext>
            </a:extLst>
          </p:cNvPr>
          <p:cNvSpPr txBox="1"/>
          <p:nvPr/>
        </p:nvSpPr>
        <p:spPr>
          <a:xfrm>
            <a:off x="3091464" y="5307350"/>
            <a:ext cx="1097280" cy="307777"/>
          </a:xfrm>
          <a:prstGeom prst="rect">
            <a:avLst/>
          </a:prstGeom>
          <a:noFill/>
        </p:spPr>
        <p:txBody>
          <a:bodyPr wrap="square" rtlCol="0">
            <a:spAutoFit/>
          </a:bodyPr>
          <a:lstStyle/>
          <a:p>
            <a:pPr algn="ctr"/>
            <a:r>
              <a:rPr lang="en-US" sz="1400" dirty="0">
                <a:cs typeface="Times New Roman" panose="02020603050405020304" pitchFamily="18" charset="0"/>
              </a:rPr>
              <a:t>Emissions</a:t>
            </a:r>
          </a:p>
        </p:txBody>
      </p:sp>
      <p:sp>
        <p:nvSpPr>
          <p:cNvPr id="22" name="TextBox 21">
            <a:extLst>
              <a:ext uri="{FF2B5EF4-FFF2-40B4-BE49-F238E27FC236}">
                <a16:creationId xmlns:a16="http://schemas.microsoft.com/office/drawing/2014/main" id="{E0DE78C6-6288-4E40-97AD-B0DD01A5308A}"/>
              </a:ext>
            </a:extLst>
          </p:cNvPr>
          <p:cNvSpPr txBox="1"/>
          <p:nvPr/>
        </p:nvSpPr>
        <p:spPr>
          <a:xfrm>
            <a:off x="6834511" y="5307350"/>
            <a:ext cx="1097280" cy="307777"/>
          </a:xfrm>
          <a:prstGeom prst="rect">
            <a:avLst/>
          </a:prstGeom>
          <a:noFill/>
        </p:spPr>
        <p:txBody>
          <a:bodyPr wrap="square" rtlCol="0">
            <a:spAutoFit/>
          </a:bodyPr>
          <a:lstStyle/>
          <a:p>
            <a:pPr algn="ctr"/>
            <a:r>
              <a:rPr lang="en-US" sz="1400" dirty="0">
                <a:cs typeface="Times New Roman" panose="02020603050405020304" pitchFamily="18" charset="0"/>
              </a:rPr>
              <a:t>Emissions</a:t>
            </a:r>
          </a:p>
        </p:txBody>
      </p:sp>
      <p:sp>
        <p:nvSpPr>
          <p:cNvPr id="23" name="TextBox 22">
            <a:extLst>
              <a:ext uri="{FF2B5EF4-FFF2-40B4-BE49-F238E27FC236}">
                <a16:creationId xmlns:a16="http://schemas.microsoft.com/office/drawing/2014/main" id="{6DAB1054-655F-4546-913A-066BF5735645}"/>
              </a:ext>
            </a:extLst>
          </p:cNvPr>
          <p:cNvSpPr txBox="1"/>
          <p:nvPr/>
        </p:nvSpPr>
        <p:spPr>
          <a:xfrm>
            <a:off x="5851653" y="5307350"/>
            <a:ext cx="1097280" cy="307777"/>
          </a:xfrm>
          <a:prstGeom prst="rect">
            <a:avLst/>
          </a:prstGeom>
          <a:noFill/>
        </p:spPr>
        <p:txBody>
          <a:bodyPr wrap="square" rtlCol="0">
            <a:spAutoFit/>
          </a:bodyPr>
          <a:lstStyle/>
          <a:p>
            <a:pPr algn="ctr"/>
            <a:r>
              <a:rPr lang="en-US" sz="1400" dirty="0">
                <a:cs typeface="Times New Roman" panose="02020603050405020304" pitchFamily="18" charset="0"/>
              </a:rPr>
              <a:t>Emissions</a:t>
            </a:r>
          </a:p>
        </p:txBody>
      </p:sp>
      <p:sp>
        <p:nvSpPr>
          <p:cNvPr id="24" name="TextBox 23">
            <a:extLst>
              <a:ext uri="{FF2B5EF4-FFF2-40B4-BE49-F238E27FC236}">
                <a16:creationId xmlns:a16="http://schemas.microsoft.com/office/drawing/2014/main" id="{4CDD3029-510B-4232-9806-A527F7BAE560}"/>
              </a:ext>
            </a:extLst>
          </p:cNvPr>
          <p:cNvSpPr txBox="1"/>
          <p:nvPr/>
        </p:nvSpPr>
        <p:spPr>
          <a:xfrm>
            <a:off x="8029021" y="5307350"/>
            <a:ext cx="1097280" cy="307777"/>
          </a:xfrm>
          <a:prstGeom prst="rect">
            <a:avLst/>
          </a:prstGeom>
          <a:noFill/>
        </p:spPr>
        <p:txBody>
          <a:bodyPr wrap="square" rtlCol="0">
            <a:spAutoFit/>
          </a:bodyPr>
          <a:lstStyle/>
          <a:p>
            <a:pPr algn="ctr"/>
            <a:r>
              <a:rPr lang="en-US" sz="1400" dirty="0">
                <a:cs typeface="Times New Roman" panose="02020603050405020304" pitchFamily="18" charset="0"/>
              </a:rPr>
              <a:t>Emissions</a:t>
            </a:r>
          </a:p>
        </p:txBody>
      </p:sp>
      <p:sp>
        <p:nvSpPr>
          <p:cNvPr id="25" name="TextBox 24">
            <a:extLst>
              <a:ext uri="{FF2B5EF4-FFF2-40B4-BE49-F238E27FC236}">
                <a16:creationId xmlns:a16="http://schemas.microsoft.com/office/drawing/2014/main" id="{E5369112-1F53-4064-9D07-69FD99EF74DC}"/>
              </a:ext>
            </a:extLst>
          </p:cNvPr>
          <p:cNvSpPr txBox="1"/>
          <p:nvPr/>
        </p:nvSpPr>
        <p:spPr>
          <a:xfrm>
            <a:off x="9352337" y="5307350"/>
            <a:ext cx="1097280" cy="307777"/>
          </a:xfrm>
          <a:prstGeom prst="rect">
            <a:avLst/>
          </a:prstGeom>
          <a:noFill/>
        </p:spPr>
        <p:txBody>
          <a:bodyPr wrap="square" rtlCol="0">
            <a:spAutoFit/>
          </a:bodyPr>
          <a:lstStyle/>
          <a:p>
            <a:pPr algn="ctr"/>
            <a:r>
              <a:rPr lang="en-US" sz="1400" dirty="0">
                <a:cs typeface="Times New Roman" panose="02020603050405020304" pitchFamily="18" charset="0"/>
              </a:rPr>
              <a:t>Emissions</a:t>
            </a:r>
          </a:p>
        </p:txBody>
      </p:sp>
      <p:sp>
        <p:nvSpPr>
          <p:cNvPr id="26" name="Right Arrow 58">
            <a:extLst>
              <a:ext uri="{FF2B5EF4-FFF2-40B4-BE49-F238E27FC236}">
                <a16:creationId xmlns:a16="http://schemas.microsoft.com/office/drawing/2014/main" id="{CF9541B5-1AC9-4B7C-9390-83F4AFBB9B18}"/>
              </a:ext>
            </a:extLst>
          </p:cNvPr>
          <p:cNvSpPr/>
          <p:nvPr/>
        </p:nvSpPr>
        <p:spPr bwMode="auto">
          <a:xfrm>
            <a:off x="2878385" y="3733820"/>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27" name="Right Arrow 59">
            <a:extLst>
              <a:ext uri="{FF2B5EF4-FFF2-40B4-BE49-F238E27FC236}">
                <a16:creationId xmlns:a16="http://schemas.microsoft.com/office/drawing/2014/main" id="{31E79E22-63A8-49EE-845C-D37031950011}"/>
              </a:ext>
            </a:extLst>
          </p:cNvPr>
          <p:cNvSpPr/>
          <p:nvPr/>
        </p:nvSpPr>
        <p:spPr bwMode="auto">
          <a:xfrm>
            <a:off x="4323137" y="3733820"/>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28" name="Right Arrow 60">
            <a:extLst>
              <a:ext uri="{FF2B5EF4-FFF2-40B4-BE49-F238E27FC236}">
                <a16:creationId xmlns:a16="http://schemas.microsoft.com/office/drawing/2014/main" id="{491F4B89-51FD-4F9C-81F0-D5C50ACD5FCF}"/>
              </a:ext>
            </a:extLst>
          </p:cNvPr>
          <p:cNvSpPr/>
          <p:nvPr/>
        </p:nvSpPr>
        <p:spPr bwMode="auto">
          <a:xfrm>
            <a:off x="5831897" y="3733820"/>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29" name="Right Arrow 61">
            <a:extLst>
              <a:ext uri="{FF2B5EF4-FFF2-40B4-BE49-F238E27FC236}">
                <a16:creationId xmlns:a16="http://schemas.microsoft.com/office/drawing/2014/main" id="{8A45F26B-B623-4B65-9103-0B751EBA65A0}"/>
              </a:ext>
            </a:extLst>
          </p:cNvPr>
          <p:cNvSpPr/>
          <p:nvPr/>
        </p:nvSpPr>
        <p:spPr bwMode="auto">
          <a:xfrm>
            <a:off x="6898697" y="3733820"/>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30" name="Right Arrow 62">
            <a:extLst>
              <a:ext uri="{FF2B5EF4-FFF2-40B4-BE49-F238E27FC236}">
                <a16:creationId xmlns:a16="http://schemas.microsoft.com/office/drawing/2014/main" id="{8E01EDB3-E9A7-4EF5-B5BA-AA9236D10459}"/>
              </a:ext>
            </a:extLst>
          </p:cNvPr>
          <p:cNvSpPr/>
          <p:nvPr/>
        </p:nvSpPr>
        <p:spPr bwMode="auto">
          <a:xfrm>
            <a:off x="7752137" y="3733820"/>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31" name="Right Arrow 63">
            <a:extLst>
              <a:ext uri="{FF2B5EF4-FFF2-40B4-BE49-F238E27FC236}">
                <a16:creationId xmlns:a16="http://schemas.microsoft.com/office/drawing/2014/main" id="{58A55583-EFD1-42D4-AD1F-F2477AC0C65B}"/>
              </a:ext>
            </a:extLst>
          </p:cNvPr>
          <p:cNvSpPr/>
          <p:nvPr/>
        </p:nvSpPr>
        <p:spPr bwMode="auto">
          <a:xfrm>
            <a:off x="9324547" y="3733820"/>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32" name="Right Arrow 65">
            <a:extLst>
              <a:ext uri="{FF2B5EF4-FFF2-40B4-BE49-F238E27FC236}">
                <a16:creationId xmlns:a16="http://schemas.microsoft.com/office/drawing/2014/main" id="{817191E1-75C5-46E6-A08F-07DC9A29E60E}"/>
              </a:ext>
            </a:extLst>
          </p:cNvPr>
          <p:cNvSpPr/>
          <p:nvPr/>
        </p:nvSpPr>
        <p:spPr bwMode="auto">
          <a:xfrm rot="5400000">
            <a:off x="2194995" y="2343888"/>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33" name="Right Arrow 66">
            <a:extLst>
              <a:ext uri="{FF2B5EF4-FFF2-40B4-BE49-F238E27FC236}">
                <a16:creationId xmlns:a16="http://schemas.microsoft.com/office/drawing/2014/main" id="{5D64EDE2-65B6-401A-9A51-07E9CC663AFC}"/>
              </a:ext>
            </a:extLst>
          </p:cNvPr>
          <p:cNvSpPr/>
          <p:nvPr/>
        </p:nvSpPr>
        <p:spPr bwMode="auto">
          <a:xfrm rot="5400000">
            <a:off x="3581806" y="2343888"/>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34" name="Right Arrow 67">
            <a:extLst>
              <a:ext uri="{FF2B5EF4-FFF2-40B4-BE49-F238E27FC236}">
                <a16:creationId xmlns:a16="http://schemas.microsoft.com/office/drawing/2014/main" id="{C9057196-AE63-430C-A099-29902ECE062E}"/>
              </a:ext>
            </a:extLst>
          </p:cNvPr>
          <p:cNvSpPr/>
          <p:nvPr/>
        </p:nvSpPr>
        <p:spPr bwMode="auto">
          <a:xfrm rot="5400000">
            <a:off x="5012472" y="2343888"/>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35" name="Right Arrow 68">
            <a:extLst>
              <a:ext uri="{FF2B5EF4-FFF2-40B4-BE49-F238E27FC236}">
                <a16:creationId xmlns:a16="http://schemas.microsoft.com/office/drawing/2014/main" id="{60708EF4-BF97-4F03-BADC-71F14A080E4F}"/>
              </a:ext>
            </a:extLst>
          </p:cNvPr>
          <p:cNvSpPr/>
          <p:nvPr/>
        </p:nvSpPr>
        <p:spPr bwMode="auto">
          <a:xfrm rot="5400000">
            <a:off x="7300469" y="2343888"/>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36" name="Right Arrow 69">
            <a:extLst>
              <a:ext uri="{FF2B5EF4-FFF2-40B4-BE49-F238E27FC236}">
                <a16:creationId xmlns:a16="http://schemas.microsoft.com/office/drawing/2014/main" id="{99793E4D-B4AD-4D60-A127-9946C6E16A2B}"/>
              </a:ext>
            </a:extLst>
          </p:cNvPr>
          <p:cNvSpPr/>
          <p:nvPr/>
        </p:nvSpPr>
        <p:spPr bwMode="auto">
          <a:xfrm rot="5400000">
            <a:off x="6342603" y="2343888"/>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37" name="Right Arrow 70">
            <a:extLst>
              <a:ext uri="{FF2B5EF4-FFF2-40B4-BE49-F238E27FC236}">
                <a16:creationId xmlns:a16="http://schemas.microsoft.com/office/drawing/2014/main" id="{CA4BEB6C-BF48-4B46-A7C9-F94931F7BB23}"/>
              </a:ext>
            </a:extLst>
          </p:cNvPr>
          <p:cNvSpPr/>
          <p:nvPr/>
        </p:nvSpPr>
        <p:spPr bwMode="auto">
          <a:xfrm rot="5400000">
            <a:off x="8519363" y="2343888"/>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38" name="Right Arrow 71">
            <a:extLst>
              <a:ext uri="{FF2B5EF4-FFF2-40B4-BE49-F238E27FC236}">
                <a16:creationId xmlns:a16="http://schemas.microsoft.com/office/drawing/2014/main" id="{CCD0B2DB-0521-41D1-A456-E823A2A047F1}"/>
              </a:ext>
            </a:extLst>
          </p:cNvPr>
          <p:cNvSpPr/>
          <p:nvPr/>
        </p:nvSpPr>
        <p:spPr bwMode="auto">
          <a:xfrm rot="5400000">
            <a:off x="2194995" y="5139127"/>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39" name="Right Arrow 72">
            <a:extLst>
              <a:ext uri="{FF2B5EF4-FFF2-40B4-BE49-F238E27FC236}">
                <a16:creationId xmlns:a16="http://schemas.microsoft.com/office/drawing/2014/main" id="{F17E30A6-F587-4358-A416-CD763637D0A0}"/>
              </a:ext>
            </a:extLst>
          </p:cNvPr>
          <p:cNvSpPr/>
          <p:nvPr/>
        </p:nvSpPr>
        <p:spPr bwMode="auto">
          <a:xfrm rot="5400000">
            <a:off x="3581806" y="5139127"/>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40" name="Right Arrow 73">
            <a:extLst>
              <a:ext uri="{FF2B5EF4-FFF2-40B4-BE49-F238E27FC236}">
                <a16:creationId xmlns:a16="http://schemas.microsoft.com/office/drawing/2014/main" id="{E0CE7C46-7E54-47DC-940F-50A935BCE0E3}"/>
              </a:ext>
            </a:extLst>
          </p:cNvPr>
          <p:cNvSpPr/>
          <p:nvPr/>
        </p:nvSpPr>
        <p:spPr bwMode="auto">
          <a:xfrm rot="5400000">
            <a:off x="4945981" y="5139128"/>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41" name="Right Arrow 74">
            <a:extLst>
              <a:ext uri="{FF2B5EF4-FFF2-40B4-BE49-F238E27FC236}">
                <a16:creationId xmlns:a16="http://schemas.microsoft.com/office/drawing/2014/main" id="{87AD1751-8A00-4E8D-BCCF-CC1748C936AF}"/>
              </a:ext>
            </a:extLst>
          </p:cNvPr>
          <p:cNvSpPr/>
          <p:nvPr/>
        </p:nvSpPr>
        <p:spPr bwMode="auto">
          <a:xfrm rot="5400000">
            <a:off x="7324853" y="5139127"/>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42" name="Right Arrow 75">
            <a:extLst>
              <a:ext uri="{FF2B5EF4-FFF2-40B4-BE49-F238E27FC236}">
                <a16:creationId xmlns:a16="http://schemas.microsoft.com/office/drawing/2014/main" id="{0CD30040-6530-4404-9162-2DB9BB82C7BE}"/>
              </a:ext>
            </a:extLst>
          </p:cNvPr>
          <p:cNvSpPr/>
          <p:nvPr/>
        </p:nvSpPr>
        <p:spPr bwMode="auto">
          <a:xfrm rot="5400000">
            <a:off x="6342603" y="5139127"/>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43" name="Right Arrow 76">
            <a:extLst>
              <a:ext uri="{FF2B5EF4-FFF2-40B4-BE49-F238E27FC236}">
                <a16:creationId xmlns:a16="http://schemas.microsoft.com/office/drawing/2014/main" id="{C0AD151A-33CC-414E-81CD-7C8ABB880938}"/>
              </a:ext>
            </a:extLst>
          </p:cNvPr>
          <p:cNvSpPr/>
          <p:nvPr/>
        </p:nvSpPr>
        <p:spPr bwMode="auto">
          <a:xfrm rot="5400000">
            <a:off x="8519363" y="5139127"/>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44" name="Right Arrow 77">
            <a:extLst>
              <a:ext uri="{FF2B5EF4-FFF2-40B4-BE49-F238E27FC236}">
                <a16:creationId xmlns:a16="http://schemas.microsoft.com/office/drawing/2014/main" id="{2EDE21D0-10B0-48ED-8C02-D4A15EABDEB2}"/>
              </a:ext>
            </a:extLst>
          </p:cNvPr>
          <p:cNvSpPr/>
          <p:nvPr/>
        </p:nvSpPr>
        <p:spPr bwMode="auto">
          <a:xfrm rot="5400000">
            <a:off x="9842679" y="5139127"/>
            <a:ext cx="143613" cy="175260"/>
          </a:xfrm>
          <a:prstGeom prst="rightArrow">
            <a:avLst>
              <a:gd name="adj1" fmla="val 24638"/>
              <a:gd name="adj2" fmla="val 45578"/>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a:ln>
                <a:noFill/>
              </a:ln>
              <a:solidFill>
                <a:schemeClr val="tx1"/>
              </a:solidFill>
              <a:effectLst/>
            </a:endParaRPr>
          </a:p>
        </p:txBody>
      </p:sp>
      <p:sp>
        <p:nvSpPr>
          <p:cNvPr id="46" name="TextBox 45">
            <a:extLst>
              <a:ext uri="{FF2B5EF4-FFF2-40B4-BE49-F238E27FC236}">
                <a16:creationId xmlns:a16="http://schemas.microsoft.com/office/drawing/2014/main" id="{33402411-484E-4DE7-BCBB-CB69DEDC4775}"/>
              </a:ext>
            </a:extLst>
          </p:cNvPr>
          <p:cNvSpPr txBox="1"/>
          <p:nvPr/>
        </p:nvSpPr>
        <p:spPr>
          <a:xfrm>
            <a:off x="3333675" y="5791856"/>
            <a:ext cx="5524649" cy="830997"/>
          </a:xfrm>
          <a:prstGeom prst="rect">
            <a:avLst/>
          </a:prstGeom>
          <a:noFill/>
        </p:spPr>
        <p:txBody>
          <a:bodyPr wrap="square" rtlCol="0">
            <a:spAutoFit/>
          </a:bodyPr>
          <a:lstStyle/>
          <a:p>
            <a:r>
              <a:rPr lang="en-US" sz="2400" b="1" dirty="0">
                <a:cs typeface="Times New Roman" panose="02020603050405020304" pitchFamily="18" charset="0"/>
              </a:rPr>
              <a:t>Functional Unit:</a:t>
            </a:r>
            <a:r>
              <a:rPr lang="en-US" sz="2400" dirty="0">
                <a:cs typeface="Times New Roman" panose="02020603050405020304" pitchFamily="18" charset="0"/>
              </a:rPr>
              <a:t> 	gCO</a:t>
            </a:r>
            <a:r>
              <a:rPr lang="en-US" sz="2400" baseline="-25000" dirty="0">
                <a:cs typeface="Times New Roman" panose="02020603050405020304" pitchFamily="18" charset="0"/>
              </a:rPr>
              <a:t>2</a:t>
            </a:r>
            <a:r>
              <a:rPr lang="en-US" sz="2400" dirty="0">
                <a:cs typeface="Times New Roman" panose="02020603050405020304" pitchFamily="18" charset="0"/>
              </a:rPr>
              <a:t>eq/MJ</a:t>
            </a:r>
          </a:p>
          <a:p>
            <a:r>
              <a:rPr lang="en-US" sz="2400" b="1" dirty="0">
                <a:cs typeface="Times New Roman" panose="02020603050405020304" pitchFamily="18" charset="0"/>
              </a:rPr>
              <a:t>Allocation Method: 	</a:t>
            </a:r>
            <a:r>
              <a:rPr lang="en-US" sz="2400" dirty="0">
                <a:cs typeface="Times New Roman" panose="02020603050405020304" pitchFamily="18" charset="0"/>
              </a:rPr>
              <a:t>Energy</a:t>
            </a:r>
          </a:p>
        </p:txBody>
      </p:sp>
      <p:sp>
        <p:nvSpPr>
          <p:cNvPr id="47" name="TextBox 46">
            <a:extLst>
              <a:ext uri="{FF2B5EF4-FFF2-40B4-BE49-F238E27FC236}">
                <a16:creationId xmlns:a16="http://schemas.microsoft.com/office/drawing/2014/main" id="{3B4FD6F0-BD61-437B-90B2-F185496830F1}"/>
              </a:ext>
            </a:extLst>
          </p:cNvPr>
          <p:cNvSpPr txBox="1"/>
          <p:nvPr/>
        </p:nvSpPr>
        <p:spPr>
          <a:xfrm>
            <a:off x="4465155" y="5318813"/>
            <a:ext cx="1097280" cy="307777"/>
          </a:xfrm>
          <a:prstGeom prst="rect">
            <a:avLst/>
          </a:prstGeom>
          <a:noFill/>
        </p:spPr>
        <p:txBody>
          <a:bodyPr wrap="square" rtlCol="0">
            <a:spAutoFit/>
          </a:bodyPr>
          <a:lstStyle/>
          <a:p>
            <a:pPr algn="ctr"/>
            <a:r>
              <a:rPr lang="en-US" sz="1400" dirty="0">
                <a:cs typeface="Times New Roman" panose="02020603050405020304" pitchFamily="18" charset="0"/>
              </a:rPr>
              <a:t>Emissions</a:t>
            </a:r>
          </a:p>
        </p:txBody>
      </p:sp>
    </p:spTree>
    <p:extLst>
      <p:ext uri="{BB962C8B-B14F-4D97-AF65-F5344CB8AC3E}">
        <p14:creationId xmlns:p14="http://schemas.microsoft.com/office/powerpoint/2010/main" val="28510914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CFEF1-BC54-45CA-9E16-36E135B971EC}"/>
              </a:ext>
            </a:extLst>
          </p:cNvPr>
          <p:cNvSpPr>
            <a:spLocks noGrp="1"/>
          </p:cNvSpPr>
          <p:nvPr>
            <p:ph type="sldNum" sz="quarter" idx="11"/>
          </p:nvPr>
        </p:nvSpPr>
        <p:spPr/>
        <p:txBody>
          <a:bodyPr/>
          <a:lstStyle/>
          <a:p>
            <a:fld id="{C5D83362-4C70-406D-8155-49D75310F06D}" type="slidenum">
              <a:rPr lang="en-US" smtClean="0"/>
              <a:t>11</a:t>
            </a:fld>
            <a:endParaRPr lang="en-US"/>
          </a:p>
        </p:txBody>
      </p:sp>
      <p:sp>
        <p:nvSpPr>
          <p:cNvPr id="6" name="Title 2">
            <a:extLst>
              <a:ext uri="{FF2B5EF4-FFF2-40B4-BE49-F238E27FC236}">
                <a16:creationId xmlns:a16="http://schemas.microsoft.com/office/drawing/2014/main" id="{17DA8244-57E5-463B-91A2-40697E09A902}"/>
              </a:ext>
            </a:extLst>
          </p:cNvPr>
          <p:cNvSpPr>
            <a:spLocks noGrp="1"/>
          </p:cNvSpPr>
          <p:nvPr>
            <p:ph type="title"/>
          </p:nvPr>
        </p:nvSpPr>
        <p:spPr>
          <a:xfrm>
            <a:off x="304800" y="1371600"/>
            <a:ext cx="11887200" cy="3962400"/>
          </a:xfrm>
          <a:solidFill>
            <a:schemeClr val="bg1"/>
          </a:solidFill>
        </p:spPr>
        <p:txBody>
          <a:bodyPr/>
          <a:lstStyle/>
          <a:p>
            <a:pPr algn="ctr"/>
            <a:r>
              <a:rPr lang="en-CA" sz="6600" b="1" dirty="0"/>
              <a:t>Demonstrating </a:t>
            </a:r>
            <a:br>
              <a:rPr lang="en-CA" sz="6600" b="1" dirty="0"/>
            </a:br>
            <a:r>
              <a:rPr lang="en-CA" sz="6600" b="1" i="1" dirty="0"/>
              <a:t>FUNNEL</a:t>
            </a:r>
            <a:r>
              <a:rPr lang="en-CA" sz="6600" b="1" dirty="0"/>
              <a:t> </a:t>
            </a:r>
            <a:br>
              <a:rPr lang="en-CA" sz="6600" b="1" dirty="0"/>
            </a:br>
            <a:endParaRPr lang="en-CA" sz="6600" dirty="0"/>
          </a:p>
        </p:txBody>
      </p:sp>
    </p:spTree>
    <p:extLst>
      <p:ext uri="{BB962C8B-B14F-4D97-AF65-F5344CB8AC3E}">
        <p14:creationId xmlns:p14="http://schemas.microsoft.com/office/powerpoint/2010/main" val="407224265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5E58-E810-42B4-ADC1-F8A6DF737013}"/>
              </a:ext>
            </a:extLst>
          </p:cNvPr>
          <p:cNvSpPr>
            <a:spLocks noGrp="1"/>
          </p:cNvSpPr>
          <p:nvPr>
            <p:ph type="title"/>
          </p:nvPr>
        </p:nvSpPr>
        <p:spPr/>
        <p:txBody>
          <a:bodyPr/>
          <a:lstStyle/>
          <a:p>
            <a:r>
              <a:rPr lang="en-CA" i="1" dirty="0"/>
              <a:t>FUNNEL</a:t>
            </a:r>
            <a:r>
              <a:rPr lang="en-CA" dirty="0"/>
              <a:t> FRAMEWORK</a:t>
            </a:r>
          </a:p>
        </p:txBody>
      </p:sp>
      <p:sp>
        <p:nvSpPr>
          <p:cNvPr id="4" name="Slide Number Placeholder 3">
            <a:extLst>
              <a:ext uri="{FF2B5EF4-FFF2-40B4-BE49-F238E27FC236}">
                <a16:creationId xmlns:a16="http://schemas.microsoft.com/office/drawing/2014/main" id="{5D2CE321-3B70-497E-A8CF-EA1609CFE43D}"/>
              </a:ext>
            </a:extLst>
          </p:cNvPr>
          <p:cNvSpPr>
            <a:spLocks noGrp="1"/>
          </p:cNvSpPr>
          <p:nvPr>
            <p:ph type="sldNum" sz="quarter" idx="11"/>
          </p:nvPr>
        </p:nvSpPr>
        <p:spPr/>
        <p:txBody>
          <a:bodyPr/>
          <a:lstStyle/>
          <a:p>
            <a:fld id="{C5D83362-4C70-406D-8155-49D75310F06D}" type="slidenum">
              <a:rPr lang="en-US" smtClean="0"/>
              <a:t>12</a:t>
            </a:fld>
            <a:endParaRPr lang="en-US"/>
          </a:p>
        </p:txBody>
      </p:sp>
      <p:sp>
        <p:nvSpPr>
          <p:cNvPr id="6" name="Rectangle 5">
            <a:extLst>
              <a:ext uri="{FF2B5EF4-FFF2-40B4-BE49-F238E27FC236}">
                <a16:creationId xmlns:a16="http://schemas.microsoft.com/office/drawing/2014/main" id="{856CAEB1-94BD-42AA-8F54-50A2D902EEB0}"/>
              </a:ext>
            </a:extLst>
          </p:cNvPr>
          <p:cNvSpPr/>
          <p:nvPr/>
        </p:nvSpPr>
        <p:spPr bwMode="auto">
          <a:xfrm>
            <a:off x="4229100" y="3292293"/>
            <a:ext cx="2667000" cy="1752600"/>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3600" b="1" dirty="0">
                <a:latin typeface="Verdana" pitchFamily="34" charset="0"/>
              </a:rPr>
              <a:t>Excel </a:t>
            </a:r>
          </a:p>
          <a:p>
            <a:pPr marL="0" marR="0" indent="0" algn="ctr" defTabSz="914400" rtl="0" eaLnBrk="0" fontAlgn="base" latinLnBrk="0" hangingPunct="0">
              <a:lnSpc>
                <a:spcPct val="100000"/>
              </a:lnSpc>
              <a:spcBef>
                <a:spcPct val="0"/>
              </a:spcBef>
              <a:spcAft>
                <a:spcPct val="0"/>
              </a:spcAft>
              <a:buClrTx/>
              <a:buSzTx/>
              <a:buFontTx/>
              <a:buNone/>
              <a:tabLst/>
            </a:pPr>
            <a:r>
              <a:rPr lang="en-CA" sz="3600" b="1" dirty="0">
                <a:latin typeface="Verdana" pitchFamily="34" charset="0"/>
              </a:rPr>
              <a:t>Interface</a:t>
            </a:r>
            <a:endParaRPr kumimoji="0" lang="en-CA" sz="3600" b="1" u="none" strike="noStrike" cap="none" normalizeH="0" baseline="0" dirty="0">
              <a:ln>
                <a:noFill/>
              </a:ln>
              <a:solidFill>
                <a:schemeClr val="tx1"/>
              </a:solidFill>
              <a:effectLst/>
              <a:latin typeface="Verdana" pitchFamily="34" charset="0"/>
            </a:endParaRPr>
          </a:p>
        </p:txBody>
      </p:sp>
      <p:sp>
        <p:nvSpPr>
          <p:cNvPr id="7" name="Rectangle 6">
            <a:extLst>
              <a:ext uri="{FF2B5EF4-FFF2-40B4-BE49-F238E27FC236}">
                <a16:creationId xmlns:a16="http://schemas.microsoft.com/office/drawing/2014/main" id="{A7689C3F-267E-4A40-80D1-B0B235A6D4A8}"/>
              </a:ext>
            </a:extLst>
          </p:cNvPr>
          <p:cNvSpPr/>
          <p:nvPr/>
        </p:nvSpPr>
        <p:spPr bwMode="auto">
          <a:xfrm rot="16200000">
            <a:off x="647700" y="3863793"/>
            <a:ext cx="2667000" cy="609600"/>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3600" b="1" u="none" strike="noStrike" cap="none" normalizeH="0" baseline="0" dirty="0">
                <a:ln>
                  <a:noFill/>
                </a:ln>
                <a:solidFill>
                  <a:schemeClr val="tx1"/>
                </a:solidFill>
                <a:effectLst/>
                <a:latin typeface="Verdana" pitchFamily="34" charset="0"/>
              </a:rPr>
              <a:t>User Data</a:t>
            </a:r>
          </a:p>
        </p:txBody>
      </p:sp>
      <p:sp>
        <p:nvSpPr>
          <p:cNvPr id="8" name="Rectangle 7">
            <a:extLst>
              <a:ext uri="{FF2B5EF4-FFF2-40B4-BE49-F238E27FC236}">
                <a16:creationId xmlns:a16="http://schemas.microsoft.com/office/drawing/2014/main" id="{46A33D7E-A9A3-450C-8056-825473F92758}"/>
              </a:ext>
            </a:extLst>
          </p:cNvPr>
          <p:cNvSpPr/>
          <p:nvPr/>
        </p:nvSpPr>
        <p:spPr bwMode="auto">
          <a:xfrm>
            <a:off x="3048000" y="5596288"/>
            <a:ext cx="5029200" cy="1002689"/>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3600" b="1" dirty="0">
                <a:latin typeface="Verdana" pitchFamily="34" charset="0"/>
              </a:rPr>
              <a:t>Process Modeling</a:t>
            </a:r>
          </a:p>
        </p:txBody>
      </p:sp>
      <p:sp>
        <p:nvSpPr>
          <p:cNvPr id="9" name="Rectangle 8">
            <a:extLst>
              <a:ext uri="{FF2B5EF4-FFF2-40B4-BE49-F238E27FC236}">
                <a16:creationId xmlns:a16="http://schemas.microsoft.com/office/drawing/2014/main" id="{B40C18FF-2A32-49ED-8F24-61C44F8FE14B}"/>
              </a:ext>
            </a:extLst>
          </p:cNvPr>
          <p:cNvSpPr/>
          <p:nvPr/>
        </p:nvSpPr>
        <p:spPr bwMode="auto">
          <a:xfrm>
            <a:off x="8686800" y="3292293"/>
            <a:ext cx="2667000" cy="1752600"/>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3600" b="1" u="none" strike="noStrike" cap="none" normalizeH="0" baseline="0" dirty="0">
                <a:ln>
                  <a:noFill/>
                </a:ln>
                <a:solidFill>
                  <a:schemeClr val="tx1"/>
                </a:solidFill>
                <a:effectLst/>
                <a:latin typeface="Verdana" pitchFamily="34" charset="0"/>
              </a:rPr>
              <a:t>Output</a:t>
            </a:r>
          </a:p>
          <a:p>
            <a:pPr marL="0" marR="0" indent="0" algn="ctr" defTabSz="914400" rtl="0" eaLnBrk="0" fontAlgn="base" latinLnBrk="0" hangingPunct="0">
              <a:lnSpc>
                <a:spcPct val="100000"/>
              </a:lnSpc>
              <a:spcBef>
                <a:spcPct val="0"/>
              </a:spcBef>
              <a:spcAft>
                <a:spcPct val="0"/>
              </a:spcAft>
              <a:buClrTx/>
              <a:buSzTx/>
              <a:buFontTx/>
              <a:buNone/>
              <a:tabLst/>
            </a:pPr>
            <a:r>
              <a:rPr lang="en-CA" b="1" dirty="0">
                <a:latin typeface="Verdana" pitchFamily="34" charset="0"/>
              </a:rPr>
              <a:t>gCO</a:t>
            </a:r>
            <a:r>
              <a:rPr lang="en-CA" b="1" baseline="-25000" dirty="0">
                <a:latin typeface="Verdana" pitchFamily="34" charset="0"/>
              </a:rPr>
              <a:t>2</a:t>
            </a:r>
            <a:r>
              <a:rPr lang="en-CA" b="1" dirty="0">
                <a:latin typeface="Verdana" pitchFamily="34" charset="0"/>
              </a:rPr>
              <a:t>eq/MJ</a:t>
            </a:r>
            <a:endParaRPr kumimoji="0" lang="en-CA" sz="1050" b="1" u="none" strike="noStrike" cap="none" normalizeH="0" baseline="0" dirty="0">
              <a:ln>
                <a:noFill/>
              </a:ln>
              <a:solidFill>
                <a:schemeClr val="tx1"/>
              </a:solidFill>
              <a:effectLst/>
              <a:latin typeface="Verdana" pitchFamily="34" charset="0"/>
            </a:endParaRPr>
          </a:p>
        </p:txBody>
      </p:sp>
      <p:sp>
        <p:nvSpPr>
          <p:cNvPr id="10" name="Rectangle 9">
            <a:extLst>
              <a:ext uri="{FF2B5EF4-FFF2-40B4-BE49-F238E27FC236}">
                <a16:creationId xmlns:a16="http://schemas.microsoft.com/office/drawing/2014/main" id="{D4E3AAFF-327E-4078-ADC2-19F5E0762A17}"/>
              </a:ext>
            </a:extLst>
          </p:cNvPr>
          <p:cNvSpPr/>
          <p:nvPr/>
        </p:nvSpPr>
        <p:spPr bwMode="auto">
          <a:xfrm>
            <a:off x="3048000" y="1654807"/>
            <a:ext cx="5029200" cy="849926"/>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3600" b="1" u="none" strike="noStrike" cap="none" normalizeH="0" baseline="0" dirty="0">
                <a:ln>
                  <a:noFill/>
                </a:ln>
                <a:solidFill>
                  <a:schemeClr val="tx1"/>
                </a:solidFill>
                <a:effectLst/>
                <a:latin typeface="Verdana" pitchFamily="34" charset="0"/>
              </a:rPr>
              <a:t>RUST</a:t>
            </a:r>
          </a:p>
          <a:p>
            <a:pPr marL="0" marR="0" indent="0" algn="ctr" defTabSz="914400" rtl="0" eaLnBrk="0" fontAlgn="base" latinLnBrk="0" hangingPunct="0">
              <a:lnSpc>
                <a:spcPct val="100000"/>
              </a:lnSpc>
              <a:spcBef>
                <a:spcPct val="0"/>
              </a:spcBef>
              <a:spcAft>
                <a:spcPct val="0"/>
              </a:spcAft>
              <a:buClrTx/>
              <a:buSzTx/>
              <a:buFontTx/>
              <a:buNone/>
              <a:tabLst/>
            </a:pPr>
            <a:r>
              <a:rPr lang="en-CA" b="1" dirty="0">
                <a:latin typeface="Verdana" pitchFamily="34" charset="0"/>
              </a:rPr>
              <a:t>Sensitivity &amp; Uncertainty Analysis</a:t>
            </a:r>
            <a:endParaRPr kumimoji="0" lang="en-CA" b="1" u="none" strike="noStrike" cap="none" normalizeH="0" baseline="0" dirty="0">
              <a:ln>
                <a:noFill/>
              </a:ln>
              <a:solidFill>
                <a:schemeClr val="tx1"/>
              </a:solidFill>
              <a:effectLst/>
              <a:latin typeface="Verdana" pitchFamily="34" charset="0"/>
            </a:endParaRPr>
          </a:p>
        </p:txBody>
      </p:sp>
      <p:grpSp>
        <p:nvGrpSpPr>
          <p:cNvPr id="14" name="Group 13">
            <a:extLst>
              <a:ext uri="{FF2B5EF4-FFF2-40B4-BE49-F238E27FC236}">
                <a16:creationId xmlns:a16="http://schemas.microsoft.com/office/drawing/2014/main" id="{DE7D2E7A-B321-4B88-A40F-5F90B717FD4E}"/>
              </a:ext>
            </a:extLst>
          </p:cNvPr>
          <p:cNvGrpSpPr/>
          <p:nvPr/>
        </p:nvGrpSpPr>
        <p:grpSpPr>
          <a:xfrm>
            <a:off x="5136119" y="5157605"/>
            <a:ext cx="852962" cy="344488"/>
            <a:chOff x="5105400" y="4625051"/>
            <a:chExt cx="852962" cy="344488"/>
          </a:xfrm>
        </p:grpSpPr>
        <p:sp>
          <p:nvSpPr>
            <p:cNvPr id="11" name="Arrow: Down 10">
              <a:extLst>
                <a:ext uri="{FF2B5EF4-FFF2-40B4-BE49-F238E27FC236}">
                  <a16:creationId xmlns:a16="http://schemas.microsoft.com/office/drawing/2014/main" id="{A7ACDCC8-63AE-453A-A830-A11FD736B03B}"/>
                </a:ext>
              </a:extLst>
            </p:cNvPr>
            <p:cNvSpPr/>
            <p:nvPr/>
          </p:nvSpPr>
          <p:spPr bwMode="auto">
            <a:xfrm>
              <a:off x="5105400" y="4625051"/>
              <a:ext cx="334324" cy="344488"/>
            </a:xfrm>
            <a:prstGeom prst="downArrow">
              <a:avLst>
                <a:gd name="adj1" fmla="val 27083"/>
                <a:gd name="adj2" fmla="val 37500"/>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12" name="Arrow: Down 11">
              <a:extLst>
                <a:ext uri="{FF2B5EF4-FFF2-40B4-BE49-F238E27FC236}">
                  <a16:creationId xmlns:a16="http://schemas.microsoft.com/office/drawing/2014/main" id="{FD9E787F-BCC7-45E6-B9F2-C0CF6BA2C753}"/>
                </a:ext>
              </a:extLst>
            </p:cNvPr>
            <p:cNvSpPr/>
            <p:nvPr/>
          </p:nvSpPr>
          <p:spPr bwMode="auto">
            <a:xfrm rot="10800000">
              <a:off x="5624038" y="4625051"/>
              <a:ext cx="334324" cy="344488"/>
            </a:xfrm>
            <a:prstGeom prst="downArrow">
              <a:avLst>
                <a:gd name="adj1" fmla="val 27083"/>
                <a:gd name="adj2" fmla="val 37500"/>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grpSp>
      <p:sp>
        <p:nvSpPr>
          <p:cNvPr id="13" name="Arrow: Down 12">
            <a:extLst>
              <a:ext uri="{FF2B5EF4-FFF2-40B4-BE49-F238E27FC236}">
                <a16:creationId xmlns:a16="http://schemas.microsoft.com/office/drawing/2014/main" id="{A0327049-C2C5-47FC-90A9-3534339044B0}"/>
              </a:ext>
            </a:extLst>
          </p:cNvPr>
          <p:cNvSpPr/>
          <p:nvPr/>
        </p:nvSpPr>
        <p:spPr bwMode="auto">
          <a:xfrm rot="16200000">
            <a:off x="3202564" y="3423520"/>
            <a:ext cx="334324" cy="1490147"/>
          </a:xfrm>
          <a:prstGeom prst="downArrow">
            <a:avLst>
              <a:gd name="adj1" fmla="val 27083"/>
              <a:gd name="adj2" fmla="val 37500"/>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grpSp>
        <p:nvGrpSpPr>
          <p:cNvPr id="15" name="Group 14">
            <a:extLst>
              <a:ext uri="{FF2B5EF4-FFF2-40B4-BE49-F238E27FC236}">
                <a16:creationId xmlns:a16="http://schemas.microsoft.com/office/drawing/2014/main" id="{871C9433-BDD0-4204-8A7D-980DEAFB202A}"/>
              </a:ext>
            </a:extLst>
          </p:cNvPr>
          <p:cNvGrpSpPr/>
          <p:nvPr/>
        </p:nvGrpSpPr>
        <p:grpSpPr>
          <a:xfrm>
            <a:off x="5136119" y="2741902"/>
            <a:ext cx="852962" cy="344488"/>
            <a:chOff x="5105400" y="4625051"/>
            <a:chExt cx="852962" cy="344488"/>
          </a:xfrm>
        </p:grpSpPr>
        <p:sp>
          <p:nvSpPr>
            <p:cNvPr id="16" name="Arrow: Down 15">
              <a:extLst>
                <a:ext uri="{FF2B5EF4-FFF2-40B4-BE49-F238E27FC236}">
                  <a16:creationId xmlns:a16="http://schemas.microsoft.com/office/drawing/2014/main" id="{4448723F-73B9-45B3-9130-A56805027B3D}"/>
                </a:ext>
              </a:extLst>
            </p:cNvPr>
            <p:cNvSpPr/>
            <p:nvPr/>
          </p:nvSpPr>
          <p:spPr bwMode="auto">
            <a:xfrm>
              <a:off x="5105400" y="4625051"/>
              <a:ext cx="334324" cy="344488"/>
            </a:xfrm>
            <a:prstGeom prst="downArrow">
              <a:avLst>
                <a:gd name="adj1" fmla="val 27083"/>
                <a:gd name="adj2" fmla="val 37500"/>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17" name="Arrow: Down 16">
              <a:extLst>
                <a:ext uri="{FF2B5EF4-FFF2-40B4-BE49-F238E27FC236}">
                  <a16:creationId xmlns:a16="http://schemas.microsoft.com/office/drawing/2014/main" id="{DA7F7C05-4D3A-41B5-8746-1C2F20AAE5CF}"/>
                </a:ext>
              </a:extLst>
            </p:cNvPr>
            <p:cNvSpPr/>
            <p:nvPr/>
          </p:nvSpPr>
          <p:spPr bwMode="auto">
            <a:xfrm rot="10800000">
              <a:off x="5624038" y="4625051"/>
              <a:ext cx="334324" cy="344488"/>
            </a:xfrm>
            <a:prstGeom prst="downArrow">
              <a:avLst>
                <a:gd name="adj1" fmla="val 27083"/>
                <a:gd name="adj2" fmla="val 37500"/>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grpSp>
      <p:sp>
        <p:nvSpPr>
          <p:cNvPr id="18" name="Arrow: Down 17">
            <a:extLst>
              <a:ext uri="{FF2B5EF4-FFF2-40B4-BE49-F238E27FC236}">
                <a16:creationId xmlns:a16="http://schemas.microsoft.com/office/drawing/2014/main" id="{6D40E280-474C-4637-997C-5AFBE5B271F0}"/>
              </a:ext>
            </a:extLst>
          </p:cNvPr>
          <p:cNvSpPr/>
          <p:nvPr/>
        </p:nvSpPr>
        <p:spPr bwMode="auto">
          <a:xfrm rot="16200000">
            <a:off x="7676538" y="3401691"/>
            <a:ext cx="334324" cy="1533805"/>
          </a:xfrm>
          <a:prstGeom prst="downArrow">
            <a:avLst>
              <a:gd name="adj1" fmla="val 27083"/>
              <a:gd name="adj2" fmla="val 37500"/>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grpSp>
        <p:nvGrpSpPr>
          <p:cNvPr id="19" name="Group 18">
            <a:extLst>
              <a:ext uri="{FF2B5EF4-FFF2-40B4-BE49-F238E27FC236}">
                <a16:creationId xmlns:a16="http://schemas.microsoft.com/office/drawing/2014/main" id="{37C99229-E2B1-41B8-B22A-57A941723110}"/>
              </a:ext>
            </a:extLst>
          </p:cNvPr>
          <p:cNvGrpSpPr/>
          <p:nvPr/>
        </p:nvGrpSpPr>
        <p:grpSpPr>
          <a:xfrm rot="2700000">
            <a:off x="2279543" y="2490782"/>
            <a:ext cx="852962" cy="344488"/>
            <a:chOff x="5105400" y="4625051"/>
            <a:chExt cx="852962" cy="344488"/>
          </a:xfrm>
        </p:grpSpPr>
        <p:sp>
          <p:nvSpPr>
            <p:cNvPr id="20" name="Arrow: Down 19">
              <a:extLst>
                <a:ext uri="{FF2B5EF4-FFF2-40B4-BE49-F238E27FC236}">
                  <a16:creationId xmlns:a16="http://schemas.microsoft.com/office/drawing/2014/main" id="{EAB146C0-D06D-4FD5-88E2-091A3018ACDC}"/>
                </a:ext>
              </a:extLst>
            </p:cNvPr>
            <p:cNvSpPr/>
            <p:nvPr/>
          </p:nvSpPr>
          <p:spPr bwMode="auto">
            <a:xfrm>
              <a:off x="5105400" y="4625051"/>
              <a:ext cx="334324" cy="344488"/>
            </a:xfrm>
            <a:prstGeom prst="downArrow">
              <a:avLst>
                <a:gd name="adj1" fmla="val 27083"/>
                <a:gd name="adj2" fmla="val 37500"/>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sp>
          <p:nvSpPr>
            <p:cNvPr id="21" name="Arrow: Down 20">
              <a:extLst>
                <a:ext uri="{FF2B5EF4-FFF2-40B4-BE49-F238E27FC236}">
                  <a16:creationId xmlns:a16="http://schemas.microsoft.com/office/drawing/2014/main" id="{694B210E-66B8-4021-9564-ADE6E5706CC4}"/>
                </a:ext>
              </a:extLst>
            </p:cNvPr>
            <p:cNvSpPr/>
            <p:nvPr/>
          </p:nvSpPr>
          <p:spPr bwMode="auto">
            <a:xfrm rot="10800000">
              <a:off x="5624038" y="4625051"/>
              <a:ext cx="334324" cy="344488"/>
            </a:xfrm>
            <a:prstGeom prst="downArrow">
              <a:avLst>
                <a:gd name="adj1" fmla="val 27083"/>
                <a:gd name="adj2" fmla="val 37500"/>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a:ln>
                  <a:noFill/>
                </a:ln>
                <a:solidFill>
                  <a:schemeClr val="tx1"/>
                </a:solidFill>
                <a:effectLst/>
                <a:latin typeface="Verdana" pitchFamily="34" charset="0"/>
              </a:endParaRPr>
            </a:p>
          </p:txBody>
        </p:sp>
      </p:grpSp>
    </p:spTree>
    <p:extLst>
      <p:ext uri="{BB962C8B-B14F-4D97-AF65-F5344CB8AC3E}">
        <p14:creationId xmlns:p14="http://schemas.microsoft.com/office/powerpoint/2010/main" val="378448471"/>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1371601" y="2620758"/>
            <a:ext cx="838200" cy="318227"/>
          </a:xfrm>
          <a:prstGeom prst="rect">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25" name="Rectangle 24"/>
          <p:cNvSpPr/>
          <p:nvPr/>
        </p:nvSpPr>
        <p:spPr bwMode="auto">
          <a:xfrm>
            <a:off x="1371600" y="3067193"/>
            <a:ext cx="1219199" cy="318227"/>
          </a:xfrm>
          <a:prstGeom prst="rect">
            <a:avLst/>
          </a:prstGeom>
          <a:solidFill>
            <a:srgbClr val="CCC0D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23" name="Rectangle 22"/>
          <p:cNvSpPr/>
          <p:nvPr/>
        </p:nvSpPr>
        <p:spPr bwMode="auto">
          <a:xfrm>
            <a:off x="1371600" y="2170094"/>
            <a:ext cx="1257193" cy="318227"/>
          </a:xfrm>
          <a:prstGeom prst="rect">
            <a:avLst/>
          </a:prstGeom>
          <a:solidFill>
            <a:srgbClr val="FFFF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26" name="Rectangle 25"/>
          <p:cNvSpPr/>
          <p:nvPr/>
        </p:nvSpPr>
        <p:spPr bwMode="auto">
          <a:xfrm>
            <a:off x="1371601" y="3513628"/>
            <a:ext cx="1097280" cy="318227"/>
          </a:xfrm>
          <a:prstGeom prst="rect">
            <a:avLst/>
          </a:prstGeom>
          <a:solidFill>
            <a:srgbClr val="00B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3" name="Content Placeholder 2">
            <a:extLst>
              <a:ext uri="{FF2B5EF4-FFF2-40B4-BE49-F238E27FC236}">
                <a16:creationId xmlns:a16="http://schemas.microsoft.com/office/drawing/2014/main" id="{4B8AC3A5-33A2-4CDB-8C70-E5CC56E62D23}"/>
              </a:ext>
            </a:extLst>
          </p:cNvPr>
          <p:cNvSpPr>
            <a:spLocks noGrp="1"/>
          </p:cNvSpPr>
          <p:nvPr>
            <p:ph idx="1"/>
          </p:nvPr>
        </p:nvSpPr>
        <p:spPr>
          <a:xfrm>
            <a:off x="609599" y="1600201"/>
            <a:ext cx="5684787" cy="4530725"/>
          </a:xfrm>
        </p:spPr>
        <p:txBody>
          <a:bodyPr/>
          <a:lstStyle/>
          <a:p>
            <a:r>
              <a:rPr lang="en-CA" dirty="0"/>
              <a:t>Color Coding</a:t>
            </a:r>
          </a:p>
          <a:p>
            <a:pPr lvl="1"/>
            <a:r>
              <a:rPr lang="en-CA" b="1" dirty="0"/>
              <a:t>Yellow</a:t>
            </a:r>
            <a:r>
              <a:rPr lang="en-CA" dirty="0"/>
              <a:t>: Required</a:t>
            </a:r>
          </a:p>
          <a:p>
            <a:pPr lvl="1"/>
            <a:r>
              <a:rPr lang="en-CA" b="1" dirty="0"/>
              <a:t>Blue</a:t>
            </a:r>
            <a:r>
              <a:rPr lang="en-CA" dirty="0"/>
              <a:t>: Override recommended</a:t>
            </a:r>
          </a:p>
          <a:p>
            <a:pPr lvl="1"/>
            <a:r>
              <a:rPr lang="en-CA" b="1" dirty="0"/>
              <a:t>Purple</a:t>
            </a:r>
            <a:r>
              <a:rPr lang="en-CA" dirty="0"/>
              <a:t>: Intermediate value</a:t>
            </a:r>
          </a:p>
          <a:p>
            <a:pPr lvl="1"/>
            <a:r>
              <a:rPr lang="en-CA" b="1" dirty="0"/>
              <a:t>Green</a:t>
            </a:r>
            <a:r>
              <a:rPr lang="en-CA" dirty="0"/>
              <a:t>: Output values</a:t>
            </a:r>
          </a:p>
          <a:p>
            <a:endParaRPr lang="en-CA" dirty="0"/>
          </a:p>
        </p:txBody>
      </p:sp>
      <p:pic>
        <p:nvPicPr>
          <p:cNvPr id="5" name="Picture 4"/>
          <p:cNvPicPr>
            <a:picLocks noChangeAspect="1"/>
          </p:cNvPicPr>
          <p:nvPr/>
        </p:nvPicPr>
        <p:blipFill rotWithShape="1">
          <a:blip r:embed="rId2"/>
          <a:srcRect l="770" t="3783" r="1648"/>
          <a:stretch/>
        </p:blipFill>
        <p:spPr>
          <a:xfrm>
            <a:off x="6395488" y="2351392"/>
            <a:ext cx="5333119" cy="4201032"/>
          </a:xfrm>
          <a:prstGeom prst="rect">
            <a:avLst/>
          </a:prstGeom>
        </p:spPr>
      </p:pic>
      <p:sp>
        <p:nvSpPr>
          <p:cNvPr id="2" name="Title 1">
            <a:extLst>
              <a:ext uri="{FF2B5EF4-FFF2-40B4-BE49-F238E27FC236}">
                <a16:creationId xmlns:a16="http://schemas.microsoft.com/office/drawing/2014/main" id="{628C695B-C557-443C-8BB0-078D323D920F}"/>
              </a:ext>
            </a:extLst>
          </p:cNvPr>
          <p:cNvSpPr>
            <a:spLocks noGrp="1"/>
          </p:cNvSpPr>
          <p:nvPr>
            <p:ph type="title"/>
          </p:nvPr>
        </p:nvSpPr>
        <p:spPr/>
        <p:txBody>
          <a:bodyPr/>
          <a:lstStyle/>
          <a:p>
            <a:r>
              <a:rPr lang="en-CA" dirty="0"/>
              <a:t>INTERFACE OVERVIEW</a:t>
            </a:r>
          </a:p>
        </p:txBody>
      </p:sp>
      <p:sp>
        <p:nvSpPr>
          <p:cNvPr id="4" name="Slide Number Placeholder 3">
            <a:extLst>
              <a:ext uri="{FF2B5EF4-FFF2-40B4-BE49-F238E27FC236}">
                <a16:creationId xmlns:a16="http://schemas.microsoft.com/office/drawing/2014/main" id="{20DA7CB6-9AC1-4163-9F52-827581FEE45C}"/>
              </a:ext>
            </a:extLst>
          </p:cNvPr>
          <p:cNvSpPr>
            <a:spLocks noGrp="1"/>
          </p:cNvSpPr>
          <p:nvPr>
            <p:ph type="sldNum" sz="quarter" idx="11"/>
          </p:nvPr>
        </p:nvSpPr>
        <p:spPr/>
        <p:txBody>
          <a:bodyPr/>
          <a:lstStyle/>
          <a:p>
            <a:fld id="{C5D83362-4C70-406D-8155-49D75310F06D}" type="slidenum">
              <a:rPr lang="en-US" smtClean="0"/>
              <a:t>13</a:t>
            </a:fld>
            <a:endParaRPr lang="en-US"/>
          </a:p>
        </p:txBody>
      </p:sp>
      <p:sp>
        <p:nvSpPr>
          <p:cNvPr id="8" name="Right Brace 7">
            <a:extLst>
              <a:ext uri="{FF2B5EF4-FFF2-40B4-BE49-F238E27FC236}">
                <a16:creationId xmlns:a16="http://schemas.microsoft.com/office/drawing/2014/main" id="{5ED11607-A5D4-4A8E-BBE3-8242401E1E0A}"/>
              </a:ext>
            </a:extLst>
          </p:cNvPr>
          <p:cNvSpPr/>
          <p:nvPr/>
        </p:nvSpPr>
        <p:spPr bwMode="auto">
          <a:xfrm rot="16200000">
            <a:off x="7866831" y="893707"/>
            <a:ext cx="231776" cy="2605333"/>
          </a:xfrm>
          <a:prstGeom prst="rightBrace">
            <a:avLst>
              <a:gd name="adj1" fmla="val 11085"/>
              <a:gd name="adj2" fmla="val 50000"/>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9" name="Rectangle 8">
            <a:extLst>
              <a:ext uri="{FF2B5EF4-FFF2-40B4-BE49-F238E27FC236}">
                <a16:creationId xmlns:a16="http://schemas.microsoft.com/office/drawing/2014/main" id="{CE5812B4-8397-4BD1-BB0D-0EA1F3EB0FC4}"/>
              </a:ext>
            </a:extLst>
          </p:cNvPr>
          <p:cNvSpPr/>
          <p:nvPr/>
        </p:nvSpPr>
        <p:spPr bwMode="auto">
          <a:xfrm>
            <a:off x="6673702" y="1693135"/>
            <a:ext cx="2622698" cy="377826"/>
          </a:xfrm>
          <a:prstGeom prst="rect">
            <a:avLst/>
          </a:prstGeom>
          <a:no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1" u="none" strike="noStrike" cap="none" normalizeH="0" baseline="0" dirty="0">
                <a:ln>
                  <a:noFill/>
                </a:ln>
                <a:solidFill>
                  <a:srgbClr val="FF0000"/>
                </a:solidFill>
                <a:effectLst/>
                <a:latin typeface="Verdana" pitchFamily="34" charset="0"/>
              </a:rPr>
              <a:t>User Inputs</a:t>
            </a:r>
            <a:endParaRPr kumimoji="0" lang="en-CA" sz="1100" b="1" u="none" strike="noStrike" cap="none" normalizeH="0" baseline="0" dirty="0">
              <a:ln>
                <a:noFill/>
              </a:ln>
              <a:solidFill>
                <a:srgbClr val="FF0000"/>
              </a:solidFill>
              <a:effectLst/>
              <a:latin typeface="Verdana" pitchFamily="34" charset="0"/>
            </a:endParaRPr>
          </a:p>
        </p:txBody>
      </p:sp>
      <p:sp>
        <p:nvSpPr>
          <p:cNvPr id="10" name="Right Brace 9">
            <a:extLst>
              <a:ext uri="{FF2B5EF4-FFF2-40B4-BE49-F238E27FC236}">
                <a16:creationId xmlns:a16="http://schemas.microsoft.com/office/drawing/2014/main" id="{F7D7167C-BB80-4FE0-8EE6-53864CEF03B6}"/>
              </a:ext>
            </a:extLst>
          </p:cNvPr>
          <p:cNvSpPr/>
          <p:nvPr/>
        </p:nvSpPr>
        <p:spPr bwMode="auto">
          <a:xfrm rot="16200000">
            <a:off x="10607532" y="1359761"/>
            <a:ext cx="231776" cy="1905001"/>
          </a:xfrm>
          <a:prstGeom prst="rightBrace">
            <a:avLst>
              <a:gd name="adj1" fmla="val 11085"/>
              <a:gd name="adj2" fmla="val 50000"/>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BF5D37A7-CAE9-4E5E-9649-3EBE35908D5F}"/>
              </a:ext>
            </a:extLst>
          </p:cNvPr>
          <p:cNvSpPr/>
          <p:nvPr/>
        </p:nvSpPr>
        <p:spPr bwMode="auto">
          <a:xfrm>
            <a:off x="9664701" y="1731232"/>
            <a:ext cx="1917700" cy="377826"/>
          </a:xfrm>
          <a:prstGeom prst="rect">
            <a:avLst/>
          </a:prstGeom>
          <a:no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1" u="none" strike="noStrike" cap="none" normalizeH="0" baseline="0" dirty="0">
                <a:ln>
                  <a:noFill/>
                </a:ln>
                <a:solidFill>
                  <a:srgbClr val="FF0000"/>
                </a:solidFill>
                <a:effectLst/>
                <a:latin typeface="Verdana" pitchFamily="34" charset="0"/>
              </a:rPr>
              <a:t>Intermediate &amp;</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2000" b="1" u="none" strike="noStrike" cap="none" normalizeH="0" baseline="0" dirty="0">
                <a:ln>
                  <a:noFill/>
                </a:ln>
                <a:solidFill>
                  <a:srgbClr val="FF0000"/>
                </a:solidFill>
                <a:effectLst/>
                <a:latin typeface="Verdana" pitchFamily="34" charset="0"/>
              </a:rPr>
              <a:t> Output Values</a:t>
            </a:r>
            <a:endParaRPr kumimoji="0" lang="en-CA" sz="1100" b="1" u="none" strike="noStrike" cap="none" normalizeH="0" baseline="0" dirty="0">
              <a:ln>
                <a:noFill/>
              </a:ln>
              <a:solidFill>
                <a:srgbClr val="FF0000"/>
              </a:solidFill>
              <a:effectLst/>
              <a:latin typeface="Verdana" pitchFamily="34" charset="0"/>
            </a:endParaRPr>
          </a:p>
        </p:txBody>
      </p:sp>
      <p:sp>
        <p:nvSpPr>
          <p:cNvPr id="12" name="Right Brace 11">
            <a:extLst>
              <a:ext uri="{FF2B5EF4-FFF2-40B4-BE49-F238E27FC236}">
                <a16:creationId xmlns:a16="http://schemas.microsoft.com/office/drawing/2014/main" id="{6B458C16-C1A5-4F28-B42A-8DE5168061AE}"/>
              </a:ext>
            </a:extLst>
          </p:cNvPr>
          <p:cNvSpPr/>
          <p:nvPr/>
        </p:nvSpPr>
        <p:spPr bwMode="auto">
          <a:xfrm rot="10800000">
            <a:off x="6151364" y="5281235"/>
            <a:ext cx="270189" cy="1347962"/>
          </a:xfrm>
          <a:prstGeom prst="rightBrace">
            <a:avLst>
              <a:gd name="adj1" fmla="val 11085"/>
              <a:gd name="adj2" fmla="val 50000"/>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13" name="Rectangle 12">
            <a:extLst>
              <a:ext uri="{FF2B5EF4-FFF2-40B4-BE49-F238E27FC236}">
                <a16:creationId xmlns:a16="http://schemas.microsoft.com/office/drawing/2014/main" id="{664B06A4-A676-462A-83DD-9E586094DF5C}"/>
              </a:ext>
            </a:extLst>
          </p:cNvPr>
          <p:cNvSpPr/>
          <p:nvPr/>
        </p:nvSpPr>
        <p:spPr bwMode="auto">
          <a:xfrm rot="16200000">
            <a:off x="4848506" y="5766303"/>
            <a:ext cx="1917700" cy="377826"/>
          </a:xfrm>
          <a:prstGeom prst="rect">
            <a:avLst/>
          </a:prstGeom>
          <a:no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1" u="none" strike="noStrike" cap="none" normalizeH="0" baseline="0" dirty="0">
                <a:ln>
                  <a:noFill/>
                </a:ln>
                <a:solidFill>
                  <a:srgbClr val="FF0000"/>
                </a:solidFill>
                <a:effectLst/>
                <a:latin typeface="Verdana" pitchFamily="34" charset="0"/>
              </a:rPr>
              <a:t>Model</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2000" b="1" u="none" strike="noStrike" cap="none" normalizeH="0" baseline="0" dirty="0">
                <a:ln>
                  <a:noFill/>
                </a:ln>
                <a:solidFill>
                  <a:srgbClr val="FF0000"/>
                </a:solidFill>
                <a:effectLst/>
                <a:latin typeface="Verdana" pitchFamily="34" charset="0"/>
              </a:rPr>
              <a:t> Subsection</a:t>
            </a:r>
            <a:endParaRPr kumimoji="0" lang="en-CA" sz="1100" b="1" u="none" strike="noStrike" cap="none" normalizeH="0" baseline="0" dirty="0">
              <a:ln>
                <a:noFill/>
              </a:ln>
              <a:solidFill>
                <a:srgbClr val="FF0000"/>
              </a:solidFill>
              <a:effectLst/>
              <a:latin typeface="Verdana" pitchFamily="34" charset="0"/>
            </a:endParaRPr>
          </a:p>
        </p:txBody>
      </p:sp>
      <p:sp>
        <p:nvSpPr>
          <p:cNvPr id="15" name="Right Brace 14">
            <a:extLst>
              <a:ext uri="{FF2B5EF4-FFF2-40B4-BE49-F238E27FC236}">
                <a16:creationId xmlns:a16="http://schemas.microsoft.com/office/drawing/2014/main" id="{5ED11607-A5D4-4A8E-BBE3-8242401E1E0A}"/>
              </a:ext>
            </a:extLst>
          </p:cNvPr>
          <p:cNvSpPr/>
          <p:nvPr/>
        </p:nvSpPr>
        <p:spPr bwMode="auto">
          <a:xfrm rot="16200000">
            <a:off x="8370619" y="1408080"/>
            <a:ext cx="263210" cy="5422045"/>
          </a:xfrm>
          <a:prstGeom prst="rightBrace">
            <a:avLst>
              <a:gd name="adj1" fmla="val 11085"/>
              <a:gd name="adj2" fmla="val 50000"/>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16" name="Rectangle 15">
            <a:extLst>
              <a:ext uri="{FF2B5EF4-FFF2-40B4-BE49-F238E27FC236}">
                <a16:creationId xmlns:a16="http://schemas.microsoft.com/office/drawing/2014/main" id="{CE5812B4-8397-4BD1-BB0D-0EA1F3EB0FC4}"/>
              </a:ext>
            </a:extLst>
          </p:cNvPr>
          <p:cNvSpPr/>
          <p:nvPr/>
        </p:nvSpPr>
        <p:spPr bwMode="auto">
          <a:xfrm>
            <a:off x="5756366" y="3559005"/>
            <a:ext cx="5456878" cy="429067"/>
          </a:xfrm>
          <a:prstGeom prst="rect">
            <a:avLst/>
          </a:prstGeom>
          <a:no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1" u="none" strike="noStrike" cap="none" normalizeH="0" baseline="0" dirty="0">
                <a:ln>
                  <a:noFill/>
                </a:ln>
                <a:solidFill>
                  <a:srgbClr val="FF0000"/>
                </a:solidFill>
                <a:effectLst/>
                <a:latin typeface="Verdana" pitchFamily="34" charset="0"/>
              </a:rPr>
              <a:t>User Inputs</a:t>
            </a:r>
            <a:endParaRPr kumimoji="0" lang="en-CA" sz="1100" b="1" u="none" strike="noStrike" cap="none" normalizeH="0" baseline="0" dirty="0">
              <a:ln>
                <a:noFill/>
              </a:ln>
              <a:solidFill>
                <a:srgbClr val="FF0000"/>
              </a:solidFill>
              <a:effectLst/>
              <a:latin typeface="Verdana" pitchFamily="34" charset="0"/>
            </a:endParaRPr>
          </a:p>
        </p:txBody>
      </p:sp>
      <p:sp>
        <p:nvSpPr>
          <p:cNvPr id="19" name="Right Brace 18">
            <a:extLst>
              <a:ext uri="{FF2B5EF4-FFF2-40B4-BE49-F238E27FC236}">
                <a16:creationId xmlns:a16="http://schemas.microsoft.com/office/drawing/2014/main" id="{F7D7167C-BB80-4FE0-8EE6-53864CEF03B6}"/>
              </a:ext>
            </a:extLst>
          </p:cNvPr>
          <p:cNvSpPr/>
          <p:nvPr/>
        </p:nvSpPr>
        <p:spPr bwMode="auto">
          <a:xfrm rot="16200000">
            <a:off x="9297058" y="2690293"/>
            <a:ext cx="231776" cy="2967314"/>
          </a:xfrm>
          <a:prstGeom prst="rightBrace">
            <a:avLst>
              <a:gd name="adj1" fmla="val 11085"/>
              <a:gd name="adj2" fmla="val 50000"/>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20" name="Rectangle 19">
            <a:extLst>
              <a:ext uri="{FF2B5EF4-FFF2-40B4-BE49-F238E27FC236}">
                <a16:creationId xmlns:a16="http://schemas.microsoft.com/office/drawing/2014/main" id="{BF5D37A7-CAE9-4E5E-9649-3EBE35908D5F}"/>
              </a:ext>
            </a:extLst>
          </p:cNvPr>
          <p:cNvSpPr/>
          <p:nvPr/>
        </p:nvSpPr>
        <p:spPr bwMode="auto">
          <a:xfrm>
            <a:off x="8242305" y="3569208"/>
            <a:ext cx="2341281" cy="377826"/>
          </a:xfrm>
          <a:prstGeom prst="rect">
            <a:avLst/>
          </a:prstGeom>
          <a:no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1" u="none" strike="noStrike" cap="none" normalizeH="0" baseline="0" dirty="0">
                <a:ln>
                  <a:noFill/>
                </a:ln>
                <a:solidFill>
                  <a:srgbClr val="FF0000"/>
                </a:solidFill>
                <a:effectLst/>
                <a:latin typeface="Verdana" pitchFamily="34" charset="0"/>
              </a:rPr>
              <a:t>Intermediate &amp;</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2000" b="1" u="none" strike="noStrike" cap="none" normalizeH="0" baseline="0" dirty="0">
                <a:ln>
                  <a:noFill/>
                </a:ln>
                <a:solidFill>
                  <a:srgbClr val="FF0000"/>
                </a:solidFill>
                <a:effectLst/>
                <a:latin typeface="Verdana" pitchFamily="34" charset="0"/>
              </a:rPr>
              <a:t> Output Values</a:t>
            </a:r>
            <a:endParaRPr kumimoji="0" lang="en-CA" sz="1100" b="1" u="none" strike="noStrike" cap="none" normalizeH="0" baseline="0" dirty="0">
              <a:ln>
                <a:noFill/>
              </a:ln>
              <a:solidFill>
                <a:srgbClr val="FF0000"/>
              </a:solidFill>
              <a:effectLst/>
              <a:latin typeface="Verdana" pitchFamily="34" charset="0"/>
            </a:endParaRPr>
          </a:p>
        </p:txBody>
      </p:sp>
      <p:sp>
        <p:nvSpPr>
          <p:cNvPr id="21" name="Right Brace 20">
            <a:extLst>
              <a:ext uri="{FF2B5EF4-FFF2-40B4-BE49-F238E27FC236}">
                <a16:creationId xmlns:a16="http://schemas.microsoft.com/office/drawing/2014/main" id="{6B458C16-C1A5-4F28-B42A-8DE5168061AE}"/>
              </a:ext>
            </a:extLst>
          </p:cNvPr>
          <p:cNvSpPr/>
          <p:nvPr/>
        </p:nvSpPr>
        <p:spPr bwMode="auto">
          <a:xfrm rot="10800000">
            <a:off x="957478" y="4605497"/>
            <a:ext cx="270189" cy="1854345"/>
          </a:xfrm>
          <a:prstGeom prst="rightBrace">
            <a:avLst>
              <a:gd name="adj1" fmla="val 11085"/>
              <a:gd name="adj2" fmla="val 50000"/>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22" name="Rectangle 21">
            <a:extLst>
              <a:ext uri="{FF2B5EF4-FFF2-40B4-BE49-F238E27FC236}">
                <a16:creationId xmlns:a16="http://schemas.microsoft.com/office/drawing/2014/main" id="{664B06A4-A676-462A-83DD-9E586094DF5C}"/>
              </a:ext>
            </a:extLst>
          </p:cNvPr>
          <p:cNvSpPr/>
          <p:nvPr/>
        </p:nvSpPr>
        <p:spPr bwMode="auto">
          <a:xfrm rot="16200000">
            <a:off x="-90885" y="5313081"/>
            <a:ext cx="1372579" cy="377826"/>
          </a:xfrm>
          <a:prstGeom prst="rect">
            <a:avLst/>
          </a:prstGeom>
          <a:no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1" u="none" strike="noStrike" cap="none" normalizeH="0" baseline="0" dirty="0">
                <a:ln>
                  <a:noFill/>
                </a:ln>
                <a:solidFill>
                  <a:srgbClr val="FF0000"/>
                </a:solidFill>
                <a:effectLst/>
                <a:latin typeface="Verdana" pitchFamily="34" charset="0"/>
              </a:rPr>
              <a:t>Model</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2000" b="1" u="none" strike="noStrike" cap="none" normalizeH="0" baseline="0" dirty="0">
                <a:ln>
                  <a:noFill/>
                </a:ln>
                <a:solidFill>
                  <a:srgbClr val="FF0000"/>
                </a:solidFill>
                <a:effectLst/>
                <a:latin typeface="Verdana" pitchFamily="34" charset="0"/>
              </a:rPr>
              <a:t> Subsection</a:t>
            </a:r>
            <a:endParaRPr kumimoji="0" lang="en-CA" sz="1100" b="1" u="none" strike="noStrike" cap="none" normalizeH="0" baseline="0" dirty="0">
              <a:ln>
                <a:noFill/>
              </a:ln>
              <a:solidFill>
                <a:srgbClr val="FF0000"/>
              </a:solidFill>
              <a:effectLst/>
              <a:latin typeface="Verdana" pitchFamily="34" charset="0"/>
            </a:endParaRPr>
          </a:p>
        </p:txBody>
      </p:sp>
      <p:pic>
        <p:nvPicPr>
          <p:cNvPr id="6" name="Picture 5"/>
          <p:cNvPicPr>
            <a:picLocks noChangeAspect="1"/>
          </p:cNvPicPr>
          <p:nvPr/>
        </p:nvPicPr>
        <p:blipFill rotWithShape="1">
          <a:blip r:embed="rId3"/>
          <a:srcRect l="7357" t="13303" r="1952" b="9633"/>
          <a:stretch/>
        </p:blipFill>
        <p:spPr>
          <a:xfrm>
            <a:off x="1333607" y="4282520"/>
            <a:ext cx="9879637" cy="1373990"/>
          </a:xfrm>
          <a:prstGeom prst="rect">
            <a:avLst/>
          </a:prstGeom>
        </p:spPr>
      </p:pic>
      <p:pic>
        <p:nvPicPr>
          <p:cNvPr id="7" name="Picture 6"/>
          <p:cNvPicPr>
            <a:picLocks noChangeAspect="1"/>
          </p:cNvPicPr>
          <p:nvPr/>
        </p:nvPicPr>
        <p:blipFill rotWithShape="1">
          <a:blip r:embed="rId4"/>
          <a:srcRect l="6044" t="16013" r="1649" b="36928"/>
          <a:stretch/>
        </p:blipFill>
        <p:spPr>
          <a:xfrm>
            <a:off x="2895600" y="4337901"/>
            <a:ext cx="8001001" cy="1371601"/>
          </a:xfrm>
          <a:prstGeom prst="rect">
            <a:avLst/>
          </a:prstGeom>
        </p:spPr>
      </p:pic>
      <p:pic>
        <p:nvPicPr>
          <p:cNvPr id="18" name="Picture 17"/>
          <p:cNvPicPr>
            <a:picLocks noChangeAspect="1"/>
          </p:cNvPicPr>
          <p:nvPr/>
        </p:nvPicPr>
        <p:blipFill rotWithShape="1">
          <a:blip r:embed="rId5"/>
          <a:srcRect l="1314" t="1807" r="1421" b="11858"/>
          <a:stretch/>
        </p:blipFill>
        <p:spPr>
          <a:xfrm>
            <a:off x="1245457" y="4605498"/>
            <a:ext cx="10785291" cy="1854345"/>
          </a:xfrm>
          <a:prstGeom prst="rect">
            <a:avLst/>
          </a:prstGeom>
        </p:spPr>
      </p:pic>
    </p:spTree>
    <p:extLst>
      <p:ext uri="{BB962C8B-B14F-4D97-AF65-F5344CB8AC3E}">
        <p14:creationId xmlns:p14="http://schemas.microsoft.com/office/powerpoint/2010/main" val="31614413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5" grpId="0" animBg="1"/>
      <p:bldP spid="15" grpId="1" animBg="1"/>
      <p:bldP spid="16" grpId="0"/>
      <p:bldP spid="16" grpId="1"/>
      <p:bldP spid="19" grpId="0" animBg="1"/>
      <p:bldP spid="19" grpId="1" animBg="1"/>
      <p:bldP spid="20" grpId="0"/>
      <p:bldP spid="20" grpId="1"/>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286EEB9-D9AE-4558-8ED6-0D0B79142835}"/>
              </a:ext>
            </a:extLst>
          </p:cNvPr>
          <p:cNvPicPr>
            <a:picLocks noChangeAspect="1"/>
          </p:cNvPicPr>
          <p:nvPr/>
        </p:nvPicPr>
        <p:blipFill rotWithShape="1">
          <a:blip r:embed="rId3"/>
          <a:srcRect t="40468"/>
          <a:stretch/>
        </p:blipFill>
        <p:spPr>
          <a:xfrm>
            <a:off x="1636894" y="2951397"/>
            <a:ext cx="8918213" cy="955206"/>
          </a:xfrm>
          <a:prstGeom prst="rect">
            <a:avLst/>
          </a:prstGeom>
        </p:spPr>
      </p:pic>
      <p:sp>
        <p:nvSpPr>
          <p:cNvPr id="2" name="Title 1">
            <a:extLst>
              <a:ext uri="{FF2B5EF4-FFF2-40B4-BE49-F238E27FC236}">
                <a16:creationId xmlns:a16="http://schemas.microsoft.com/office/drawing/2014/main" id="{628C695B-C557-443C-8BB0-078D323D920F}"/>
              </a:ext>
            </a:extLst>
          </p:cNvPr>
          <p:cNvSpPr>
            <a:spLocks noGrp="1"/>
          </p:cNvSpPr>
          <p:nvPr>
            <p:ph type="title"/>
          </p:nvPr>
        </p:nvSpPr>
        <p:spPr>
          <a:xfrm>
            <a:off x="609600" y="277814"/>
            <a:ext cx="9940590" cy="1139825"/>
          </a:xfrm>
        </p:spPr>
        <p:txBody>
          <a:bodyPr/>
          <a:lstStyle/>
          <a:p>
            <a:r>
              <a:rPr lang="en-CA" dirty="0"/>
              <a:t>INTERFACE OVERVIEW: NAVIGATION</a:t>
            </a:r>
          </a:p>
        </p:txBody>
      </p:sp>
      <p:sp>
        <p:nvSpPr>
          <p:cNvPr id="4" name="Slide Number Placeholder 3">
            <a:extLst>
              <a:ext uri="{FF2B5EF4-FFF2-40B4-BE49-F238E27FC236}">
                <a16:creationId xmlns:a16="http://schemas.microsoft.com/office/drawing/2014/main" id="{20DA7CB6-9AC1-4163-9F52-827581FEE45C}"/>
              </a:ext>
            </a:extLst>
          </p:cNvPr>
          <p:cNvSpPr>
            <a:spLocks noGrp="1"/>
          </p:cNvSpPr>
          <p:nvPr>
            <p:ph type="sldNum" sz="quarter" idx="11"/>
          </p:nvPr>
        </p:nvSpPr>
        <p:spPr/>
        <p:txBody>
          <a:bodyPr/>
          <a:lstStyle/>
          <a:p>
            <a:fld id="{C5D83362-4C70-406D-8155-49D75310F06D}" type="slidenum">
              <a:rPr lang="en-US" smtClean="0"/>
              <a:t>14</a:t>
            </a:fld>
            <a:endParaRPr lang="en-US"/>
          </a:p>
        </p:txBody>
      </p:sp>
      <p:sp>
        <p:nvSpPr>
          <p:cNvPr id="8" name="Right Brace 7">
            <a:extLst>
              <a:ext uri="{FF2B5EF4-FFF2-40B4-BE49-F238E27FC236}">
                <a16:creationId xmlns:a16="http://schemas.microsoft.com/office/drawing/2014/main" id="{5ED11607-A5D4-4A8E-BBE3-8242401E1E0A}"/>
              </a:ext>
            </a:extLst>
          </p:cNvPr>
          <p:cNvSpPr/>
          <p:nvPr/>
        </p:nvSpPr>
        <p:spPr bwMode="auto">
          <a:xfrm rot="5400000">
            <a:off x="2612265" y="3018232"/>
            <a:ext cx="222363" cy="2173105"/>
          </a:xfrm>
          <a:prstGeom prst="rightBrace">
            <a:avLst>
              <a:gd name="adj1" fmla="val 11085"/>
              <a:gd name="adj2" fmla="val 50000"/>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9" name="Rectangle 8">
            <a:extLst>
              <a:ext uri="{FF2B5EF4-FFF2-40B4-BE49-F238E27FC236}">
                <a16:creationId xmlns:a16="http://schemas.microsoft.com/office/drawing/2014/main" id="{CE5812B4-8397-4BD1-BB0D-0EA1F3EB0FC4}"/>
              </a:ext>
            </a:extLst>
          </p:cNvPr>
          <p:cNvSpPr/>
          <p:nvPr/>
        </p:nvSpPr>
        <p:spPr bwMode="auto">
          <a:xfrm>
            <a:off x="1412097" y="4209243"/>
            <a:ext cx="2622698" cy="377826"/>
          </a:xfrm>
          <a:prstGeom prst="rect">
            <a:avLst/>
          </a:prstGeom>
          <a:no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1" u="none" strike="noStrike" cap="none" normalizeH="0" baseline="0" dirty="0">
                <a:ln>
                  <a:noFill/>
                </a:ln>
                <a:solidFill>
                  <a:srgbClr val="FF0000"/>
                </a:solidFill>
                <a:effectLst/>
                <a:latin typeface="Verdana" pitchFamily="34" charset="0"/>
              </a:rPr>
              <a:t>Hide Columns</a:t>
            </a:r>
            <a:endParaRPr kumimoji="0" lang="en-CA" sz="1100" b="1" u="none" strike="noStrike" cap="none" normalizeH="0" baseline="0" dirty="0">
              <a:ln>
                <a:noFill/>
              </a:ln>
              <a:solidFill>
                <a:srgbClr val="FF0000"/>
              </a:solidFill>
              <a:effectLst/>
              <a:latin typeface="Verdana" pitchFamily="34" charset="0"/>
            </a:endParaRPr>
          </a:p>
        </p:txBody>
      </p:sp>
      <p:sp>
        <p:nvSpPr>
          <p:cNvPr id="10" name="Right Brace 9">
            <a:extLst>
              <a:ext uri="{FF2B5EF4-FFF2-40B4-BE49-F238E27FC236}">
                <a16:creationId xmlns:a16="http://schemas.microsoft.com/office/drawing/2014/main" id="{F7D7167C-BB80-4FE0-8EE6-53864CEF03B6}"/>
              </a:ext>
            </a:extLst>
          </p:cNvPr>
          <p:cNvSpPr/>
          <p:nvPr/>
        </p:nvSpPr>
        <p:spPr bwMode="auto">
          <a:xfrm rot="5400000">
            <a:off x="7102908" y="725089"/>
            <a:ext cx="223200" cy="6745109"/>
          </a:xfrm>
          <a:prstGeom prst="rightBrace">
            <a:avLst>
              <a:gd name="adj1" fmla="val 11085"/>
              <a:gd name="adj2" fmla="val 50000"/>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BF5D37A7-CAE9-4E5E-9649-3EBE35908D5F}"/>
              </a:ext>
            </a:extLst>
          </p:cNvPr>
          <p:cNvSpPr/>
          <p:nvPr/>
        </p:nvSpPr>
        <p:spPr bwMode="auto">
          <a:xfrm>
            <a:off x="6255658" y="4288684"/>
            <a:ext cx="1917700" cy="377826"/>
          </a:xfrm>
          <a:prstGeom prst="rect">
            <a:avLst/>
          </a:prstGeom>
          <a:no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1" u="none" strike="noStrike" cap="none" normalizeH="0" baseline="0" dirty="0">
                <a:ln>
                  <a:noFill/>
                </a:ln>
                <a:solidFill>
                  <a:srgbClr val="FF0000"/>
                </a:solidFill>
                <a:effectLst/>
                <a:latin typeface="Verdana" pitchFamily="34" charset="0"/>
              </a:rPr>
              <a:t>Show/Hide Side-By-Side Scenarios</a:t>
            </a:r>
            <a:endParaRPr kumimoji="0" lang="en-CA" sz="1100" b="1" u="none" strike="noStrike" cap="none" normalizeH="0" baseline="0" dirty="0">
              <a:ln>
                <a:noFill/>
              </a:ln>
              <a:solidFill>
                <a:srgbClr val="FF0000"/>
              </a:solidFill>
              <a:effectLst/>
              <a:latin typeface="Verdana" pitchFamily="34" charset="0"/>
            </a:endParaRPr>
          </a:p>
        </p:txBody>
      </p:sp>
      <p:sp>
        <p:nvSpPr>
          <p:cNvPr id="12" name="Right Brace 11">
            <a:extLst>
              <a:ext uri="{FF2B5EF4-FFF2-40B4-BE49-F238E27FC236}">
                <a16:creationId xmlns:a16="http://schemas.microsoft.com/office/drawing/2014/main" id="{6B458C16-C1A5-4F28-B42A-8DE5168061AE}"/>
              </a:ext>
            </a:extLst>
          </p:cNvPr>
          <p:cNvSpPr/>
          <p:nvPr/>
        </p:nvSpPr>
        <p:spPr bwMode="auto">
          <a:xfrm rot="16200000">
            <a:off x="5380216" y="-1144197"/>
            <a:ext cx="270189" cy="7747000"/>
          </a:xfrm>
          <a:prstGeom prst="rightBrace">
            <a:avLst>
              <a:gd name="adj1" fmla="val 11085"/>
              <a:gd name="adj2" fmla="val 50000"/>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13" name="Rectangle 12">
            <a:extLst>
              <a:ext uri="{FF2B5EF4-FFF2-40B4-BE49-F238E27FC236}">
                <a16:creationId xmlns:a16="http://schemas.microsoft.com/office/drawing/2014/main" id="{664B06A4-A676-462A-83DD-9E586094DF5C}"/>
              </a:ext>
            </a:extLst>
          </p:cNvPr>
          <p:cNvSpPr/>
          <p:nvPr/>
        </p:nvSpPr>
        <p:spPr bwMode="auto">
          <a:xfrm>
            <a:off x="3962400" y="2114353"/>
            <a:ext cx="3631613" cy="377826"/>
          </a:xfrm>
          <a:prstGeom prst="rect">
            <a:avLst/>
          </a:prstGeom>
          <a:no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1" u="none" strike="noStrike" cap="none" normalizeH="0" baseline="0" dirty="0">
                <a:ln>
                  <a:noFill/>
                </a:ln>
                <a:solidFill>
                  <a:srgbClr val="FF0000"/>
                </a:solidFill>
                <a:effectLst/>
                <a:latin typeface="Verdana" pitchFamily="34" charset="0"/>
              </a:rPr>
              <a:t>Jump to Model Subsection</a:t>
            </a:r>
            <a:endParaRPr kumimoji="0" lang="en-CA" sz="1100" b="1" u="none" strike="noStrike" cap="none" normalizeH="0" baseline="0" dirty="0">
              <a:ln>
                <a:noFill/>
              </a:ln>
              <a:solidFill>
                <a:srgbClr val="FF0000"/>
              </a:solidFill>
              <a:effectLst/>
              <a:latin typeface="Verdana" pitchFamily="34" charset="0"/>
            </a:endParaRPr>
          </a:p>
        </p:txBody>
      </p:sp>
      <p:sp>
        <p:nvSpPr>
          <p:cNvPr id="18" name="Right Brace 17">
            <a:extLst>
              <a:ext uri="{FF2B5EF4-FFF2-40B4-BE49-F238E27FC236}">
                <a16:creationId xmlns:a16="http://schemas.microsoft.com/office/drawing/2014/main" id="{D8066AE5-11C5-43AB-8F4C-669981ED5C64}"/>
              </a:ext>
            </a:extLst>
          </p:cNvPr>
          <p:cNvSpPr/>
          <p:nvPr/>
        </p:nvSpPr>
        <p:spPr bwMode="auto">
          <a:xfrm rot="16200000">
            <a:off x="9853573" y="2166972"/>
            <a:ext cx="270189" cy="1123045"/>
          </a:xfrm>
          <a:prstGeom prst="rightBrace">
            <a:avLst>
              <a:gd name="adj1" fmla="val 11085"/>
              <a:gd name="adj2" fmla="val 50000"/>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
        <p:nvSpPr>
          <p:cNvPr id="19" name="Rectangle 18">
            <a:extLst>
              <a:ext uri="{FF2B5EF4-FFF2-40B4-BE49-F238E27FC236}">
                <a16:creationId xmlns:a16="http://schemas.microsoft.com/office/drawing/2014/main" id="{535FA4BD-1628-4622-97EC-B76BCC6CF9B3}"/>
              </a:ext>
            </a:extLst>
          </p:cNvPr>
          <p:cNvSpPr/>
          <p:nvPr/>
        </p:nvSpPr>
        <p:spPr bwMode="auto">
          <a:xfrm>
            <a:off x="9029817" y="2012344"/>
            <a:ext cx="1917700" cy="377826"/>
          </a:xfrm>
          <a:prstGeom prst="rect">
            <a:avLst/>
          </a:prstGeom>
          <a:no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1" u="none" strike="noStrike" cap="none" normalizeH="0" baseline="0" dirty="0">
                <a:ln>
                  <a:noFill/>
                </a:ln>
                <a:solidFill>
                  <a:srgbClr val="FF0000"/>
                </a:solidFill>
                <a:effectLst/>
                <a:latin typeface="Verdana" pitchFamily="34" charset="0"/>
              </a:rPr>
              <a:t>Show/Hide </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2000" b="1" u="none" strike="noStrike" cap="none" normalizeH="0" baseline="0" dirty="0">
                <a:ln>
                  <a:noFill/>
                </a:ln>
                <a:solidFill>
                  <a:srgbClr val="FF0000"/>
                </a:solidFill>
                <a:effectLst/>
                <a:latin typeface="Verdana" pitchFamily="34" charset="0"/>
              </a:rPr>
              <a:t>All Scenarios</a:t>
            </a:r>
            <a:endParaRPr kumimoji="0" lang="en-CA" sz="1100" b="1" u="none" strike="noStrike" cap="none" normalizeH="0" baseline="0" dirty="0">
              <a:ln>
                <a:noFill/>
              </a:ln>
              <a:solidFill>
                <a:srgbClr val="FF0000"/>
              </a:solidFill>
              <a:effectLst/>
              <a:latin typeface="Verdana" pitchFamily="34" charset="0"/>
            </a:endParaRPr>
          </a:p>
        </p:txBody>
      </p:sp>
      <p:pic>
        <p:nvPicPr>
          <p:cNvPr id="3" name="Picture 2"/>
          <p:cNvPicPr>
            <a:picLocks noChangeAspect="1"/>
          </p:cNvPicPr>
          <p:nvPr/>
        </p:nvPicPr>
        <p:blipFill rotWithShape="1">
          <a:blip r:embed="rId4"/>
          <a:srcRect l="6696" t="28182" r="6696"/>
          <a:stretch/>
        </p:blipFill>
        <p:spPr>
          <a:xfrm>
            <a:off x="1275646" y="4694341"/>
            <a:ext cx="2895600" cy="752475"/>
          </a:xfrm>
          <a:prstGeom prst="rect">
            <a:avLst/>
          </a:prstGeom>
        </p:spPr>
      </p:pic>
      <p:pic>
        <p:nvPicPr>
          <p:cNvPr id="5" name="Picture 4"/>
          <p:cNvPicPr>
            <a:picLocks noChangeAspect="1"/>
          </p:cNvPicPr>
          <p:nvPr/>
        </p:nvPicPr>
        <p:blipFill rotWithShape="1">
          <a:blip r:embed="rId5"/>
          <a:srcRect l="4979" t="22413" r="1515"/>
          <a:stretch/>
        </p:blipFill>
        <p:spPr>
          <a:xfrm>
            <a:off x="1694746" y="5635063"/>
            <a:ext cx="2057400" cy="857250"/>
          </a:xfrm>
          <a:prstGeom prst="rect">
            <a:avLst/>
          </a:prstGeom>
        </p:spPr>
      </p:pic>
      <p:pic>
        <p:nvPicPr>
          <p:cNvPr id="6" name="Picture 5"/>
          <p:cNvPicPr>
            <a:picLocks noChangeAspect="1"/>
          </p:cNvPicPr>
          <p:nvPr/>
        </p:nvPicPr>
        <p:blipFill rotWithShape="1">
          <a:blip r:embed="rId6"/>
          <a:srcRect l="6798" t="29130" r="6027" b="1304"/>
          <a:stretch/>
        </p:blipFill>
        <p:spPr>
          <a:xfrm>
            <a:off x="990600" y="4804285"/>
            <a:ext cx="10899933" cy="964596"/>
          </a:xfrm>
          <a:prstGeom prst="rect">
            <a:avLst/>
          </a:prstGeom>
        </p:spPr>
      </p:pic>
    </p:spTree>
    <p:extLst>
      <p:ext uri="{BB962C8B-B14F-4D97-AF65-F5344CB8AC3E}">
        <p14:creationId xmlns:p14="http://schemas.microsoft.com/office/powerpoint/2010/main" val="10417951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9846-2B71-40BC-A970-CDB7424ADE18}"/>
              </a:ext>
            </a:extLst>
          </p:cNvPr>
          <p:cNvSpPr>
            <a:spLocks noGrp="1"/>
          </p:cNvSpPr>
          <p:nvPr>
            <p:ph type="title"/>
          </p:nvPr>
        </p:nvSpPr>
        <p:spPr/>
        <p:txBody>
          <a:bodyPr/>
          <a:lstStyle/>
          <a:p>
            <a:r>
              <a:rPr lang="en-CA" i="1" dirty="0"/>
              <a:t>FUNNEL</a:t>
            </a:r>
            <a:r>
              <a:rPr lang="en-CA" dirty="0"/>
              <a:t> INPUTS EXAMPLE FOR LIQUID FOSSIL FUEL PATHWAYS</a:t>
            </a:r>
          </a:p>
        </p:txBody>
      </p:sp>
      <p:sp>
        <p:nvSpPr>
          <p:cNvPr id="4" name="Slide Number Placeholder 3">
            <a:extLst>
              <a:ext uri="{FF2B5EF4-FFF2-40B4-BE49-F238E27FC236}">
                <a16:creationId xmlns:a16="http://schemas.microsoft.com/office/drawing/2014/main" id="{68B2114F-419C-413B-B1DB-7E624168FE25}"/>
              </a:ext>
            </a:extLst>
          </p:cNvPr>
          <p:cNvSpPr>
            <a:spLocks noGrp="1"/>
          </p:cNvSpPr>
          <p:nvPr>
            <p:ph type="sldNum" sz="quarter" idx="11"/>
          </p:nvPr>
        </p:nvSpPr>
        <p:spPr/>
        <p:txBody>
          <a:bodyPr/>
          <a:lstStyle/>
          <a:p>
            <a:fld id="{C5D83362-4C70-406D-8155-49D75310F06D}" type="slidenum">
              <a:rPr lang="en-US" smtClean="0"/>
              <a:t>15</a:t>
            </a:fld>
            <a:endParaRPr lang="en-US"/>
          </a:p>
        </p:txBody>
      </p:sp>
      <p:pic>
        <p:nvPicPr>
          <p:cNvPr id="6" name="Picture 3">
            <a:extLst>
              <a:ext uri="{FF2B5EF4-FFF2-40B4-BE49-F238E27FC236}">
                <a16:creationId xmlns:a16="http://schemas.microsoft.com/office/drawing/2014/main" id="{5135E7B5-4B0B-4A90-963B-928E20EB16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2736" y="1560871"/>
            <a:ext cx="8906527"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04833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B6C66-1362-471A-872F-A76305FE9246}"/>
              </a:ext>
            </a:extLst>
          </p:cNvPr>
          <p:cNvSpPr>
            <a:spLocks noGrp="1"/>
          </p:cNvSpPr>
          <p:nvPr>
            <p:ph type="title"/>
          </p:nvPr>
        </p:nvSpPr>
        <p:spPr/>
        <p:txBody>
          <a:bodyPr/>
          <a:lstStyle/>
          <a:p>
            <a:r>
              <a:rPr lang="en-CA" dirty="0"/>
              <a:t>HIGH LEVEL INPUTS</a:t>
            </a:r>
          </a:p>
        </p:txBody>
      </p:sp>
      <p:sp>
        <p:nvSpPr>
          <p:cNvPr id="3" name="Content Placeholder 2">
            <a:extLst>
              <a:ext uri="{FF2B5EF4-FFF2-40B4-BE49-F238E27FC236}">
                <a16:creationId xmlns:a16="http://schemas.microsoft.com/office/drawing/2014/main" id="{3D48F244-693A-49A9-BA46-759D8992D885}"/>
              </a:ext>
            </a:extLst>
          </p:cNvPr>
          <p:cNvSpPr>
            <a:spLocks noGrp="1"/>
          </p:cNvSpPr>
          <p:nvPr>
            <p:ph idx="1"/>
          </p:nvPr>
        </p:nvSpPr>
        <p:spPr>
          <a:xfrm>
            <a:off x="609600" y="1600201"/>
            <a:ext cx="4114800" cy="4816474"/>
          </a:xfrm>
        </p:spPr>
        <p:txBody>
          <a:bodyPr/>
          <a:lstStyle/>
          <a:p>
            <a:r>
              <a:rPr lang="en-CA" dirty="0"/>
              <a:t>Specify Technology Pathways</a:t>
            </a:r>
          </a:p>
          <a:p>
            <a:endParaRPr lang="en-CA" dirty="0"/>
          </a:p>
          <a:p>
            <a:pPr marL="0" indent="0">
              <a:buNone/>
            </a:pPr>
            <a:endParaRPr lang="en-CA" dirty="0"/>
          </a:p>
          <a:p>
            <a:r>
              <a:rPr lang="en-CA" dirty="0"/>
              <a:t>Electricity EF can be specified for each stage</a:t>
            </a:r>
          </a:p>
          <a:p>
            <a:pPr lvl="1"/>
            <a:r>
              <a:rPr lang="en-CA" dirty="0"/>
              <a:t>Based on where it is consumed</a:t>
            </a:r>
          </a:p>
        </p:txBody>
      </p:sp>
      <p:sp>
        <p:nvSpPr>
          <p:cNvPr id="4" name="Slide Number Placeholder 3">
            <a:extLst>
              <a:ext uri="{FF2B5EF4-FFF2-40B4-BE49-F238E27FC236}">
                <a16:creationId xmlns:a16="http://schemas.microsoft.com/office/drawing/2014/main" id="{8A5E393B-18DF-4486-A761-76C6D2C4A5BC}"/>
              </a:ext>
            </a:extLst>
          </p:cNvPr>
          <p:cNvSpPr>
            <a:spLocks noGrp="1"/>
          </p:cNvSpPr>
          <p:nvPr>
            <p:ph type="sldNum" sz="quarter" idx="11"/>
          </p:nvPr>
        </p:nvSpPr>
        <p:spPr/>
        <p:txBody>
          <a:bodyPr/>
          <a:lstStyle/>
          <a:p>
            <a:fld id="{C5D83362-4C70-406D-8155-49D75310F06D}" type="slidenum">
              <a:rPr lang="en-US" smtClean="0"/>
              <a:t>16</a:t>
            </a:fld>
            <a:endParaRPr lang="en-US"/>
          </a:p>
        </p:txBody>
      </p:sp>
      <p:pic>
        <p:nvPicPr>
          <p:cNvPr id="6" name="Picture 5"/>
          <p:cNvPicPr>
            <a:picLocks noChangeAspect="1"/>
          </p:cNvPicPr>
          <p:nvPr/>
        </p:nvPicPr>
        <p:blipFill rotWithShape="1">
          <a:blip r:embed="rId2"/>
          <a:srcRect l="2643" t="8154" r="24630" b="21692"/>
          <a:stretch/>
        </p:blipFill>
        <p:spPr>
          <a:xfrm>
            <a:off x="4724400" y="1524000"/>
            <a:ext cx="7266959" cy="4816474"/>
          </a:xfrm>
          <a:prstGeom prst="rect">
            <a:avLst/>
          </a:prstGeom>
        </p:spPr>
      </p:pic>
    </p:spTree>
    <p:extLst>
      <p:ext uri="{BB962C8B-B14F-4D97-AF65-F5344CB8AC3E}">
        <p14:creationId xmlns:p14="http://schemas.microsoft.com/office/powerpoint/2010/main" val="2491489249"/>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20DE-D693-4679-9AB9-72BBB0E380EA}"/>
              </a:ext>
            </a:extLst>
          </p:cNvPr>
          <p:cNvSpPr>
            <a:spLocks noGrp="1"/>
          </p:cNvSpPr>
          <p:nvPr>
            <p:ph type="title"/>
          </p:nvPr>
        </p:nvSpPr>
        <p:spPr/>
        <p:txBody>
          <a:bodyPr/>
          <a:lstStyle/>
          <a:p>
            <a:r>
              <a:rPr lang="en-CA" i="1" dirty="0"/>
              <a:t>FUNNEL</a:t>
            </a:r>
            <a:r>
              <a:rPr lang="en-CA" dirty="0"/>
              <a:t> DATA INPUT OPTIONS</a:t>
            </a:r>
          </a:p>
        </p:txBody>
      </p:sp>
      <p:sp>
        <p:nvSpPr>
          <p:cNvPr id="3" name="Content Placeholder 2">
            <a:extLst>
              <a:ext uri="{FF2B5EF4-FFF2-40B4-BE49-F238E27FC236}">
                <a16:creationId xmlns:a16="http://schemas.microsoft.com/office/drawing/2014/main" id="{7693E928-6B02-4C8C-83AF-22F4935F1A68}"/>
              </a:ext>
            </a:extLst>
          </p:cNvPr>
          <p:cNvSpPr>
            <a:spLocks noGrp="1"/>
          </p:cNvSpPr>
          <p:nvPr>
            <p:ph idx="1"/>
          </p:nvPr>
        </p:nvSpPr>
        <p:spPr>
          <a:xfrm>
            <a:off x="609600" y="1600201"/>
            <a:ext cx="8839200" cy="4530725"/>
          </a:xfrm>
        </p:spPr>
        <p:txBody>
          <a:bodyPr/>
          <a:lstStyle/>
          <a:p>
            <a:r>
              <a:rPr lang="en-CA" dirty="0"/>
              <a:t>Multiple calculation options for flexibility</a:t>
            </a:r>
          </a:p>
          <a:p>
            <a:pPr marL="0" indent="0">
              <a:buNone/>
            </a:pPr>
            <a:endParaRPr lang="en-CA" dirty="0"/>
          </a:p>
        </p:txBody>
      </p:sp>
      <p:sp>
        <p:nvSpPr>
          <p:cNvPr id="4" name="Slide Number Placeholder 3">
            <a:extLst>
              <a:ext uri="{FF2B5EF4-FFF2-40B4-BE49-F238E27FC236}">
                <a16:creationId xmlns:a16="http://schemas.microsoft.com/office/drawing/2014/main" id="{8907F007-C211-4E03-B20F-86518906D4A3}"/>
              </a:ext>
            </a:extLst>
          </p:cNvPr>
          <p:cNvSpPr>
            <a:spLocks noGrp="1"/>
          </p:cNvSpPr>
          <p:nvPr>
            <p:ph type="sldNum" sz="quarter" idx="11"/>
          </p:nvPr>
        </p:nvSpPr>
        <p:spPr/>
        <p:txBody>
          <a:bodyPr/>
          <a:lstStyle/>
          <a:p>
            <a:fld id="{C5D83362-4C70-406D-8155-49D75310F06D}" type="slidenum">
              <a:rPr lang="en-US" smtClean="0"/>
              <a:t>17</a:t>
            </a:fld>
            <a:endParaRPr lang="en-US"/>
          </a:p>
        </p:txBody>
      </p:sp>
      <p:pic>
        <p:nvPicPr>
          <p:cNvPr id="6" name="Picture 5"/>
          <p:cNvPicPr>
            <a:picLocks noChangeAspect="1"/>
          </p:cNvPicPr>
          <p:nvPr/>
        </p:nvPicPr>
        <p:blipFill rotWithShape="1">
          <a:blip r:embed="rId2"/>
          <a:srcRect l="7107" t="4394" r="6110" b="10095"/>
          <a:stretch/>
        </p:blipFill>
        <p:spPr>
          <a:xfrm>
            <a:off x="1600200" y="2130973"/>
            <a:ext cx="8991600" cy="4650827"/>
          </a:xfrm>
          <a:prstGeom prst="rect">
            <a:avLst/>
          </a:prstGeom>
        </p:spPr>
      </p:pic>
    </p:spTree>
    <p:extLst>
      <p:ext uri="{BB962C8B-B14F-4D97-AF65-F5344CB8AC3E}">
        <p14:creationId xmlns:p14="http://schemas.microsoft.com/office/powerpoint/2010/main" val="2283934058"/>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23954-AC62-4BE4-87DA-8A1B75E30291}"/>
              </a:ext>
            </a:extLst>
          </p:cNvPr>
          <p:cNvSpPr>
            <a:spLocks noGrp="1"/>
          </p:cNvSpPr>
          <p:nvPr>
            <p:ph type="title"/>
          </p:nvPr>
        </p:nvSpPr>
        <p:spPr/>
        <p:txBody>
          <a:bodyPr/>
          <a:lstStyle/>
          <a:p>
            <a:r>
              <a:rPr lang="en-CA" dirty="0"/>
              <a:t>UPGRADER AND REFINERY INTEGRATION</a:t>
            </a:r>
          </a:p>
        </p:txBody>
      </p:sp>
      <p:sp>
        <p:nvSpPr>
          <p:cNvPr id="3" name="Content Placeholder 2">
            <a:extLst>
              <a:ext uri="{FF2B5EF4-FFF2-40B4-BE49-F238E27FC236}">
                <a16:creationId xmlns:a16="http://schemas.microsoft.com/office/drawing/2014/main" id="{547FEFD0-F972-469F-BEA7-F3F943EC7F77}"/>
              </a:ext>
            </a:extLst>
          </p:cNvPr>
          <p:cNvSpPr>
            <a:spLocks noGrp="1"/>
          </p:cNvSpPr>
          <p:nvPr>
            <p:ph idx="1"/>
          </p:nvPr>
        </p:nvSpPr>
        <p:spPr>
          <a:xfrm>
            <a:off x="609600" y="1600201"/>
            <a:ext cx="10744200" cy="4530725"/>
          </a:xfrm>
        </p:spPr>
        <p:txBody>
          <a:bodyPr/>
          <a:lstStyle/>
          <a:p>
            <a:r>
              <a:rPr lang="en-CA" dirty="0"/>
              <a:t>Currently pulls data from separate Excel book</a:t>
            </a:r>
          </a:p>
          <a:p>
            <a:r>
              <a:rPr lang="en-CA" dirty="0"/>
              <a:t>Input crude oil properties</a:t>
            </a:r>
          </a:p>
          <a:p>
            <a:r>
              <a:rPr lang="en-CA" dirty="0"/>
              <a:t>Calculations use rigorous Aspen </a:t>
            </a:r>
            <a:r>
              <a:rPr lang="en-CA" dirty="0" err="1"/>
              <a:t>Hysys</a:t>
            </a:r>
            <a:r>
              <a:rPr lang="en-CA" dirty="0"/>
              <a:t> model</a:t>
            </a:r>
          </a:p>
          <a:p>
            <a:endParaRPr lang="en-CA" dirty="0"/>
          </a:p>
        </p:txBody>
      </p:sp>
      <p:sp>
        <p:nvSpPr>
          <p:cNvPr id="4" name="Slide Number Placeholder 3">
            <a:extLst>
              <a:ext uri="{FF2B5EF4-FFF2-40B4-BE49-F238E27FC236}">
                <a16:creationId xmlns:a16="http://schemas.microsoft.com/office/drawing/2014/main" id="{8A57C8EC-9810-407F-8E37-C2E18736FAB9}"/>
              </a:ext>
            </a:extLst>
          </p:cNvPr>
          <p:cNvSpPr>
            <a:spLocks noGrp="1"/>
          </p:cNvSpPr>
          <p:nvPr>
            <p:ph type="sldNum" sz="quarter" idx="11"/>
          </p:nvPr>
        </p:nvSpPr>
        <p:spPr/>
        <p:txBody>
          <a:bodyPr/>
          <a:lstStyle/>
          <a:p>
            <a:fld id="{C5D83362-4C70-406D-8155-49D75310F06D}" type="slidenum">
              <a:rPr lang="en-US" smtClean="0"/>
              <a:t>18</a:t>
            </a:fld>
            <a:endParaRPr lang="en-US"/>
          </a:p>
        </p:txBody>
      </p:sp>
      <p:pic>
        <p:nvPicPr>
          <p:cNvPr id="5" name="Picture 4"/>
          <p:cNvPicPr>
            <a:picLocks noChangeAspect="1"/>
          </p:cNvPicPr>
          <p:nvPr/>
        </p:nvPicPr>
        <p:blipFill rotWithShape="1">
          <a:blip r:embed="rId2"/>
          <a:srcRect l="9685" t="26744" r="22913" b="22093"/>
          <a:stretch/>
        </p:blipFill>
        <p:spPr>
          <a:xfrm>
            <a:off x="1005048" y="3333638"/>
            <a:ext cx="10377055" cy="1066800"/>
          </a:xfrm>
          <a:prstGeom prst="rect">
            <a:avLst/>
          </a:prstGeom>
        </p:spPr>
      </p:pic>
      <p:pic>
        <p:nvPicPr>
          <p:cNvPr id="6" name="Picture 5"/>
          <p:cNvPicPr>
            <a:picLocks noChangeAspect="1"/>
          </p:cNvPicPr>
          <p:nvPr/>
        </p:nvPicPr>
        <p:blipFill rotWithShape="1">
          <a:blip r:embed="rId3"/>
          <a:srcRect l="7018" t="9999" r="30409" b="37768"/>
          <a:stretch/>
        </p:blipFill>
        <p:spPr>
          <a:xfrm>
            <a:off x="1005048" y="4571843"/>
            <a:ext cx="10377055" cy="1842655"/>
          </a:xfrm>
          <a:prstGeom prst="rect">
            <a:avLst/>
          </a:prstGeom>
        </p:spPr>
      </p:pic>
    </p:spTree>
    <p:extLst>
      <p:ext uri="{BB962C8B-B14F-4D97-AF65-F5344CB8AC3E}">
        <p14:creationId xmlns:p14="http://schemas.microsoft.com/office/powerpoint/2010/main" val="56646354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6569-3A2A-42C5-B08D-06F4F15E1D2E}"/>
              </a:ext>
            </a:extLst>
          </p:cNvPr>
          <p:cNvSpPr>
            <a:spLocks noGrp="1"/>
          </p:cNvSpPr>
          <p:nvPr>
            <p:ph type="title"/>
          </p:nvPr>
        </p:nvSpPr>
        <p:spPr/>
        <p:txBody>
          <a:bodyPr/>
          <a:lstStyle/>
          <a:p>
            <a:r>
              <a:rPr lang="en-CA" i="1" dirty="0"/>
              <a:t>FUNNEL</a:t>
            </a:r>
            <a:r>
              <a:rPr lang="en-CA" dirty="0"/>
              <a:t> OUTPUT</a:t>
            </a:r>
          </a:p>
        </p:txBody>
      </p:sp>
      <p:sp>
        <p:nvSpPr>
          <p:cNvPr id="3" name="Content Placeholder 2">
            <a:extLst>
              <a:ext uri="{FF2B5EF4-FFF2-40B4-BE49-F238E27FC236}">
                <a16:creationId xmlns:a16="http://schemas.microsoft.com/office/drawing/2014/main" id="{893DFC04-8802-495F-A75E-24E2B6C0F2DA}"/>
              </a:ext>
            </a:extLst>
          </p:cNvPr>
          <p:cNvSpPr>
            <a:spLocks noGrp="1"/>
          </p:cNvSpPr>
          <p:nvPr>
            <p:ph idx="1"/>
          </p:nvPr>
        </p:nvSpPr>
        <p:spPr>
          <a:xfrm>
            <a:off x="609600" y="1600201"/>
            <a:ext cx="2910348" cy="4530725"/>
          </a:xfrm>
        </p:spPr>
        <p:txBody>
          <a:bodyPr/>
          <a:lstStyle/>
          <a:p>
            <a:r>
              <a:rPr lang="en-CA" dirty="0"/>
              <a:t>Output for gasoline results</a:t>
            </a:r>
          </a:p>
          <a:p>
            <a:endParaRPr lang="en-CA" dirty="0"/>
          </a:p>
          <a:p>
            <a:r>
              <a:rPr lang="en-CA" dirty="0"/>
              <a:t>Similar table for diesel and jet fuel</a:t>
            </a:r>
          </a:p>
        </p:txBody>
      </p:sp>
      <p:sp>
        <p:nvSpPr>
          <p:cNvPr id="4" name="Slide Number Placeholder 3">
            <a:extLst>
              <a:ext uri="{FF2B5EF4-FFF2-40B4-BE49-F238E27FC236}">
                <a16:creationId xmlns:a16="http://schemas.microsoft.com/office/drawing/2014/main" id="{974A7886-B375-4AEC-B865-2D1ED2D09A83}"/>
              </a:ext>
            </a:extLst>
          </p:cNvPr>
          <p:cNvSpPr>
            <a:spLocks noGrp="1"/>
          </p:cNvSpPr>
          <p:nvPr>
            <p:ph type="sldNum" sz="quarter" idx="11"/>
          </p:nvPr>
        </p:nvSpPr>
        <p:spPr/>
        <p:txBody>
          <a:bodyPr/>
          <a:lstStyle/>
          <a:p>
            <a:fld id="{C5D83362-4C70-406D-8155-49D75310F06D}" type="slidenum">
              <a:rPr lang="en-US" smtClean="0"/>
              <a:t>19</a:t>
            </a:fld>
            <a:endParaRPr lang="en-US"/>
          </a:p>
        </p:txBody>
      </p:sp>
      <p:pic>
        <p:nvPicPr>
          <p:cNvPr id="6" name="Picture 5"/>
          <p:cNvPicPr>
            <a:picLocks noChangeAspect="1"/>
          </p:cNvPicPr>
          <p:nvPr/>
        </p:nvPicPr>
        <p:blipFill rotWithShape="1">
          <a:blip r:embed="rId2"/>
          <a:srcRect l="2695" t="4198" r="3744" b="5725"/>
          <a:stretch/>
        </p:blipFill>
        <p:spPr>
          <a:xfrm>
            <a:off x="3522125" y="1473991"/>
            <a:ext cx="8026400" cy="5320872"/>
          </a:xfrm>
          <a:prstGeom prst="rect">
            <a:avLst/>
          </a:prstGeom>
        </p:spPr>
      </p:pic>
    </p:spTree>
    <p:extLst>
      <p:ext uri="{BB962C8B-B14F-4D97-AF65-F5344CB8AC3E}">
        <p14:creationId xmlns:p14="http://schemas.microsoft.com/office/powerpoint/2010/main" val="54871952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4059-8972-4893-8412-12C51B4C7BCB}"/>
              </a:ext>
            </a:extLst>
          </p:cNvPr>
          <p:cNvSpPr>
            <a:spLocks noGrp="1"/>
          </p:cNvSpPr>
          <p:nvPr>
            <p:ph type="title"/>
          </p:nvPr>
        </p:nvSpPr>
        <p:spPr>
          <a:xfrm>
            <a:off x="609600" y="277814"/>
            <a:ext cx="9906000" cy="1139825"/>
          </a:xfrm>
        </p:spPr>
        <p:txBody>
          <a:bodyPr/>
          <a:lstStyle/>
          <a:p>
            <a:r>
              <a:rPr lang="en-US" altLang="en-US" sz="4000" dirty="0"/>
              <a:t>OVERALL STRUCTURE OF THE NSERC INDUSTRIAL RESEARCH CHAIR PROGRAM</a:t>
            </a:r>
            <a:endParaRPr lang="en-CA" sz="4000" dirty="0"/>
          </a:p>
        </p:txBody>
      </p:sp>
      <p:sp>
        <p:nvSpPr>
          <p:cNvPr id="4" name="Slide Number Placeholder 3">
            <a:extLst>
              <a:ext uri="{FF2B5EF4-FFF2-40B4-BE49-F238E27FC236}">
                <a16:creationId xmlns:a16="http://schemas.microsoft.com/office/drawing/2014/main" id="{F168B277-D8AE-4C88-B8B7-645CE32C3B4B}"/>
              </a:ext>
            </a:extLst>
          </p:cNvPr>
          <p:cNvSpPr>
            <a:spLocks noGrp="1"/>
          </p:cNvSpPr>
          <p:nvPr>
            <p:ph type="sldNum" sz="quarter" idx="11"/>
          </p:nvPr>
        </p:nvSpPr>
        <p:spPr/>
        <p:txBody>
          <a:bodyPr/>
          <a:lstStyle/>
          <a:p>
            <a:fld id="{C5D83362-4C70-406D-8155-49D75310F06D}" type="slidenum">
              <a:rPr lang="en-US" smtClean="0"/>
              <a:t>2</a:t>
            </a:fld>
            <a:endParaRPr lang="en-US"/>
          </a:p>
        </p:txBody>
      </p:sp>
      <p:pic>
        <p:nvPicPr>
          <p:cNvPr id="6" name="Picture 46">
            <a:extLst>
              <a:ext uri="{FF2B5EF4-FFF2-40B4-BE49-F238E27FC236}">
                <a16:creationId xmlns:a16="http://schemas.microsoft.com/office/drawing/2014/main" id="{C20EFAAE-14F1-4D07-B879-9A9A5B85A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87487"/>
            <a:ext cx="7315200" cy="537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723BE0BC-5136-4B80-A5C2-3B2A01458DF9}"/>
              </a:ext>
            </a:extLst>
          </p:cNvPr>
          <p:cNvSpPr/>
          <p:nvPr/>
        </p:nvSpPr>
        <p:spPr bwMode="auto">
          <a:xfrm>
            <a:off x="4191000" y="5715000"/>
            <a:ext cx="3276600" cy="1212848"/>
          </a:xfrm>
          <a:prstGeom prst="ellipse">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1764591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CFEF1-BC54-45CA-9E16-36E135B971EC}"/>
              </a:ext>
            </a:extLst>
          </p:cNvPr>
          <p:cNvSpPr>
            <a:spLocks noGrp="1"/>
          </p:cNvSpPr>
          <p:nvPr>
            <p:ph type="sldNum" sz="quarter" idx="11"/>
          </p:nvPr>
        </p:nvSpPr>
        <p:spPr/>
        <p:txBody>
          <a:bodyPr/>
          <a:lstStyle/>
          <a:p>
            <a:fld id="{C5D83362-4C70-406D-8155-49D75310F06D}" type="slidenum">
              <a:rPr lang="en-US" smtClean="0"/>
              <a:t>20</a:t>
            </a:fld>
            <a:endParaRPr lang="en-US"/>
          </a:p>
        </p:txBody>
      </p:sp>
      <p:sp>
        <p:nvSpPr>
          <p:cNvPr id="6" name="Title 2">
            <a:extLst>
              <a:ext uri="{FF2B5EF4-FFF2-40B4-BE49-F238E27FC236}">
                <a16:creationId xmlns:a16="http://schemas.microsoft.com/office/drawing/2014/main" id="{17DA8244-57E5-463B-91A2-40697E09A902}"/>
              </a:ext>
            </a:extLst>
          </p:cNvPr>
          <p:cNvSpPr>
            <a:spLocks noGrp="1"/>
          </p:cNvSpPr>
          <p:nvPr>
            <p:ph type="title"/>
          </p:nvPr>
        </p:nvSpPr>
        <p:spPr>
          <a:xfrm>
            <a:off x="304800" y="1371600"/>
            <a:ext cx="11887200" cy="2514600"/>
          </a:xfrm>
          <a:solidFill>
            <a:schemeClr val="bg1"/>
          </a:solidFill>
        </p:spPr>
        <p:txBody>
          <a:bodyPr/>
          <a:lstStyle/>
          <a:p>
            <a:pPr algn="ctr"/>
            <a:r>
              <a:rPr lang="en-CA" sz="6600" b="1" dirty="0"/>
              <a:t>Sensitivity and Uncertainty Analysis usin</a:t>
            </a:r>
            <a:r>
              <a:rPr lang="en-CA" sz="6600" dirty="0"/>
              <a:t>g RUST</a:t>
            </a:r>
          </a:p>
        </p:txBody>
      </p:sp>
    </p:spTree>
    <p:extLst>
      <p:ext uri="{BB962C8B-B14F-4D97-AF65-F5344CB8AC3E}">
        <p14:creationId xmlns:p14="http://schemas.microsoft.com/office/powerpoint/2010/main" val="347112796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C0EA-DF7C-4DEA-AF9A-D10EFC4F6290}"/>
              </a:ext>
            </a:extLst>
          </p:cNvPr>
          <p:cNvSpPr>
            <a:spLocks noGrp="1"/>
          </p:cNvSpPr>
          <p:nvPr>
            <p:ph type="title"/>
          </p:nvPr>
        </p:nvSpPr>
        <p:spPr/>
        <p:txBody>
          <a:bodyPr/>
          <a:lstStyle/>
          <a:p>
            <a:r>
              <a:rPr lang="en-CA" dirty="0"/>
              <a:t>REGRESSION, UNCERTAINTY, AND SENSITIVITY TOOL (RUST) FOR LCA</a:t>
            </a:r>
          </a:p>
        </p:txBody>
      </p:sp>
      <p:sp>
        <p:nvSpPr>
          <p:cNvPr id="3" name="Content Placeholder 2">
            <a:extLst>
              <a:ext uri="{FF2B5EF4-FFF2-40B4-BE49-F238E27FC236}">
                <a16:creationId xmlns:a16="http://schemas.microsoft.com/office/drawing/2014/main" id="{253A6E9E-B0FD-4F49-816E-5C378461DDD5}"/>
              </a:ext>
            </a:extLst>
          </p:cNvPr>
          <p:cNvSpPr>
            <a:spLocks noGrp="1"/>
          </p:cNvSpPr>
          <p:nvPr>
            <p:ph idx="1"/>
          </p:nvPr>
        </p:nvSpPr>
        <p:spPr/>
        <p:txBody>
          <a:bodyPr/>
          <a:lstStyle/>
          <a:p>
            <a:r>
              <a:rPr lang="en-CA" dirty="0"/>
              <a:t>Purpose: Streamline LCA process</a:t>
            </a:r>
          </a:p>
          <a:p>
            <a:pPr lvl="1"/>
            <a:r>
              <a:rPr lang="en-CA" dirty="0"/>
              <a:t>Minimize data requirements </a:t>
            </a:r>
          </a:p>
          <a:p>
            <a:pPr lvl="1"/>
            <a:endParaRPr lang="en-CA" sz="1000" dirty="0"/>
          </a:p>
          <a:p>
            <a:r>
              <a:rPr lang="en-CA" dirty="0"/>
              <a:t>Developed for Excel based LCA</a:t>
            </a:r>
          </a:p>
          <a:p>
            <a:pPr lvl="1"/>
            <a:r>
              <a:rPr lang="en-CA" dirty="0"/>
              <a:t>Expanded for use with external models</a:t>
            </a:r>
          </a:p>
          <a:p>
            <a:pPr lvl="1"/>
            <a:endParaRPr lang="en-CA" sz="1000" dirty="0"/>
          </a:p>
          <a:p>
            <a:r>
              <a:rPr lang="en-CA" dirty="0"/>
              <a:t>Includes</a:t>
            </a:r>
          </a:p>
          <a:p>
            <a:pPr lvl="1"/>
            <a:r>
              <a:rPr lang="en-CA" dirty="0"/>
              <a:t>Morris (parameter screening)</a:t>
            </a:r>
          </a:p>
          <a:p>
            <a:pPr lvl="1"/>
            <a:r>
              <a:rPr lang="en-CA" dirty="0"/>
              <a:t>Monte Carlo uncertainty (output uncertainty)</a:t>
            </a:r>
          </a:p>
          <a:p>
            <a:pPr lvl="1"/>
            <a:r>
              <a:rPr lang="en-CA" dirty="0"/>
              <a:t>Sobol contribution to variance (source of uncertainty)</a:t>
            </a:r>
          </a:p>
          <a:p>
            <a:pPr lvl="1"/>
            <a:r>
              <a:rPr lang="en-CA" dirty="0"/>
              <a:t>Multiple parameter linear regression (proxy modeling)</a:t>
            </a:r>
          </a:p>
          <a:p>
            <a:endParaRPr lang="en-CA" dirty="0"/>
          </a:p>
        </p:txBody>
      </p:sp>
      <p:sp>
        <p:nvSpPr>
          <p:cNvPr id="4" name="Slide Number Placeholder 3">
            <a:extLst>
              <a:ext uri="{FF2B5EF4-FFF2-40B4-BE49-F238E27FC236}">
                <a16:creationId xmlns:a16="http://schemas.microsoft.com/office/drawing/2014/main" id="{72EFA6C2-85FC-4BA7-8F89-620048826741}"/>
              </a:ext>
            </a:extLst>
          </p:cNvPr>
          <p:cNvSpPr>
            <a:spLocks noGrp="1"/>
          </p:cNvSpPr>
          <p:nvPr>
            <p:ph type="sldNum" sz="quarter" idx="11"/>
          </p:nvPr>
        </p:nvSpPr>
        <p:spPr/>
        <p:txBody>
          <a:bodyPr/>
          <a:lstStyle/>
          <a:p>
            <a:fld id="{C5D83362-4C70-406D-8155-49D75310F06D}" type="slidenum">
              <a:rPr lang="en-US" smtClean="0"/>
              <a:t>21</a:t>
            </a:fld>
            <a:endParaRPr lang="en-US"/>
          </a:p>
        </p:txBody>
      </p:sp>
    </p:spTree>
    <p:extLst>
      <p:ext uri="{BB962C8B-B14F-4D97-AF65-F5344CB8AC3E}">
        <p14:creationId xmlns:p14="http://schemas.microsoft.com/office/powerpoint/2010/main" val="2452906917"/>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34CA-2402-470E-BBAF-89D9DEBB75F6}"/>
              </a:ext>
            </a:extLst>
          </p:cNvPr>
          <p:cNvSpPr>
            <a:spLocks noGrp="1"/>
          </p:cNvSpPr>
          <p:nvPr>
            <p:ph type="title"/>
          </p:nvPr>
        </p:nvSpPr>
        <p:spPr/>
        <p:txBody>
          <a:bodyPr/>
          <a:lstStyle/>
          <a:p>
            <a:r>
              <a:rPr lang="en-CA" i="1" dirty="0"/>
              <a:t>FUNNEL</a:t>
            </a:r>
            <a:r>
              <a:rPr lang="en-CA" dirty="0"/>
              <a:t>-RUST: </a:t>
            </a:r>
            <a:br>
              <a:rPr lang="en-CA" dirty="0"/>
            </a:br>
            <a:r>
              <a:rPr lang="en-CA" dirty="0"/>
              <a:t>METHODOLOGY FOR LCA</a:t>
            </a:r>
          </a:p>
        </p:txBody>
      </p:sp>
      <p:sp>
        <p:nvSpPr>
          <p:cNvPr id="3" name="Content Placeholder 2">
            <a:extLst>
              <a:ext uri="{FF2B5EF4-FFF2-40B4-BE49-F238E27FC236}">
                <a16:creationId xmlns:a16="http://schemas.microsoft.com/office/drawing/2014/main" id="{40888257-9F79-45A8-BCAF-19A532255A5C}"/>
              </a:ext>
            </a:extLst>
          </p:cNvPr>
          <p:cNvSpPr>
            <a:spLocks noGrp="1"/>
          </p:cNvSpPr>
          <p:nvPr>
            <p:ph idx="1"/>
          </p:nvPr>
        </p:nvSpPr>
        <p:spPr>
          <a:xfrm>
            <a:off x="609600" y="1600201"/>
            <a:ext cx="4592813" cy="4530725"/>
          </a:xfrm>
        </p:spPr>
        <p:txBody>
          <a:bodyPr/>
          <a:lstStyle/>
          <a:p>
            <a:r>
              <a:rPr lang="en-CA" dirty="0"/>
              <a:t>Reduce data collection workload</a:t>
            </a:r>
          </a:p>
          <a:p>
            <a:endParaRPr lang="en-CA" dirty="0"/>
          </a:p>
          <a:p>
            <a:r>
              <a:rPr lang="en-CA" dirty="0"/>
              <a:t>Three stages</a:t>
            </a:r>
          </a:p>
          <a:p>
            <a:pPr lvl="1"/>
            <a:r>
              <a:rPr lang="en-CA" dirty="0"/>
              <a:t>Screen for key inputs</a:t>
            </a:r>
          </a:p>
          <a:p>
            <a:pPr lvl="1"/>
            <a:r>
              <a:rPr lang="en-CA" dirty="0"/>
              <a:t>Evaluate output uncertainty</a:t>
            </a:r>
          </a:p>
          <a:p>
            <a:pPr lvl="1"/>
            <a:r>
              <a:rPr lang="en-CA" dirty="0"/>
              <a:t>Refine input uncertainty as needed</a:t>
            </a:r>
          </a:p>
          <a:p>
            <a:endParaRPr lang="en-CA" dirty="0"/>
          </a:p>
        </p:txBody>
      </p:sp>
      <p:sp>
        <p:nvSpPr>
          <p:cNvPr id="4" name="Slide Number Placeholder 3">
            <a:extLst>
              <a:ext uri="{FF2B5EF4-FFF2-40B4-BE49-F238E27FC236}">
                <a16:creationId xmlns:a16="http://schemas.microsoft.com/office/drawing/2014/main" id="{EC9F970F-9A58-4862-B5F8-581AB9BAE873}"/>
              </a:ext>
            </a:extLst>
          </p:cNvPr>
          <p:cNvSpPr>
            <a:spLocks noGrp="1"/>
          </p:cNvSpPr>
          <p:nvPr>
            <p:ph type="sldNum" sz="quarter" idx="11"/>
          </p:nvPr>
        </p:nvSpPr>
        <p:spPr/>
        <p:txBody>
          <a:bodyPr/>
          <a:lstStyle/>
          <a:p>
            <a:fld id="{C5D83362-4C70-406D-8155-49D75310F06D}" type="slidenum">
              <a:rPr lang="en-US" smtClean="0"/>
              <a:t>22</a:t>
            </a:fld>
            <a:endParaRPr lang="en-US"/>
          </a:p>
        </p:txBody>
      </p:sp>
      <p:sp>
        <p:nvSpPr>
          <p:cNvPr id="6" name="TextBox 5">
            <a:extLst>
              <a:ext uri="{FF2B5EF4-FFF2-40B4-BE49-F238E27FC236}">
                <a16:creationId xmlns:a16="http://schemas.microsoft.com/office/drawing/2014/main" id="{5DD4DA73-5648-48C7-916E-0A9B177E7D13}"/>
              </a:ext>
            </a:extLst>
          </p:cNvPr>
          <p:cNvSpPr txBox="1"/>
          <p:nvPr/>
        </p:nvSpPr>
        <p:spPr>
          <a:xfrm>
            <a:off x="5778917" y="2096674"/>
            <a:ext cx="2692867" cy="252000"/>
          </a:xfrm>
          <a:prstGeom prst="rect">
            <a:avLst/>
          </a:prstGeom>
          <a:noFill/>
          <a:ln>
            <a:solidFill>
              <a:schemeClr val="tx1"/>
            </a:solidFill>
          </a:ln>
        </p:spPr>
        <p:txBody>
          <a:bodyPr wrap="none" lIns="0" tIns="0" rIns="0" bIns="0" rtlCol="0" anchor="ctr" anchorCtr="1">
            <a:noAutofit/>
          </a:bodyPr>
          <a:lstStyle/>
          <a:p>
            <a:pPr algn="ctr"/>
            <a:r>
              <a:rPr lang="en-CA" dirty="0">
                <a:latin typeface="Times New Roman" panose="02020603050405020304" pitchFamily="18" charset="0"/>
                <a:cs typeface="Times New Roman" panose="02020603050405020304" pitchFamily="18" charset="0"/>
              </a:rPr>
              <a:t>Morris sensitivity analysis</a:t>
            </a:r>
          </a:p>
        </p:txBody>
      </p:sp>
      <p:sp>
        <p:nvSpPr>
          <p:cNvPr id="7" name="Flowchart: Data 6">
            <a:extLst>
              <a:ext uri="{FF2B5EF4-FFF2-40B4-BE49-F238E27FC236}">
                <a16:creationId xmlns:a16="http://schemas.microsoft.com/office/drawing/2014/main" id="{F8C221FF-CA53-4DF3-B373-9D088B02306D}"/>
              </a:ext>
            </a:extLst>
          </p:cNvPr>
          <p:cNvSpPr/>
          <p:nvPr/>
        </p:nvSpPr>
        <p:spPr>
          <a:xfrm>
            <a:off x="5704672" y="1519672"/>
            <a:ext cx="6422481" cy="301429"/>
          </a:xfrm>
          <a:prstGeom prst="flowChartInputOutput">
            <a:avLst/>
          </a:prstGeom>
          <a:noFill/>
          <a:ln>
            <a:solidFill>
              <a:schemeClr val="tx1"/>
            </a:solidFill>
          </a:ln>
        </p:spPr>
        <p:txBody>
          <a:bodyPr wrap="none" lIns="0" tIns="0" rIns="0" bIns="0" rtlCol="0" anchor="ctr" anchorCtr="1">
            <a:noAutofit/>
          </a:bodyPr>
          <a:lstStyle/>
          <a:p>
            <a:pPr algn="ctr"/>
            <a:r>
              <a:rPr lang="en-CA" dirty="0">
                <a:latin typeface="Times New Roman" panose="02020603050405020304" pitchFamily="18" charset="0"/>
                <a:cs typeface="Times New Roman" panose="02020603050405020304" pitchFamily="18" charset="0"/>
              </a:rPr>
              <a:t> Determine conservative ranges for all inputs</a:t>
            </a:r>
          </a:p>
        </p:txBody>
      </p:sp>
      <p:sp>
        <p:nvSpPr>
          <p:cNvPr id="8" name="Flowchart: Data 7">
            <a:extLst>
              <a:ext uri="{FF2B5EF4-FFF2-40B4-BE49-F238E27FC236}">
                <a16:creationId xmlns:a16="http://schemas.microsoft.com/office/drawing/2014/main" id="{A46FE5DA-3610-4BC7-829A-18F010EB7655}"/>
              </a:ext>
            </a:extLst>
          </p:cNvPr>
          <p:cNvSpPr/>
          <p:nvPr/>
        </p:nvSpPr>
        <p:spPr>
          <a:xfrm>
            <a:off x="9046294" y="2096674"/>
            <a:ext cx="3083812" cy="252000"/>
          </a:xfrm>
          <a:prstGeom prst="flowChartInputOutput">
            <a:avLst/>
          </a:prstGeom>
          <a:noFill/>
          <a:ln>
            <a:solidFill>
              <a:schemeClr val="tx1"/>
            </a:solidFill>
          </a:ln>
        </p:spPr>
        <p:txBody>
          <a:bodyPr wrap="none" lIns="0" tIns="0" rIns="0" bIns="0" rtlCol="0" anchor="ctr" anchorCtr="1">
            <a:noAutofit/>
          </a:bodyPr>
          <a:lstStyle/>
          <a:p>
            <a:pPr algn="ctr"/>
            <a:r>
              <a:rPr lang="en-CA" dirty="0">
                <a:latin typeface="Times New Roman" panose="02020603050405020304" pitchFamily="18" charset="0"/>
                <a:cs typeface="Times New Roman" panose="02020603050405020304" pitchFamily="18" charset="0"/>
              </a:rPr>
              <a:t>Parameter sensitivities</a:t>
            </a:r>
          </a:p>
        </p:txBody>
      </p:sp>
      <p:sp>
        <p:nvSpPr>
          <p:cNvPr id="9" name="Flowchart: Decision 8">
            <a:extLst>
              <a:ext uri="{FF2B5EF4-FFF2-40B4-BE49-F238E27FC236}">
                <a16:creationId xmlns:a16="http://schemas.microsoft.com/office/drawing/2014/main" id="{F3C2F83E-3D81-46AF-AAB4-DDAC8214EE4C}"/>
              </a:ext>
            </a:extLst>
          </p:cNvPr>
          <p:cNvSpPr/>
          <p:nvPr/>
        </p:nvSpPr>
        <p:spPr>
          <a:xfrm>
            <a:off x="9352866" y="2624699"/>
            <a:ext cx="2470669" cy="411075"/>
          </a:xfrm>
          <a:prstGeom prst="flowChartDecision">
            <a:avLst/>
          </a:prstGeom>
          <a:noFill/>
          <a:ln>
            <a:solidFill>
              <a:schemeClr val="tx1"/>
            </a:solidFill>
          </a:ln>
        </p:spPr>
        <p:txBody>
          <a:bodyPr rot="0" spcFirstLastPara="0" vertOverflow="overflow" horzOverflow="overflow" vert="horz" wrap="none" lIns="0" tIns="0" rIns="0" bIns="0" numCol="1" spcCol="0" rtlCol="0" fromWordArt="0" anchor="t" anchorCtr="1" forceAA="0" compatLnSpc="1">
            <a:prstTxWarp prst="textNoShape">
              <a:avLst/>
            </a:prstTxWarp>
            <a:noAutofit/>
          </a:bodyPr>
          <a:lstStyle/>
          <a:p>
            <a:pPr algn="ctr"/>
            <a:r>
              <a:rPr lang="en-CA" dirty="0">
                <a:solidFill>
                  <a:schemeClr val="tx1"/>
                </a:solidFill>
                <a:latin typeface="Times New Roman" panose="02020603050405020304" pitchFamily="18" charset="0"/>
                <a:cs typeface="Times New Roman" panose="02020603050405020304" pitchFamily="18" charset="0"/>
              </a:rPr>
              <a:t>Acceptable?</a:t>
            </a:r>
          </a:p>
        </p:txBody>
      </p:sp>
      <p:sp>
        <p:nvSpPr>
          <p:cNvPr id="10" name="Flowchart: Data 9">
            <a:extLst>
              <a:ext uri="{FF2B5EF4-FFF2-40B4-BE49-F238E27FC236}">
                <a16:creationId xmlns:a16="http://schemas.microsoft.com/office/drawing/2014/main" id="{F782E4F4-E72E-405F-A057-E02CE472CBB6}"/>
              </a:ext>
            </a:extLst>
          </p:cNvPr>
          <p:cNvSpPr/>
          <p:nvPr/>
        </p:nvSpPr>
        <p:spPr>
          <a:xfrm>
            <a:off x="5401415" y="2704236"/>
            <a:ext cx="3447871" cy="252000"/>
          </a:xfrm>
          <a:prstGeom prst="flowChartInputOutput">
            <a:avLst/>
          </a:prstGeom>
          <a:noFill/>
          <a:ln>
            <a:solidFill>
              <a:schemeClr val="tx1"/>
            </a:solidFill>
          </a:ln>
        </p:spPr>
        <p:txBody>
          <a:bodyPr wrap="none" lIns="0" tIns="0" rIns="0" bIns="0" rtlCol="0" anchor="ctr" anchorCtr="1">
            <a:noAutofit/>
          </a:bodyPr>
          <a:lstStyle/>
          <a:p>
            <a:pPr algn="ctr"/>
            <a:r>
              <a:rPr lang="en-CA" dirty="0">
                <a:latin typeface="Times New Roman" panose="02020603050405020304" pitchFamily="18" charset="0"/>
                <a:cs typeface="Times New Roman" panose="02020603050405020304" pitchFamily="18" charset="0"/>
              </a:rPr>
              <a:t>   Refine ranges </a:t>
            </a:r>
          </a:p>
        </p:txBody>
      </p:sp>
      <p:sp>
        <p:nvSpPr>
          <p:cNvPr id="11" name="Flowchart: Data 10">
            <a:extLst>
              <a:ext uri="{FF2B5EF4-FFF2-40B4-BE49-F238E27FC236}">
                <a16:creationId xmlns:a16="http://schemas.microsoft.com/office/drawing/2014/main" id="{24948EBC-C52C-43A8-80EA-6FE7310182ED}"/>
              </a:ext>
            </a:extLst>
          </p:cNvPr>
          <p:cNvSpPr/>
          <p:nvPr/>
        </p:nvSpPr>
        <p:spPr>
          <a:xfrm>
            <a:off x="5374945" y="3498920"/>
            <a:ext cx="3500811" cy="252000"/>
          </a:xfrm>
          <a:prstGeom prst="flowChartInputOutput">
            <a:avLst/>
          </a:prstGeom>
          <a:noFill/>
          <a:ln>
            <a:solidFill>
              <a:schemeClr val="tx1"/>
            </a:solidFill>
          </a:ln>
        </p:spPr>
        <p:txBody>
          <a:bodyPr wrap="none" lIns="0" tIns="0" rIns="0" bIns="0" rtlCol="0" anchor="ctr" anchorCtr="1">
            <a:noAutofit/>
          </a:bodyPr>
          <a:lstStyle/>
          <a:p>
            <a:pPr algn="ctr"/>
            <a:r>
              <a:rPr lang="en-CA" dirty="0">
                <a:latin typeface="Times New Roman" panose="02020603050405020304" pitchFamily="18" charset="0"/>
                <a:cs typeface="Times New Roman" panose="02020603050405020304" pitchFamily="18" charset="0"/>
              </a:rPr>
              <a:t>Probability distributions</a:t>
            </a:r>
          </a:p>
        </p:txBody>
      </p:sp>
      <p:sp>
        <p:nvSpPr>
          <p:cNvPr id="12" name="TextBox 11">
            <a:extLst>
              <a:ext uri="{FF2B5EF4-FFF2-40B4-BE49-F238E27FC236}">
                <a16:creationId xmlns:a16="http://schemas.microsoft.com/office/drawing/2014/main" id="{558EB5FF-41AB-4E74-8041-D88C6AECAF40}"/>
              </a:ext>
            </a:extLst>
          </p:cNvPr>
          <p:cNvSpPr txBox="1"/>
          <p:nvPr/>
        </p:nvSpPr>
        <p:spPr>
          <a:xfrm>
            <a:off x="9421614" y="3498920"/>
            <a:ext cx="2333173" cy="252000"/>
          </a:xfrm>
          <a:prstGeom prst="rect">
            <a:avLst/>
          </a:prstGeom>
          <a:noFill/>
          <a:ln>
            <a:solidFill>
              <a:schemeClr val="tx1"/>
            </a:solidFill>
          </a:ln>
        </p:spPr>
        <p:txBody>
          <a:bodyPr wrap="none" lIns="0" tIns="0" rIns="0" bIns="0" rtlCol="0" anchor="ctr" anchorCtr="1">
            <a:noAutofit/>
          </a:bodyPr>
          <a:lstStyle/>
          <a:p>
            <a:pPr algn="ctr"/>
            <a:r>
              <a:rPr lang="en-CA" dirty="0">
                <a:latin typeface="Times New Roman" panose="02020603050405020304" pitchFamily="18" charset="0"/>
                <a:cs typeface="Times New Roman" panose="02020603050405020304" pitchFamily="18" charset="0"/>
              </a:rPr>
              <a:t>Identify key inputs</a:t>
            </a:r>
          </a:p>
        </p:txBody>
      </p:sp>
      <p:sp>
        <p:nvSpPr>
          <p:cNvPr id="13" name="TextBox 12">
            <a:extLst>
              <a:ext uri="{FF2B5EF4-FFF2-40B4-BE49-F238E27FC236}">
                <a16:creationId xmlns:a16="http://schemas.microsoft.com/office/drawing/2014/main" id="{69D39BC4-4762-494F-BAC4-5FB4652AC701}"/>
              </a:ext>
            </a:extLst>
          </p:cNvPr>
          <p:cNvSpPr txBox="1"/>
          <p:nvPr/>
        </p:nvSpPr>
        <p:spPr>
          <a:xfrm>
            <a:off x="5675450" y="4008531"/>
            <a:ext cx="2899801" cy="252000"/>
          </a:xfrm>
          <a:prstGeom prst="rect">
            <a:avLst/>
          </a:prstGeom>
          <a:noFill/>
          <a:ln>
            <a:solidFill>
              <a:schemeClr val="tx1"/>
            </a:solidFill>
          </a:ln>
        </p:spPr>
        <p:txBody>
          <a:bodyPr wrap="none" lIns="0" tIns="0" rIns="0" bIns="0" rtlCol="0" anchor="ctr" anchorCtr="1">
            <a:noAutofit/>
          </a:bodyPr>
          <a:lstStyle/>
          <a:p>
            <a:pPr algn="ctr"/>
            <a:r>
              <a:rPr lang="en-CA" dirty="0">
                <a:latin typeface="Times New Roman" panose="02020603050405020304" pitchFamily="18" charset="0"/>
                <a:cs typeface="Times New Roman" panose="02020603050405020304" pitchFamily="18" charset="0"/>
              </a:rPr>
              <a:t>Perform Monte Carlo</a:t>
            </a:r>
          </a:p>
        </p:txBody>
      </p:sp>
      <p:sp>
        <p:nvSpPr>
          <p:cNvPr id="14" name="Flowchart: Data 13">
            <a:extLst>
              <a:ext uri="{FF2B5EF4-FFF2-40B4-BE49-F238E27FC236}">
                <a16:creationId xmlns:a16="http://schemas.microsoft.com/office/drawing/2014/main" id="{EA68A9E9-DEC3-4500-9C2F-9E5125A424BC}"/>
              </a:ext>
            </a:extLst>
          </p:cNvPr>
          <p:cNvSpPr/>
          <p:nvPr/>
        </p:nvSpPr>
        <p:spPr>
          <a:xfrm>
            <a:off x="5697319" y="4533426"/>
            <a:ext cx="2856063" cy="252000"/>
          </a:xfrm>
          <a:prstGeom prst="flowChartInputOutput">
            <a:avLst/>
          </a:prstGeom>
          <a:noFill/>
          <a:ln>
            <a:solidFill>
              <a:schemeClr val="tx1"/>
            </a:solidFill>
          </a:ln>
        </p:spPr>
        <p:txBody>
          <a:bodyPr wrap="none" lIns="0" tIns="0" rIns="0" bIns="0" rtlCol="0" anchor="ctr" anchorCtr="1">
            <a:noAutofit/>
          </a:bodyPr>
          <a:lstStyle/>
          <a:p>
            <a:pPr algn="ctr"/>
            <a:r>
              <a:rPr lang="en-CA" dirty="0">
                <a:latin typeface="Times New Roman" panose="02020603050405020304" pitchFamily="18" charset="0"/>
                <a:cs typeface="Times New Roman" panose="02020603050405020304" pitchFamily="18" charset="0"/>
              </a:rPr>
              <a:t>Output distribution</a:t>
            </a:r>
          </a:p>
        </p:txBody>
      </p:sp>
      <p:sp>
        <p:nvSpPr>
          <p:cNvPr id="15" name="TextBox 14">
            <a:extLst>
              <a:ext uri="{FF2B5EF4-FFF2-40B4-BE49-F238E27FC236}">
                <a16:creationId xmlns:a16="http://schemas.microsoft.com/office/drawing/2014/main" id="{DD39F35C-4DFB-45FC-B885-73911B4ABFFC}"/>
              </a:ext>
            </a:extLst>
          </p:cNvPr>
          <p:cNvSpPr txBox="1"/>
          <p:nvPr/>
        </p:nvSpPr>
        <p:spPr>
          <a:xfrm>
            <a:off x="9138300" y="5444757"/>
            <a:ext cx="2899802" cy="252000"/>
          </a:xfrm>
          <a:prstGeom prst="rect">
            <a:avLst/>
          </a:prstGeom>
          <a:noFill/>
          <a:ln>
            <a:solidFill>
              <a:schemeClr val="tx1"/>
            </a:solidFill>
          </a:ln>
        </p:spPr>
        <p:txBody>
          <a:bodyPr wrap="none" lIns="0" tIns="0" rIns="0" bIns="0" rtlCol="0" anchor="ctr" anchorCtr="1">
            <a:noAutofit/>
          </a:bodyPr>
          <a:lstStyle/>
          <a:p>
            <a:pPr algn="ctr"/>
            <a:r>
              <a:rPr lang="en-CA" dirty="0">
                <a:latin typeface="Times New Roman" panose="02020603050405020304" pitchFamily="18" charset="0"/>
                <a:cs typeface="Times New Roman" panose="02020603050405020304" pitchFamily="18" charset="0"/>
              </a:rPr>
              <a:t>Perform Sobol analysis</a:t>
            </a:r>
          </a:p>
        </p:txBody>
      </p:sp>
      <p:sp>
        <p:nvSpPr>
          <p:cNvPr id="16" name="Flowchart: Data 15">
            <a:extLst>
              <a:ext uri="{FF2B5EF4-FFF2-40B4-BE49-F238E27FC236}">
                <a16:creationId xmlns:a16="http://schemas.microsoft.com/office/drawing/2014/main" id="{8C5815E2-F282-4E74-945A-D5D4057A7512}"/>
              </a:ext>
            </a:extLst>
          </p:cNvPr>
          <p:cNvSpPr/>
          <p:nvPr/>
        </p:nvSpPr>
        <p:spPr>
          <a:xfrm>
            <a:off x="9218004" y="4726644"/>
            <a:ext cx="2740395" cy="252000"/>
          </a:xfrm>
          <a:prstGeom prst="flowChartInputOutput">
            <a:avLst/>
          </a:prstGeom>
          <a:noFill/>
          <a:ln>
            <a:solidFill>
              <a:schemeClr val="tx1"/>
            </a:solidFill>
          </a:ln>
        </p:spPr>
        <p:txBody>
          <a:bodyPr wrap="none" lIns="0" tIns="0" rIns="0" bIns="0" rtlCol="0" anchor="ctr" anchorCtr="1">
            <a:noAutofit/>
          </a:bodyPr>
          <a:lstStyle/>
          <a:p>
            <a:pPr algn="ctr"/>
            <a:r>
              <a:rPr lang="en-CA" dirty="0">
                <a:latin typeface="Times New Roman" panose="02020603050405020304" pitchFamily="18" charset="0"/>
                <a:cs typeface="Times New Roman" panose="02020603050405020304" pitchFamily="18" charset="0"/>
              </a:rPr>
              <a:t>Input Sobol indices</a:t>
            </a:r>
          </a:p>
        </p:txBody>
      </p:sp>
      <p:sp>
        <p:nvSpPr>
          <p:cNvPr id="17" name="Flowchart: Decision 16">
            <a:extLst>
              <a:ext uri="{FF2B5EF4-FFF2-40B4-BE49-F238E27FC236}">
                <a16:creationId xmlns:a16="http://schemas.microsoft.com/office/drawing/2014/main" id="{0151FAD3-0ADC-4F01-8627-2B633960D3FE}"/>
              </a:ext>
            </a:extLst>
          </p:cNvPr>
          <p:cNvSpPr/>
          <p:nvPr/>
        </p:nvSpPr>
        <p:spPr>
          <a:xfrm>
            <a:off x="5875435" y="5064588"/>
            <a:ext cx="2499831" cy="1012339"/>
          </a:xfrm>
          <a:prstGeom prst="flowChartDecision">
            <a:avLst/>
          </a:prstGeom>
          <a:noFill/>
          <a:ln>
            <a:solidFill>
              <a:schemeClr val="tx1"/>
            </a:solidFill>
          </a:ln>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r>
              <a:rPr lang="en-CA" dirty="0">
                <a:latin typeface="Times New Roman" panose="02020603050405020304" pitchFamily="18" charset="0"/>
                <a:cs typeface="Times New Roman" panose="02020603050405020304" pitchFamily="18" charset="0"/>
              </a:rPr>
              <a:t> Uncertainty range </a:t>
            </a:r>
          </a:p>
          <a:p>
            <a:pPr algn="ctr"/>
            <a:r>
              <a:rPr lang="en-CA" dirty="0">
                <a:latin typeface="Times New Roman" panose="02020603050405020304" pitchFamily="18" charset="0"/>
                <a:cs typeface="Times New Roman" panose="02020603050405020304" pitchFamily="18" charset="0"/>
              </a:rPr>
              <a:t>acceptable?</a:t>
            </a:r>
            <a:endParaRPr lang="en-CA" dirty="0">
              <a:solidFill>
                <a:schemeClr val="tx1"/>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A81AF620-EE6E-48AE-B14E-E3770B72BD23}"/>
              </a:ext>
            </a:extLst>
          </p:cNvPr>
          <p:cNvSpPr/>
          <p:nvPr/>
        </p:nvSpPr>
        <p:spPr>
          <a:xfrm>
            <a:off x="7704920" y="6072858"/>
            <a:ext cx="2333173" cy="252000"/>
          </a:xfrm>
          <a:prstGeom prst="roundRect">
            <a:avLst/>
          </a:prstGeom>
          <a:noFill/>
          <a:ln>
            <a:solidFill>
              <a:schemeClr val="tx1"/>
            </a:solidFill>
          </a:ln>
        </p:spPr>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r>
              <a:rPr lang="en-CA" dirty="0">
                <a:solidFill>
                  <a:schemeClr val="tx1"/>
                </a:solidFill>
                <a:latin typeface="Times New Roman" panose="02020603050405020304" pitchFamily="18" charset="0"/>
                <a:cs typeface="Times New Roman" panose="02020603050405020304" pitchFamily="18" charset="0"/>
              </a:rPr>
              <a:t>End</a:t>
            </a:r>
          </a:p>
        </p:txBody>
      </p:sp>
      <p:sp>
        <p:nvSpPr>
          <p:cNvPr id="19" name="Flowchart: Data 18">
            <a:extLst>
              <a:ext uri="{FF2B5EF4-FFF2-40B4-BE49-F238E27FC236}">
                <a16:creationId xmlns:a16="http://schemas.microsoft.com/office/drawing/2014/main" id="{EF83ECC4-83D2-4D7D-AC18-AFFFFB2389C0}"/>
              </a:ext>
            </a:extLst>
          </p:cNvPr>
          <p:cNvSpPr/>
          <p:nvPr/>
        </p:nvSpPr>
        <p:spPr>
          <a:xfrm>
            <a:off x="9216303" y="4008531"/>
            <a:ext cx="2743795" cy="252000"/>
          </a:xfrm>
          <a:prstGeom prst="flowChartInputOutput">
            <a:avLst/>
          </a:prstGeom>
          <a:noFill/>
          <a:ln>
            <a:solidFill>
              <a:schemeClr val="tx1"/>
            </a:solidFill>
          </a:ln>
        </p:spPr>
        <p:txBody>
          <a:bodyPr wrap="none" lIns="0" tIns="0" rIns="0" bIns="0" rtlCol="0" anchor="ctr" anchorCtr="1">
            <a:noAutofit/>
          </a:bodyPr>
          <a:lstStyle/>
          <a:p>
            <a:pPr algn="ctr"/>
            <a:r>
              <a:rPr lang="en-CA" dirty="0">
                <a:latin typeface="Times New Roman" panose="02020603050405020304" pitchFamily="18" charset="0"/>
                <a:cs typeface="Times New Roman" panose="02020603050405020304" pitchFamily="18" charset="0"/>
              </a:rPr>
              <a:t>Refine distributions</a:t>
            </a:r>
          </a:p>
        </p:txBody>
      </p:sp>
      <p:sp>
        <p:nvSpPr>
          <p:cNvPr id="20" name="Arrow: Right 19">
            <a:extLst>
              <a:ext uri="{FF2B5EF4-FFF2-40B4-BE49-F238E27FC236}">
                <a16:creationId xmlns:a16="http://schemas.microsoft.com/office/drawing/2014/main" id="{12752CBC-21AD-41C2-AFBD-9B510101CAF7}"/>
              </a:ext>
            </a:extLst>
          </p:cNvPr>
          <p:cNvSpPr/>
          <p:nvPr/>
        </p:nvSpPr>
        <p:spPr>
          <a:xfrm rot="5400000">
            <a:off x="7010626" y="1843278"/>
            <a:ext cx="229448" cy="27708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imes New Roman" panose="02020603050405020304" pitchFamily="18" charset="0"/>
              <a:cs typeface="Times New Roman" panose="02020603050405020304" pitchFamily="18" charset="0"/>
            </a:endParaRPr>
          </a:p>
        </p:txBody>
      </p:sp>
      <p:sp>
        <p:nvSpPr>
          <p:cNvPr id="21" name="Arrow: Right 20">
            <a:extLst>
              <a:ext uri="{FF2B5EF4-FFF2-40B4-BE49-F238E27FC236}">
                <a16:creationId xmlns:a16="http://schemas.microsoft.com/office/drawing/2014/main" id="{F71E8421-1544-410D-A4C8-3EAB1CC15FCE}"/>
              </a:ext>
            </a:extLst>
          </p:cNvPr>
          <p:cNvSpPr/>
          <p:nvPr/>
        </p:nvSpPr>
        <p:spPr>
          <a:xfrm>
            <a:off x="8644316" y="2084135"/>
            <a:ext cx="229447" cy="27707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imes New Roman" panose="02020603050405020304" pitchFamily="18" charset="0"/>
              <a:cs typeface="Times New Roman" panose="02020603050405020304" pitchFamily="18" charset="0"/>
            </a:endParaRPr>
          </a:p>
        </p:txBody>
      </p:sp>
      <p:sp>
        <p:nvSpPr>
          <p:cNvPr id="22" name="Arrow: Right 21">
            <a:extLst>
              <a:ext uri="{FF2B5EF4-FFF2-40B4-BE49-F238E27FC236}">
                <a16:creationId xmlns:a16="http://schemas.microsoft.com/office/drawing/2014/main" id="{3B05C003-AD6C-4077-9276-96772FCFFC26}"/>
              </a:ext>
            </a:extLst>
          </p:cNvPr>
          <p:cNvSpPr/>
          <p:nvPr/>
        </p:nvSpPr>
        <p:spPr>
          <a:xfrm rot="5400000">
            <a:off x="10473476" y="2348146"/>
            <a:ext cx="229448" cy="27708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imes New Roman" panose="02020603050405020304" pitchFamily="18" charset="0"/>
              <a:cs typeface="Times New Roman" panose="02020603050405020304" pitchFamily="18" charset="0"/>
            </a:endParaRPr>
          </a:p>
        </p:txBody>
      </p:sp>
      <p:sp>
        <p:nvSpPr>
          <p:cNvPr id="23" name="Arrow: Right 22">
            <a:extLst>
              <a:ext uri="{FF2B5EF4-FFF2-40B4-BE49-F238E27FC236}">
                <a16:creationId xmlns:a16="http://schemas.microsoft.com/office/drawing/2014/main" id="{770D09FF-B730-4204-8388-F1FFEF70575E}"/>
              </a:ext>
            </a:extLst>
          </p:cNvPr>
          <p:cNvSpPr/>
          <p:nvPr/>
        </p:nvSpPr>
        <p:spPr>
          <a:xfrm rot="10800000">
            <a:off x="8986353" y="2691697"/>
            <a:ext cx="229447" cy="27707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imes New Roman" panose="02020603050405020304" pitchFamily="18" charset="0"/>
              <a:cs typeface="Times New Roman" panose="02020603050405020304" pitchFamily="18" charset="0"/>
            </a:endParaRPr>
          </a:p>
        </p:txBody>
      </p:sp>
      <p:sp>
        <p:nvSpPr>
          <p:cNvPr id="24" name="Arrow: Right 23">
            <a:extLst>
              <a:ext uri="{FF2B5EF4-FFF2-40B4-BE49-F238E27FC236}">
                <a16:creationId xmlns:a16="http://schemas.microsoft.com/office/drawing/2014/main" id="{C5DE0907-FFD5-40AF-B892-3466436F6877}"/>
              </a:ext>
            </a:extLst>
          </p:cNvPr>
          <p:cNvSpPr/>
          <p:nvPr/>
        </p:nvSpPr>
        <p:spPr>
          <a:xfrm rot="5400000">
            <a:off x="10473476" y="3108525"/>
            <a:ext cx="229448" cy="27708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DD3F1BC-8007-4E75-AEA7-BBA3A70516D9}"/>
              </a:ext>
            </a:extLst>
          </p:cNvPr>
          <p:cNvSpPr txBox="1"/>
          <p:nvPr/>
        </p:nvSpPr>
        <p:spPr>
          <a:xfrm>
            <a:off x="10648160" y="2994918"/>
            <a:ext cx="544230" cy="413213"/>
          </a:xfrm>
          <a:prstGeom prst="rect">
            <a:avLst/>
          </a:prstGeom>
          <a:noFill/>
          <a:ln>
            <a:noFill/>
          </a:ln>
        </p:spPr>
        <p:txBody>
          <a:bodyPr wrap="none" lIns="0" tIns="0" rIns="0" bIns="0" rtlCol="0" anchor="ctr" anchorCtr="1">
            <a:noAutofit/>
          </a:bodyPr>
          <a:lstStyle/>
          <a:p>
            <a:pPr algn="ctr"/>
            <a:r>
              <a:rPr lang="en-CA" b="1" dirty="0">
                <a:latin typeface="Times New Roman" panose="02020603050405020304" pitchFamily="18" charset="0"/>
                <a:cs typeface="Times New Roman" panose="02020603050405020304" pitchFamily="18" charset="0"/>
              </a:rPr>
              <a:t>Yes</a:t>
            </a:r>
          </a:p>
        </p:txBody>
      </p:sp>
      <p:sp>
        <p:nvSpPr>
          <p:cNvPr id="26" name="TextBox 25">
            <a:extLst>
              <a:ext uri="{FF2B5EF4-FFF2-40B4-BE49-F238E27FC236}">
                <a16:creationId xmlns:a16="http://schemas.microsoft.com/office/drawing/2014/main" id="{9544E7E4-3C3E-4D12-9AA0-20B87C5F6A63}"/>
              </a:ext>
            </a:extLst>
          </p:cNvPr>
          <p:cNvSpPr txBox="1"/>
          <p:nvPr/>
        </p:nvSpPr>
        <p:spPr>
          <a:xfrm>
            <a:off x="8861817" y="2391112"/>
            <a:ext cx="544230" cy="413213"/>
          </a:xfrm>
          <a:prstGeom prst="rect">
            <a:avLst/>
          </a:prstGeom>
          <a:noFill/>
          <a:ln>
            <a:noFill/>
          </a:ln>
        </p:spPr>
        <p:txBody>
          <a:bodyPr wrap="none" lIns="0" tIns="0" rIns="0" bIns="0" rtlCol="0" anchor="ctr" anchorCtr="1">
            <a:noAutofit/>
          </a:bodyPr>
          <a:lstStyle/>
          <a:p>
            <a:pPr algn="ctr"/>
            <a:r>
              <a:rPr lang="en-CA" b="1" dirty="0">
                <a:latin typeface="Times New Roman" panose="02020603050405020304" pitchFamily="18" charset="0"/>
                <a:cs typeface="Times New Roman" panose="02020603050405020304" pitchFamily="18" charset="0"/>
              </a:rPr>
              <a:t>No</a:t>
            </a:r>
          </a:p>
        </p:txBody>
      </p:sp>
      <p:sp>
        <p:nvSpPr>
          <p:cNvPr id="27" name="Arrow: Right 26">
            <a:extLst>
              <a:ext uri="{FF2B5EF4-FFF2-40B4-BE49-F238E27FC236}">
                <a16:creationId xmlns:a16="http://schemas.microsoft.com/office/drawing/2014/main" id="{0129A3A0-E530-4677-B89D-E240C1C09A50}"/>
              </a:ext>
            </a:extLst>
          </p:cNvPr>
          <p:cNvSpPr/>
          <p:nvPr/>
        </p:nvSpPr>
        <p:spPr>
          <a:xfrm rot="16200000">
            <a:off x="7010627" y="2379969"/>
            <a:ext cx="229446" cy="27707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imes New Roman" panose="02020603050405020304" pitchFamily="18" charset="0"/>
              <a:cs typeface="Times New Roman" panose="02020603050405020304" pitchFamily="18" charset="0"/>
            </a:endParaRPr>
          </a:p>
        </p:txBody>
      </p:sp>
      <p:sp>
        <p:nvSpPr>
          <p:cNvPr id="28" name="Arrow: Right 27">
            <a:extLst>
              <a:ext uri="{FF2B5EF4-FFF2-40B4-BE49-F238E27FC236}">
                <a16:creationId xmlns:a16="http://schemas.microsoft.com/office/drawing/2014/main" id="{F4CEF2B3-4194-4BF5-BDDC-A96E9F185F8E}"/>
              </a:ext>
            </a:extLst>
          </p:cNvPr>
          <p:cNvSpPr/>
          <p:nvPr/>
        </p:nvSpPr>
        <p:spPr>
          <a:xfrm rot="10800000">
            <a:off x="9033962" y="3486381"/>
            <a:ext cx="229447" cy="27707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imes New Roman" panose="02020603050405020304" pitchFamily="18" charset="0"/>
              <a:cs typeface="Times New Roman" panose="02020603050405020304" pitchFamily="18" charset="0"/>
            </a:endParaRPr>
          </a:p>
        </p:txBody>
      </p:sp>
      <p:sp>
        <p:nvSpPr>
          <p:cNvPr id="29" name="Arrow: Right 28">
            <a:extLst>
              <a:ext uri="{FF2B5EF4-FFF2-40B4-BE49-F238E27FC236}">
                <a16:creationId xmlns:a16="http://schemas.microsoft.com/office/drawing/2014/main" id="{B195FB3B-1860-442B-BA49-42C3E35FF24F}"/>
              </a:ext>
            </a:extLst>
          </p:cNvPr>
          <p:cNvSpPr/>
          <p:nvPr/>
        </p:nvSpPr>
        <p:spPr>
          <a:xfrm rot="5400000">
            <a:off x="7010626" y="4794888"/>
            <a:ext cx="229448" cy="27708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imes New Roman" panose="02020603050405020304" pitchFamily="18" charset="0"/>
              <a:cs typeface="Times New Roman" panose="02020603050405020304" pitchFamily="18" charset="0"/>
            </a:endParaRPr>
          </a:p>
        </p:txBody>
      </p:sp>
      <p:sp>
        <p:nvSpPr>
          <p:cNvPr id="30" name="Arrow: Right 29">
            <a:extLst>
              <a:ext uri="{FF2B5EF4-FFF2-40B4-BE49-F238E27FC236}">
                <a16:creationId xmlns:a16="http://schemas.microsoft.com/office/drawing/2014/main" id="{8FCA37B8-D79F-440E-8923-A8BDF9C46565}"/>
              </a:ext>
            </a:extLst>
          </p:cNvPr>
          <p:cNvSpPr/>
          <p:nvPr/>
        </p:nvSpPr>
        <p:spPr>
          <a:xfrm rot="5400000">
            <a:off x="7010626" y="3744309"/>
            <a:ext cx="229448" cy="27708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imes New Roman" panose="02020603050405020304" pitchFamily="18" charset="0"/>
              <a:cs typeface="Times New Roman" panose="02020603050405020304" pitchFamily="18" charset="0"/>
            </a:endParaRPr>
          </a:p>
        </p:txBody>
      </p:sp>
      <p:sp>
        <p:nvSpPr>
          <p:cNvPr id="31" name="Arrow: Right 30">
            <a:extLst>
              <a:ext uri="{FF2B5EF4-FFF2-40B4-BE49-F238E27FC236}">
                <a16:creationId xmlns:a16="http://schemas.microsoft.com/office/drawing/2014/main" id="{BFB14D0C-38E7-4DAA-84CA-251F830E2007}"/>
              </a:ext>
            </a:extLst>
          </p:cNvPr>
          <p:cNvSpPr/>
          <p:nvPr/>
        </p:nvSpPr>
        <p:spPr>
          <a:xfrm rot="5400000">
            <a:off x="7010626" y="4262925"/>
            <a:ext cx="229448" cy="27708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imes New Roman" panose="02020603050405020304" pitchFamily="18" charset="0"/>
              <a:cs typeface="Times New Roman" panose="02020603050405020304" pitchFamily="18" charset="0"/>
            </a:endParaRPr>
          </a:p>
        </p:txBody>
      </p:sp>
      <p:sp>
        <p:nvSpPr>
          <p:cNvPr id="32" name="Arrow: Right 31">
            <a:extLst>
              <a:ext uri="{FF2B5EF4-FFF2-40B4-BE49-F238E27FC236}">
                <a16:creationId xmlns:a16="http://schemas.microsoft.com/office/drawing/2014/main" id="{1697136E-74CC-4DE1-B247-1E14ED088CD4}"/>
              </a:ext>
            </a:extLst>
          </p:cNvPr>
          <p:cNvSpPr/>
          <p:nvPr/>
        </p:nvSpPr>
        <p:spPr>
          <a:xfrm rot="5400000">
            <a:off x="8025399" y="5777782"/>
            <a:ext cx="229448" cy="27708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9E505F4-AD02-4B4F-A941-55CB3E70BE43}"/>
              </a:ext>
            </a:extLst>
          </p:cNvPr>
          <p:cNvSpPr txBox="1"/>
          <p:nvPr/>
        </p:nvSpPr>
        <p:spPr>
          <a:xfrm>
            <a:off x="8199669" y="5680149"/>
            <a:ext cx="544230" cy="413213"/>
          </a:xfrm>
          <a:prstGeom prst="rect">
            <a:avLst/>
          </a:prstGeom>
          <a:noFill/>
          <a:ln>
            <a:noFill/>
          </a:ln>
        </p:spPr>
        <p:txBody>
          <a:bodyPr wrap="none" lIns="0" tIns="0" rIns="0" bIns="0" rtlCol="0" anchor="ctr" anchorCtr="1">
            <a:noAutofit/>
          </a:bodyPr>
          <a:lstStyle/>
          <a:p>
            <a:pPr algn="ctr"/>
            <a:r>
              <a:rPr lang="en-CA" b="1" dirty="0">
                <a:latin typeface="Times New Roman" panose="02020603050405020304" pitchFamily="18" charset="0"/>
                <a:cs typeface="Times New Roman" panose="02020603050405020304" pitchFamily="18" charset="0"/>
              </a:rPr>
              <a:t>Yes</a:t>
            </a:r>
          </a:p>
        </p:txBody>
      </p:sp>
      <p:sp>
        <p:nvSpPr>
          <p:cNvPr id="34" name="Arrow: Right 33">
            <a:extLst>
              <a:ext uri="{FF2B5EF4-FFF2-40B4-BE49-F238E27FC236}">
                <a16:creationId xmlns:a16="http://schemas.microsoft.com/office/drawing/2014/main" id="{05724E76-D320-435E-93B2-190D72E65224}"/>
              </a:ext>
            </a:extLst>
          </p:cNvPr>
          <p:cNvSpPr/>
          <p:nvPr/>
        </p:nvSpPr>
        <p:spPr>
          <a:xfrm>
            <a:off x="8642060" y="5432218"/>
            <a:ext cx="229447" cy="27707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BEBC2034-92F5-452E-BBDB-D11048256D2C}"/>
              </a:ext>
            </a:extLst>
          </p:cNvPr>
          <p:cNvSpPr txBox="1"/>
          <p:nvPr/>
        </p:nvSpPr>
        <p:spPr>
          <a:xfrm>
            <a:off x="8281267" y="5143511"/>
            <a:ext cx="544230" cy="413213"/>
          </a:xfrm>
          <a:prstGeom prst="rect">
            <a:avLst/>
          </a:prstGeom>
          <a:noFill/>
          <a:ln>
            <a:noFill/>
          </a:ln>
        </p:spPr>
        <p:txBody>
          <a:bodyPr wrap="none" lIns="0" tIns="0" rIns="0" bIns="0" rtlCol="0" anchor="ctr" anchorCtr="1">
            <a:noAutofit/>
          </a:bodyPr>
          <a:lstStyle/>
          <a:p>
            <a:pPr algn="ctr"/>
            <a:r>
              <a:rPr lang="en-CA" b="1" dirty="0">
                <a:latin typeface="Times New Roman" panose="02020603050405020304" pitchFamily="18" charset="0"/>
                <a:cs typeface="Times New Roman" panose="02020603050405020304" pitchFamily="18" charset="0"/>
              </a:rPr>
              <a:t>No</a:t>
            </a:r>
          </a:p>
        </p:txBody>
      </p:sp>
      <p:sp>
        <p:nvSpPr>
          <p:cNvPr id="36" name="Arrow: Right 35">
            <a:extLst>
              <a:ext uri="{FF2B5EF4-FFF2-40B4-BE49-F238E27FC236}">
                <a16:creationId xmlns:a16="http://schemas.microsoft.com/office/drawing/2014/main" id="{9BE086CD-A7D1-4D8E-BEBF-6355BE74789A}"/>
              </a:ext>
            </a:extLst>
          </p:cNvPr>
          <p:cNvSpPr/>
          <p:nvPr/>
        </p:nvSpPr>
        <p:spPr>
          <a:xfrm rot="16200000">
            <a:off x="10473477" y="5073159"/>
            <a:ext cx="229448" cy="27708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imes New Roman" panose="02020603050405020304" pitchFamily="18" charset="0"/>
              <a:cs typeface="Times New Roman" panose="02020603050405020304" pitchFamily="18" charset="0"/>
            </a:endParaRPr>
          </a:p>
        </p:txBody>
      </p:sp>
      <p:sp>
        <p:nvSpPr>
          <p:cNvPr id="37" name="Arrow: Right 36">
            <a:extLst>
              <a:ext uri="{FF2B5EF4-FFF2-40B4-BE49-F238E27FC236}">
                <a16:creationId xmlns:a16="http://schemas.microsoft.com/office/drawing/2014/main" id="{18CAA676-516A-40C2-BC1F-3497F6DB750F}"/>
              </a:ext>
            </a:extLst>
          </p:cNvPr>
          <p:cNvSpPr/>
          <p:nvPr/>
        </p:nvSpPr>
        <p:spPr>
          <a:xfrm rot="10800000">
            <a:off x="8781054" y="3995992"/>
            <a:ext cx="229447" cy="27707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imes New Roman" panose="02020603050405020304" pitchFamily="18" charset="0"/>
              <a:cs typeface="Times New Roman" panose="02020603050405020304" pitchFamily="18" charset="0"/>
            </a:endParaRPr>
          </a:p>
        </p:txBody>
      </p:sp>
      <p:sp>
        <p:nvSpPr>
          <p:cNvPr id="38" name="Arrow: Right 37">
            <a:extLst>
              <a:ext uri="{FF2B5EF4-FFF2-40B4-BE49-F238E27FC236}">
                <a16:creationId xmlns:a16="http://schemas.microsoft.com/office/drawing/2014/main" id="{DD684559-B36C-4E98-9323-178CABB2232B}"/>
              </a:ext>
            </a:extLst>
          </p:cNvPr>
          <p:cNvSpPr/>
          <p:nvPr/>
        </p:nvSpPr>
        <p:spPr>
          <a:xfrm rot="16200000">
            <a:off x="10473477" y="4355047"/>
            <a:ext cx="229448" cy="27708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FEAD762A-A2E4-4FA1-BDC3-E7AFD497CA76}"/>
              </a:ext>
            </a:extLst>
          </p:cNvPr>
          <p:cNvSpPr/>
          <p:nvPr/>
        </p:nvSpPr>
        <p:spPr bwMode="auto">
          <a:xfrm>
            <a:off x="5202414" y="1425082"/>
            <a:ext cx="6989586" cy="1652413"/>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cxnSp>
        <p:nvCxnSpPr>
          <p:cNvPr id="41" name="Straight Connector 40"/>
          <p:cNvCxnSpPr/>
          <p:nvPr/>
        </p:nvCxnSpPr>
        <p:spPr bwMode="auto">
          <a:xfrm>
            <a:off x="5202413" y="3132341"/>
            <a:ext cx="0" cy="1759950"/>
          </a:xfrm>
          <a:prstGeom prst="line">
            <a:avLst/>
          </a:prstGeom>
          <a:solidFill>
            <a:schemeClr val="accent2"/>
          </a:solidFill>
          <a:ln w="57150" cap="flat" cmpd="sng" algn="ctr">
            <a:solidFill>
              <a:srgbClr val="FF0000"/>
            </a:solidFill>
            <a:prstDash val="solid"/>
            <a:round/>
            <a:headEnd type="none" w="med" len="med"/>
            <a:tailEnd type="none" w="med" len="med"/>
          </a:ln>
          <a:effectLst/>
        </p:spPr>
      </p:cxnSp>
      <p:cxnSp>
        <p:nvCxnSpPr>
          <p:cNvPr id="43" name="Straight Connector 42"/>
          <p:cNvCxnSpPr/>
          <p:nvPr/>
        </p:nvCxnSpPr>
        <p:spPr bwMode="auto">
          <a:xfrm flipH="1">
            <a:off x="5202415" y="4892291"/>
            <a:ext cx="3578639" cy="0"/>
          </a:xfrm>
          <a:prstGeom prst="line">
            <a:avLst/>
          </a:prstGeom>
          <a:solidFill>
            <a:schemeClr val="accent2"/>
          </a:solidFill>
          <a:ln w="57150" cap="flat" cmpd="sng" algn="ctr">
            <a:solidFill>
              <a:srgbClr val="FF0000"/>
            </a:solidFill>
            <a:prstDash val="solid"/>
            <a:round/>
            <a:headEnd type="none" w="med" len="med"/>
            <a:tailEnd type="none" w="med" len="med"/>
          </a:ln>
          <a:effectLst/>
        </p:spPr>
      </p:cxnSp>
      <p:cxnSp>
        <p:nvCxnSpPr>
          <p:cNvPr id="48" name="Straight Connector 47"/>
          <p:cNvCxnSpPr/>
          <p:nvPr/>
        </p:nvCxnSpPr>
        <p:spPr bwMode="auto">
          <a:xfrm>
            <a:off x="8781054" y="3882849"/>
            <a:ext cx="0" cy="1009442"/>
          </a:xfrm>
          <a:prstGeom prst="line">
            <a:avLst/>
          </a:prstGeom>
          <a:solidFill>
            <a:schemeClr val="accent2"/>
          </a:solidFill>
          <a:ln w="57150" cap="flat" cmpd="sng" algn="ctr">
            <a:solidFill>
              <a:srgbClr val="FF0000"/>
            </a:solidFill>
            <a:prstDash val="solid"/>
            <a:round/>
            <a:headEnd type="none" w="med" len="med"/>
            <a:tailEnd type="none" w="med" len="med"/>
          </a:ln>
          <a:effectLst/>
        </p:spPr>
      </p:cxnSp>
      <p:cxnSp>
        <p:nvCxnSpPr>
          <p:cNvPr id="50" name="Straight Connector 49"/>
          <p:cNvCxnSpPr/>
          <p:nvPr/>
        </p:nvCxnSpPr>
        <p:spPr bwMode="auto">
          <a:xfrm flipH="1">
            <a:off x="8781054" y="3885077"/>
            <a:ext cx="3251801" cy="0"/>
          </a:xfrm>
          <a:prstGeom prst="line">
            <a:avLst/>
          </a:prstGeom>
          <a:solidFill>
            <a:schemeClr val="accent2"/>
          </a:solidFill>
          <a:ln w="57150" cap="flat" cmpd="sng" algn="ctr">
            <a:solidFill>
              <a:srgbClr val="FF0000"/>
            </a:solidFill>
            <a:prstDash val="solid"/>
            <a:round/>
            <a:headEnd type="none" w="med" len="med"/>
            <a:tailEnd type="none" w="med" len="med"/>
          </a:ln>
          <a:effectLst/>
        </p:spPr>
      </p:cxnSp>
      <p:cxnSp>
        <p:nvCxnSpPr>
          <p:cNvPr id="52" name="Straight Connector 51"/>
          <p:cNvCxnSpPr/>
          <p:nvPr/>
        </p:nvCxnSpPr>
        <p:spPr bwMode="auto">
          <a:xfrm flipH="1">
            <a:off x="5168079" y="3149674"/>
            <a:ext cx="6870023" cy="0"/>
          </a:xfrm>
          <a:prstGeom prst="line">
            <a:avLst/>
          </a:prstGeom>
          <a:solidFill>
            <a:schemeClr val="accent2"/>
          </a:solidFill>
          <a:ln w="57150" cap="flat" cmpd="sng" algn="ctr">
            <a:solidFill>
              <a:srgbClr val="FF0000"/>
            </a:solidFill>
            <a:prstDash val="solid"/>
            <a:round/>
            <a:headEnd type="none" w="med" len="med"/>
            <a:tailEnd type="none" w="med" len="med"/>
          </a:ln>
          <a:effectLst/>
        </p:spPr>
      </p:cxnSp>
      <p:cxnSp>
        <p:nvCxnSpPr>
          <p:cNvPr id="54" name="Straight Connector 53"/>
          <p:cNvCxnSpPr/>
          <p:nvPr/>
        </p:nvCxnSpPr>
        <p:spPr bwMode="auto">
          <a:xfrm>
            <a:off x="12032855" y="3132341"/>
            <a:ext cx="0" cy="750508"/>
          </a:xfrm>
          <a:prstGeom prst="line">
            <a:avLst/>
          </a:prstGeom>
          <a:solidFill>
            <a:schemeClr val="accent2"/>
          </a:solidFill>
          <a:ln w="57150" cap="flat" cmpd="sng" algn="ctr">
            <a:solidFill>
              <a:srgbClr val="FF0000"/>
            </a:solidFill>
            <a:prstDash val="solid"/>
            <a:round/>
            <a:headEnd type="none" w="med" len="med"/>
            <a:tailEnd type="none" w="med" len="med"/>
          </a:ln>
          <a:effectLst/>
        </p:spPr>
      </p:cxnSp>
      <p:sp>
        <p:nvSpPr>
          <p:cNvPr id="63" name="Rectangle 62">
            <a:extLst>
              <a:ext uri="{FF2B5EF4-FFF2-40B4-BE49-F238E27FC236}">
                <a16:creationId xmlns:a16="http://schemas.microsoft.com/office/drawing/2014/main" id="{FEAD762A-A2E4-4FA1-BDC3-E7AFD497CA76}"/>
              </a:ext>
            </a:extLst>
          </p:cNvPr>
          <p:cNvSpPr/>
          <p:nvPr/>
        </p:nvSpPr>
        <p:spPr bwMode="auto">
          <a:xfrm>
            <a:off x="8941986" y="3883147"/>
            <a:ext cx="3091870" cy="1941780"/>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936903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E707-5276-4350-BF30-45D51CC7E0D4}"/>
              </a:ext>
            </a:extLst>
          </p:cNvPr>
          <p:cNvSpPr>
            <a:spLocks noGrp="1"/>
          </p:cNvSpPr>
          <p:nvPr>
            <p:ph type="title"/>
          </p:nvPr>
        </p:nvSpPr>
        <p:spPr/>
        <p:txBody>
          <a:bodyPr/>
          <a:lstStyle/>
          <a:p>
            <a:r>
              <a:rPr lang="en-CA" i="1" dirty="0"/>
              <a:t>FUNNEL</a:t>
            </a:r>
            <a:r>
              <a:rPr lang="en-CA" dirty="0"/>
              <a:t>-RUST: </a:t>
            </a:r>
            <a:br>
              <a:rPr lang="en-CA" dirty="0"/>
            </a:br>
            <a:r>
              <a:rPr lang="en-CA" dirty="0"/>
              <a:t>SENSITIVITY ANALYSIS / SCREENING</a:t>
            </a:r>
          </a:p>
        </p:txBody>
      </p:sp>
      <p:sp>
        <p:nvSpPr>
          <p:cNvPr id="4" name="Slide Number Placeholder 3">
            <a:extLst>
              <a:ext uri="{FF2B5EF4-FFF2-40B4-BE49-F238E27FC236}">
                <a16:creationId xmlns:a16="http://schemas.microsoft.com/office/drawing/2014/main" id="{807AC2F3-5596-4FFA-A6C7-FBFC59927769}"/>
              </a:ext>
            </a:extLst>
          </p:cNvPr>
          <p:cNvSpPr>
            <a:spLocks noGrp="1"/>
          </p:cNvSpPr>
          <p:nvPr>
            <p:ph type="sldNum" sz="quarter" idx="11"/>
          </p:nvPr>
        </p:nvSpPr>
        <p:spPr/>
        <p:txBody>
          <a:bodyPr/>
          <a:lstStyle/>
          <a:p>
            <a:fld id="{C5D83362-4C70-406D-8155-49D75310F06D}" type="slidenum">
              <a:rPr lang="en-US" smtClean="0"/>
              <a:t>23</a:t>
            </a:fld>
            <a:endParaRPr lang="en-US"/>
          </a:p>
        </p:txBody>
      </p:sp>
      <p:graphicFrame>
        <p:nvGraphicFramePr>
          <p:cNvPr id="6" name="Table 6">
            <a:extLst>
              <a:ext uri="{FF2B5EF4-FFF2-40B4-BE49-F238E27FC236}">
                <a16:creationId xmlns:a16="http://schemas.microsoft.com/office/drawing/2014/main" id="{A30273D4-EEA2-4CE2-8844-B1CF97322F34}"/>
              </a:ext>
            </a:extLst>
          </p:cNvPr>
          <p:cNvGraphicFramePr>
            <a:graphicFrameLocks noGrp="1"/>
          </p:cNvGraphicFramePr>
          <p:nvPr>
            <p:extLst>
              <p:ext uri="{D42A27DB-BD31-4B8C-83A1-F6EECF244321}">
                <p14:modId xmlns:p14="http://schemas.microsoft.com/office/powerpoint/2010/main" val="1033252533"/>
              </p:ext>
            </p:extLst>
          </p:nvPr>
        </p:nvGraphicFramePr>
        <p:xfrm>
          <a:off x="609600" y="1580618"/>
          <a:ext cx="11176001" cy="4818711"/>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473029718"/>
                    </a:ext>
                  </a:extLst>
                </a:gridCol>
                <a:gridCol w="4876095">
                  <a:extLst>
                    <a:ext uri="{9D8B030D-6E8A-4147-A177-3AD203B41FA5}">
                      <a16:colId xmlns:a16="http://schemas.microsoft.com/office/drawing/2014/main" val="928905110"/>
                    </a:ext>
                  </a:extLst>
                </a:gridCol>
                <a:gridCol w="4928306">
                  <a:extLst>
                    <a:ext uri="{9D8B030D-6E8A-4147-A177-3AD203B41FA5}">
                      <a16:colId xmlns:a16="http://schemas.microsoft.com/office/drawing/2014/main" val="266106801"/>
                    </a:ext>
                  </a:extLst>
                </a:gridCol>
              </a:tblGrid>
              <a:tr h="387111">
                <a:tc>
                  <a:txBody>
                    <a:bodyPr/>
                    <a:lstStyle/>
                    <a:p>
                      <a:endParaRPr lang="en-CA" dirty="0"/>
                    </a:p>
                  </a:txBody>
                  <a:tcPr/>
                </a:tc>
                <a:tc>
                  <a:txBody>
                    <a:bodyPr/>
                    <a:lstStyle/>
                    <a:p>
                      <a:r>
                        <a:rPr lang="en-CA" dirty="0"/>
                        <a:t>One-at-a-time (OAT) (Local)</a:t>
                      </a:r>
                    </a:p>
                  </a:txBody>
                  <a:tcPr/>
                </a:tc>
                <a:tc>
                  <a:txBody>
                    <a:bodyPr/>
                    <a:lstStyle/>
                    <a:p>
                      <a:r>
                        <a:rPr lang="en-CA" dirty="0"/>
                        <a:t>Morris (Global)</a:t>
                      </a:r>
                    </a:p>
                  </a:txBody>
                  <a:tcPr/>
                </a:tc>
                <a:extLst>
                  <a:ext uri="{0D108BD9-81ED-4DB2-BD59-A6C34878D82A}">
                    <a16:rowId xmlns:a16="http://schemas.microsoft.com/office/drawing/2014/main" val="192396811"/>
                  </a:ext>
                </a:extLst>
              </a:tr>
              <a:tr h="324000">
                <a:tc>
                  <a:txBody>
                    <a:bodyPr/>
                    <a:lstStyle/>
                    <a:p>
                      <a:r>
                        <a:rPr lang="en-CA" dirty="0"/>
                        <a:t>Scope</a:t>
                      </a:r>
                    </a:p>
                  </a:txBody>
                  <a:tcPr/>
                </a:tc>
                <a:tc>
                  <a:txBody>
                    <a:bodyPr/>
                    <a:lstStyle/>
                    <a:p>
                      <a:r>
                        <a:rPr lang="en-CA" dirty="0"/>
                        <a:t>Centered at base case</a:t>
                      </a:r>
                    </a:p>
                  </a:txBody>
                  <a:tcPr/>
                </a:tc>
                <a:tc>
                  <a:txBody>
                    <a:bodyPr/>
                    <a:lstStyle/>
                    <a:p>
                      <a:r>
                        <a:rPr lang="en-CA" dirty="0"/>
                        <a:t>Explore entire parameter space</a:t>
                      </a:r>
                    </a:p>
                  </a:txBody>
                  <a:tcPr/>
                </a:tc>
                <a:extLst>
                  <a:ext uri="{0D108BD9-81ED-4DB2-BD59-A6C34878D82A}">
                    <a16:rowId xmlns:a16="http://schemas.microsoft.com/office/drawing/2014/main" val="1741994310"/>
                  </a:ext>
                </a:extLst>
              </a:tr>
              <a:tr h="324000">
                <a:tc>
                  <a:txBody>
                    <a:bodyPr/>
                    <a:lstStyle/>
                    <a:p>
                      <a:r>
                        <a:rPr lang="en-CA" dirty="0"/>
                        <a:t>Effects</a:t>
                      </a:r>
                    </a:p>
                  </a:txBody>
                  <a:tcPr/>
                </a:tc>
                <a:tc>
                  <a:txBody>
                    <a:bodyPr/>
                    <a:lstStyle/>
                    <a:p>
                      <a:r>
                        <a:rPr lang="en-CA" dirty="0"/>
                        <a:t>Primary</a:t>
                      </a:r>
                    </a:p>
                  </a:txBody>
                  <a:tcPr/>
                </a:tc>
                <a:tc>
                  <a:txBody>
                    <a:bodyPr/>
                    <a:lstStyle/>
                    <a:p>
                      <a:r>
                        <a:rPr lang="en-CA" dirty="0"/>
                        <a:t>Primary and interaction</a:t>
                      </a:r>
                    </a:p>
                  </a:txBody>
                  <a:tcPr/>
                </a:tc>
                <a:extLst>
                  <a:ext uri="{0D108BD9-81ED-4DB2-BD59-A6C34878D82A}">
                    <a16:rowId xmlns:a16="http://schemas.microsoft.com/office/drawing/2014/main" val="3469092790"/>
                  </a:ext>
                </a:extLst>
              </a:tr>
              <a:tr h="633316">
                <a:tc>
                  <a:txBody>
                    <a:bodyPr/>
                    <a:lstStyle/>
                    <a:p>
                      <a:r>
                        <a:rPr lang="en-CA" dirty="0"/>
                        <a:t>Applicable for</a:t>
                      </a:r>
                    </a:p>
                  </a:txBody>
                  <a:tcPr/>
                </a:tc>
                <a:tc>
                  <a:txBody>
                    <a:bodyPr/>
                    <a:lstStyle/>
                    <a:p>
                      <a:r>
                        <a:rPr lang="en-CA" dirty="0"/>
                        <a:t>Simple models </a:t>
                      </a:r>
                    </a:p>
                    <a:p>
                      <a:r>
                        <a:rPr lang="en-CA" dirty="0"/>
                        <a:t>(linear, aggregated data)</a:t>
                      </a:r>
                    </a:p>
                  </a:txBody>
                  <a:tcPr/>
                </a:tc>
                <a:tc>
                  <a:txBody>
                    <a:bodyPr/>
                    <a:lstStyle/>
                    <a:p>
                      <a:r>
                        <a:rPr lang="en-CA" dirty="0"/>
                        <a:t>Complex models </a:t>
                      </a:r>
                    </a:p>
                    <a:p>
                      <a:r>
                        <a:rPr lang="en-CA" dirty="0"/>
                        <a:t>(non-linear, process/engineering models)</a:t>
                      </a:r>
                    </a:p>
                  </a:txBody>
                  <a:tcPr/>
                </a:tc>
                <a:extLst>
                  <a:ext uri="{0D108BD9-81ED-4DB2-BD59-A6C34878D82A}">
                    <a16:rowId xmlns:a16="http://schemas.microsoft.com/office/drawing/2014/main" val="2406420460"/>
                  </a:ext>
                </a:extLst>
              </a:tr>
              <a:tr h="3060000">
                <a:tc>
                  <a:txBody>
                    <a:bodyPr/>
                    <a:lstStyle/>
                    <a:p>
                      <a:r>
                        <a:rPr lang="en-CA" dirty="0"/>
                        <a:t>Sampling Method</a:t>
                      </a:r>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022935903"/>
                  </a:ext>
                </a:extLst>
              </a:tr>
            </a:tbl>
          </a:graphicData>
        </a:graphic>
      </p:graphicFrame>
      <p:pic>
        <p:nvPicPr>
          <p:cNvPr id="7" name="Picture 6">
            <a:extLst>
              <a:ext uri="{FF2B5EF4-FFF2-40B4-BE49-F238E27FC236}">
                <a16:creationId xmlns:a16="http://schemas.microsoft.com/office/drawing/2014/main" id="{A4E2C61F-B0D8-4742-B1F1-309412C1DD1F}"/>
              </a:ext>
            </a:extLst>
          </p:cNvPr>
          <p:cNvPicPr preferRelativeResize="0">
            <a:picLocks/>
          </p:cNvPicPr>
          <p:nvPr/>
        </p:nvPicPr>
        <p:blipFill rotWithShape="1">
          <a:blip r:embed="rId3"/>
          <a:srcRect l="6383" r="10638" b="6748"/>
          <a:stretch/>
        </p:blipFill>
        <p:spPr>
          <a:xfrm>
            <a:off x="3124200" y="3348397"/>
            <a:ext cx="2971800" cy="2967539"/>
          </a:xfrm>
          <a:prstGeom prst="rect">
            <a:avLst/>
          </a:prstGeom>
        </p:spPr>
      </p:pic>
      <p:pic>
        <p:nvPicPr>
          <p:cNvPr id="8" name="Picture 7">
            <a:extLst>
              <a:ext uri="{FF2B5EF4-FFF2-40B4-BE49-F238E27FC236}">
                <a16:creationId xmlns:a16="http://schemas.microsoft.com/office/drawing/2014/main" id="{D47B7D9B-E97D-4AF4-836B-0277CB20F4AC}"/>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8001000" y="3370429"/>
            <a:ext cx="2692675" cy="2923476"/>
          </a:xfrm>
          <a:prstGeom prst="rect">
            <a:avLst/>
          </a:prstGeom>
          <a:noFill/>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FEAD762A-A2E4-4FA1-BDC3-E7AFD497CA76}"/>
              </a:ext>
            </a:extLst>
          </p:cNvPr>
          <p:cNvSpPr/>
          <p:nvPr/>
        </p:nvSpPr>
        <p:spPr bwMode="auto">
          <a:xfrm>
            <a:off x="3124200" y="3379954"/>
            <a:ext cx="2971800" cy="2913951"/>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3" name="Oval 2"/>
          <p:cNvSpPr/>
          <p:nvPr/>
        </p:nvSpPr>
        <p:spPr bwMode="auto">
          <a:xfrm>
            <a:off x="4572000" y="4572000"/>
            <a:ext cx="228600" cy="228600"/>
          </a:xfrm>
          <a:prstGeom prst="ellipse">
            <a:avLst/>
          </a:prstGeom>
          <a:solidFill>
            <a:srgbClr val="FF0000">
              <a:alpha val="10196"/>
            </a:srgbClr>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cxnSp>
        <p:nvCxnSpPr>
          <p:cNvPr id="10" name="Straight Arrow Connector 9"/>
          <p:cNvCxnSpPr>
            <a:stCxn id="3" idx="4"/>
          </p:cNvCxnSpPr>
          <p:nvPr/>
        </p:nvCxnSpPr>
        <p:spPr bwMode="auto">
          <a:xfrm>
            <a:off x="4686300" y="4800600"/>
            <a:ext cx="495300" cy="228600"/>
          </a:xfrm>
          <a:prstGeom prst="straightConnector1">
            <a:avLst/>
          </a:prstGeom>
          <a:solidFill>
            <a:schemeClr val="accent2"/>
          </a:solidFill>
          <a:ln w="38100" cap="flat" cmpd="sng" algn="ctr">
            <a:solidFill>
              <a:srgbClr val="FF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FEAD762A-A2E4-4FA1-BDC3-E7AFD497CA76}"/>
              </a:ext>
            </a:extLst>
          </p:cNvPr>
          <p:cNvSpPr/>
          <p:nvPr/>
        </p:nvSpPr>
        <p:spPr bwMode="auto">
          <a:xfrm>
            <a:off x="7978140" y="3348398"/>
            <a:ext cx="2715535" cy="2945508"/>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4" name="Oval 13"/>
          <p:cNvSpPr/>
          <p:nvPr/>
        </p:nvSpPr>
        <p:spPr bwMode="auto">
          <a:xfrm>
            <a:off x="8818880" y="4914900"/>
            <a:ext cx="228600" cy="228600"/>
          </a:xfrm>
          <a:prstGeom prst="ellipse">
            <a:avLst/>
          </a:prstGeom>
          <a:solidFill>
            <a:srgbClr val="FF0000">
              <a:alpha val="10196"/>
            </a:srgbClr>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cxnSp>
        <p:nvCxnSpPr>
          <p:cNvPr id="15" name="Straight Arrow Connector 14"/>
          <p:cNvCxnSpPr>
            <a:stCxn id="14" idx="7"/>
          </p:cNvCxnSpPr>
          <p:nvPr/>
        </p:nvCxnSpPr>
        <p:spPr bwMode="auto">
          <a:xfrm flipV="1">
            <a:off x="9014002" y="4800600"/>
            <a:ext cx="321905" cy="147778"/>
          </a:xfrm>
          <a:prstGeom prst="straightConnector1">
            <a:avLst/>
          </a:prstGeom>
          <a:solidFill>
            <a:schemeClr val="accent2"/>
          </a:solidFill>
          <a:ln w="38100" cap="flat" cmpd="sng" algn="ctr">
            <a:solidFill>
              <a:srgbClr val="FF0000"/>
            </a:solidFill>
            <a:prstDash val="solid"/>
            <a:round/>
            <a:headEnd type="none" w="med" len="med"/>
            <a:tailEnd type="triangle"/>
          </a:ln>
          <a:effectLst/>
        </p:spPr>
      </p:cxnSp>
      <p:cxnSp>
        <p:nvCxnSpPr>
          <p:cNvPr id="18" name="Straight Arrow Connector 17"/>
          <p:cNvCxnSpPr/>
          <p:nvPr/>
        </p:nvCxnSpPr>
        <p:spPr bwMode="auto">
          <a:xfrm flipV="1">
            <a:off x="9335907" y="4419600"/>
            <a:ext cx="0" cy="380999"/>
          </a:xfrm>
          <a:prstGeom prst="straightConnector1">
            <a:avLst/>
          </a:prstGeom>
          <a:solidFill>
            <a:schemeClr val="accent2"/>
          </a:solidFill>
          <a:ln w="38100" cap="flat" cmpd="sng" algn="ctr">
            <a:solidFill>
              <a:srgbClr val="FF0000"/>
            </a:solidFill>
            <a:prstDash val="solid"/>
            <a:round/>
            <a:headEnd type="none" w="med" len="med"/>
            <a:tailEnd type="triangle"/>
          </a:ln>
          <a:effectLst/>
        </p:spPr>
      </p:cxnSp>
      <p:cxnSp>
        <p:nvCxnSpPr>
          <p:cNvPr id="21" name="Straight Arrow Connector 20"/>
          <p:cNvCxnSpPr/>
          <p:nvPr/>
        </p:nvCxnSpPr>
        <p:spPr bwMode="auto">
          <a:xfrm>
            <a:off x="9424671" y="4381502"/>
            <a:ext cx="304800" cy="190498"/>
          </a:xfrm>
          <a:prstGeom prst="straightConnector1">
            <a:avLst/>
          </a:prstGeom>
          <a:solidFill>
            <a:schemeClr val="accent2"/>
          </a:solidFill>
          <a:ln w="38100" cap="flat" cmpd="sng" algn="ctr">
            <a:solidFill>
              <a:srgbClr val="FF0000"/>
            </a:solidFill>
            <a:prstDash val="solid"/>
            <a:round/>
            <a:headEnd type="none" w="med" len="med"/>
            <a:tailEnd type="triangle"/>
          </a:ln>
          <a:effectLst/>
        </p:spPr>
      </p:cxnSp>
      <p:sp>
        <p:nvSpPr>
          <p:cNvPr id="24" name="Oval 23"/>
          <p:cNvSpPr/>
          <p:nvPr/>
        </p:nvSpPr>
        <p:spPr bwMode="auto">
          <a:xfrm>
            <a:off x="9565162" y="4627378"/>
            <a:ext cx="228600" cy="228600"/>
          </a:xfrm>
          <a:prstGeom prst="ellipse">
            <a:avLst/>
          </a:prstGeom>
          <a:solidFill>
            <a:srgbClr val="FF0000">
              <a:alpha val="10196"/>
            </a:srgbClr>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25" name="Oval 24"/>
          <p:cNvSpPr/>
          <p:nvPr/>
        </p:nvSpPr>
        <p:spPr bwMode="auto">
          <a:xfrm>
            <a:off x="8836817" y="4419600"/>
            <a:ext cx="228600" cy="228600"/>
          </a:xfrm>
          <a:prstGeom prst="ellipse">
            <a:avLst/>
          </a:prstGeom>
          <a:solidFill>
            <a:srgbClr val="FF0000">
              <a:alpha val="10196"/>
            </a:srgbClr>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cxnSp>
        <p:nvCxnSpPr>
          <p:cNvPr id="26" name="Straight Arrow Connector 25"/>
          <p:cNvCxnSpPr>
            <a:stCxn id="24" idx="2"/>
            <a:endCxn id="25" idx="6"/>
          </p:cNvCxnSpPr>
          <p:nvPr/>
        </p:nvCxnSpPr>
        <p:spPr bwMode="auto">
          <a:xfrm flipH="1" flipV="1">
            <a:off x="9065417" y="4533900"/>
            <a:ext cx="499745" cy="207778"/>
          </a:xfrm>
          <a:prstGeom prst="straightConnector1">
            <a:avLst/>
          </a:prstGeom>
          <a:solidFill>
            <a:schemeClr val="accent2"/>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6240345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500"/>
                                  </p:stCondLst>
                                  <p:childTnLst>
                                    <p:set>
                                      <p:cBhvr>
                                        <p:cTn id="25" dur="1" fill="hold">
                                          <p:stCondLst>
                                            <p:cond delay="0"/>
                                          </p:stCondLst>
                                        </p:cTn>
                                        <p:tgtEl>
                                          <p:spTgt spid="15"/>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50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nodeType="afterEffect">
                                  <p:stCondLst>
                                    <p:cond delay="50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14"/>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5"/>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21"/>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13"/>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4"/>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5"/>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3" grpId="0" animBg="1"/>
      <p:bldP spid="3" grpId="1" animBg="1"/>
      <p:bldP spid="13" grpId="0" animBg="1"/>
      <p:bldP spid="13" grpId="1" animBg="1"/>
      <p:bldP spid="14" grpId="0" animBg="1"/>
      <p:bldP spid="14" grpId="1" animBg="1"/>
      <p:bldP spid="24" grpId="0" animBg="1"/>
      <p:bldP spid="24" grpId="1" animBg="1"/>
      <p:bldP spid="25" grpId="0" animBg="1"/>
      <p:bldP spid="2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DB65A-1395-4DAC-832C-D6811E980141}"/>
              </a:ext>
            </a:extLst>
          </p:cNvPr>
          <p:cNvSpPr>
            <a:spLocks noGrp="1"/>
          </p:cNvSpPr>
          <p:nvPr>
            <p:ph type="title"/>
          </p:nvPr>
        </p:nvSpPr>
        <p:spPr/>
        <p:txBody>
          <a:bodyPr/>
          <a:lstStyle/>
          <a:p>
            <a:r>
              <a:rPr lang="en-CA" i="1" dirty="0"/>
              <a:t>FUNNEL</a:t>
            </a:r>
            <a:r>
              <a:rPr lang="en-CA" dirty="0"/>
              <a:t>-RUST: </a:t>
            </a:r>
            <a:br>
              <a:rPr lang="en-CA" dirty="0"/>
            </a:br>
            <a:r>
              <a:rPr lang="en-CA" dirty="0"/>
              <a:t>MORRIS SCREENING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A5848C-3FBE-4D90-9E50-D5E2D1EFB7FC}"/>
                  </a:ext>
                </a:extLst>
              </p:cNvPr>
              <p:cNvSpPr>
                <a:spLocks noGrp="1"/>
              </p:cNvSpPr>
              <p:nvPr>
                <p:ph idx="1"/>
              </p:nvPr>
            </p:nvSpPr>
            <p:spPr>
              <a:xfrm>
                <a:off x="609600" y="1600201"/>
                <a:ext cx="5638800" cy="4530725"/>
              </a:xfrm>
            </p:spPr>
            <p:txBody>
              <a:bodyPr/>
              <a:lstStyle/>
              <a:p>
                <a:r>
                  <a:rPr lang="en-CA" dirty="0"/>
                  <a:t>Start with conservatively wide ranges</a:t>
                </a:r>
              </a:p>
              <a:p>
                <a:pPr lvl="1"/>
                <a:r>
                  <a:rPr lang="en-CA" dirty="0"/>
                  <a:t>Simplify data gathering</a:t>
                </a:r>
              </a:p>
              <a:p>
                <a:pPr lvl="1"/>
                <a:endParaRPr lang="en-CA" dirty="0"/>
              </a:p>
              <a:p>
                <a:r>
                  <a:rPr lang="en-CA" dirty="0"/>
                  <a:t>Majority of parameters are insensitive</a:t>
                </a:r>
              </a:p>
              <a:p>
                <a:r>
                  <a:rPr lang="en-CA" dirty="0"/>
                  <a:t>Morris Mean:</a:t>
                </a:r>
                <a14:m>
                  <m:oMath xmlns:m="http://schemas.openxmlformats.org/officeDocument/2006/math">
                    <m:r>
                      <a:rPr lang="en-CA" i="1" smtClean="0">
                        <a:latin typeface="Cambria Math" panose="02040503050406030204" pitchFamily="18" charset="0"/>
                        <a:ea typeface="Cambria Math" panose="02040503050406030204" pitchFamily="18" charset="0"/>
                      </a:rPr>
                      <m:t>𝜇</m:t>
                    </m:r>
                    <m:r>
                      <a:rPr lang="en-CA" b="0" i="1" smtClean="0">
                        <a:latin typeface="Cambria Math" panose="02040503050406030204" pitchFamily="18" charset="0"/>
                        <a:ea typeface="Cambria Math" panose="02040503050406030204" pitchFamily="18" charset="0"/>
                      </a:rPr>
                      <m:t>=</m:t>
                    </m:r>
                    <m:d>
                      <m:dPr>
                        <m:begChr m:val="|"/>
                        <m:endChr m:val="|"/>
                        <m:ctrlPr>
                          <a:rPr lang="en-CA" b="0" i="1" smtClean="0">
                            <a:latin typeface="Cambria Math" panose="02040503050406030204" pitchFamily="18" charset="0"/>
                            <a:ea typeface="Cambria Math" panose="02040503050406030204" pitchFamily="18" charset="0"/>
                          </a:rPr>
                        </m:ctrlPr>
                      </m:dPr>
                      <m:e>
                        <m:f>
                          <m:fPr>
                            <m:ctrlPr>
                              <a:rPr lang="en-CA" b="0" i="1" smtClean="0">
                                <a:latin typeface="Cambria Math" panose="02040503050406030204" pitchFamily="18" charset="0"/>
                                <a:ea typeface="Cambria Math" panose="02040503050406030204" pitchFamily="18" charset="0"/>
                              </a:rPr>
                            </m:ctrlPr>
                          </m:fPr>
                          <m:num>
                            <m:nary>
                              <m:naryPr>
                                <m:chr m:val="∑"/>
                                <m:subHide m:val="on"/>
                                <m:supHide m:val="on"/>
                                <m:ctrlPr>
                                  <a:rPr lang="en-CA" i="1">
                                    <a:latin typeface="Cambria Math" panose="02040503050406030204" pitchFamily="18" charset="0"/>
                                    <a:ea typeface="Cambria Math" panose="02040503050406030204" pitchFamily="18" charset="0"/>
                                  </a:rPr>
                                </m:ctrlPr>
                              </m:naryPr>
                              <m:sub/>
                              <m:sup/>
                              <m:e>
                                <m:f>
                                  <m:fPr>
                                    <m:ctrlPr>
                                      <a:rPr lang="en-CA" i="1">
                                        <a:latin typeface="Cambria Math" panose="02040503050406030204" pitchFamily="18" charset="0"/>
                                        <a:ea typeface="Cambria Math" panose="02040503050406030204" pitchFamily="18" charset="0"/>
                                      </a:rPr>
                                    </m:ctrlPr>
                                  </m:fPr>
                                  <m:num>
                                    <m:r>
                                      <a:rPr lang="en-CA" i="1">
                                        <a:latin typeface="Cambria Math" panose="02040503050406030204" pitchFamily="18" charset="0"/>
                                        <a:ea typeface="Cambria Math" panose="02040503050406030204" pitchFamily="18" charset="0"/>
                                      </a:rPr>
                                      <m:t>𝜕</m:t>
                                    </m:r>
                                    <m:r>
                                      <a:rPr lang="en-CA" i="1">
                                        <a:latin typeface="Cambria Math" panose="02040503050406030204" pitchFamily="18" charset="0"/>
                                        <a:ea typeface="Cambria Math" panose="02040503050406030204" pitchFamily="18" charset="0"/>
                                      </a:rPr>
                                      <m:t>𝑦</m:t>
                                    </m:r>
                                  </m:num>
                                  <m:den>
                                    <m:r>
                                      <a:rPr lang="en-CA" i="1">
                                        <a:latin typeface="Cambria Math" panose="02040503050406030204" pitchFamily="18" charset="0"/>
                                        <a:ea typeface="Cambria Math" panose="02040503050406030204" pitchFamily="18" charset="0"/>
                                      </a:rPr>
                                      <m:t>𝜕</m:t>
                                    </m:r>
                                    <m:sSub>
                                      <m:sSubPr>
                                        <m:ctrlPr>
                                          <a:rPr lang="en-CA" i="1">
                                            <a:latin typeface="Cambria Math" panose="02040503050406030204" pitchFamily="18" charset="0"/>
                                            <a:ea typeface="Cambria Math" panose="02040503050406030204" pitchFamily="18" charset="0"/>
                                          </a:rPr>
                                        </m:ctrlPr>
                                      </m:sSubPr>
                                      <m:e>
                                        <m:r>
                                          <a:rPr lang="en-CA" i="1">
                                            <a:latin typeface="Cambria Math" panose="02040503050406030204" pitchFamily="18" charset="0"/>
                                            <a:ea typeface="Cambria Math" panose="02040503050406030204" pitchFamily="18" charset="0"/>
                                          </a:rPr>
                                          <m:t>𝑥</m:t>
                                        </m:r>
                                      </m:e>
                                      <m:sub>
                                        <m:r>
                                          <a:rPr lang="en-CA" i="1">
                                            <a:latin typeface="Cambria Math" panose="02040503050406030204" pitchFamily="18" charset="0"/>
                                            <a:ea typeface="Cambria Math" panose="02040503050406030204" pitchFamily="18" charset="0"/>
                                          </a:rPr>
                                          <m:t>𝑖</m:t>
                                        </m:r>
                                      </m:sub>
                                    </m:sSub>
                                  </m:den>
                                </m:f>
                              </m:e>
                            </m:nary>
                          </m:num>
                          <m:den>
                            <m:r>
                              <a:rPr lang="en-CA" b="0" i="1" smtClean="0">
                                <a:latin typeface="Cambria Math" panose="02040503050406030204" pitchFamily="18" charset="0"/>
                                <a:ea typeface="Cambria Math" panose="02040503050406030204" pitchFamily="18" charset="0"/>
                              </a:rPr>
                              <m:t>𝑟</m:t>
                            </m:r>
                          </m:den>
                        </m:f>
                      </m:e>
                    </m:d>
                  </m:oMath>
                </a14:m>
                <a:endParaRPr lang="en-CA" b="0" dirty="0">
                  <a:ea typeface="Cambria Math" panose="02040503050406030204" pitchFamily="18" charset="0"/>
                </a:endParaRPr>
              </a:p>
              <a:p>
                <a:pPr lvl="1"/>
                <a:r>
                  <a:rPr lang="en-CA" dirty="0"/>
                  <a:t>r: # of approaches/jumps</a:t>
                </a:r>
              </a:p>
              <a:p>
                <a:pPr lvl="1"/>
                <a:endParaRPr lang="en-CA" dirty="0"/>
              </a:p>
            </p:txBody>
          </p:sp>
        </mc:Choice>
        <mc:Fallback xmlns="">
          <p:sp>
            <p:nvSpPr>
              <p:cNvPr id="3" name="Content Placeholder 2">
                <a:extLst>
                  <a:ext uri="{FF2B5EF4-FFF2-40B4-BE49-F238E27FC236}">
                    <a16:creationId xmlns:a16="http://schemas.microsoft.com/office/drawing/2014/main" id="{EEA5848C-3FBE-4D90-9E50-D5E2D1EFB7FC}"/>
                  </a:ext>
                </a:extLst>
              </p:cNvPr>
              <p:cNvSpPr>
                <a:spLocks noGrp="1" noRot="1" noChangeAspect="1" noMove="1" noResize="1" noEditPoints="1" noAdjustHandles="1" noChangeArrowheads="1" noChangeShapeType="1" noTextEdit="1"/>
              </p:cNvSpPr>
              <p:nvPr>
                <p:ph idx="1"/>
              </p:nvPr>
            </p:nvSpPr>
            <p:spPr>
              <a:xfrm>
                <a:off x="609600" y="1600201"/>
                <a:ext cx="5638800" cy="4530725"/>
              </a:xfrm>
              <a:blipFill>
                <a:blip r:embed="rId2"/>
                <a:stretch>
                  <a:fillRect l="-1081" t="-148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5EFD157-313F-475D-987D-F97BBD42C0DC}"/>
              </a:ext>
            </a:extLst>
          </p:cNvPr>
          <p:cNvSpPr>
            <a:spLocks noGrp="1"/>
          </p:cNvSpPr>
          <p:nvPr>
            <p:ph type="sldNum" sz="quarter" idx="11"/>
          </p:nvPr>
        </p:nvSpPr>
        <p:spPr/>
        <p:txBody>
          <a:bodyPr/>
          <a:lstStyle/>
          <a:p>
            <a:fld id="{C5D83362-4C70-406D-8155-49D75310F06D}" type="slidenum">
              <a:rPr lang="en-US" smtClean="0"/>
              <a:t>24</a:t>
            </a:fld>
            <a:endParaRPr lang="en-US"/>
          </a:p>
        </p:txBody>
      </p:sp>
      <p:pic>
        <p:nvPicPr>
          <p:cNvPr id="7" name="Picture 6">
            <a:extLst>
              <a:ext uri="{FF2B5EF4-FFF2-40B4-BE49-F238E27FC236}">
                <a16:creationId xmlns:a16="http://schemas.microsoft.com/office/drawing/2014/main" id="{0DADDE94-A365-4A5C-A80F-B635C9BDCF29}"/>
              </a:ext>
            </a:extLst>
          </p:cNvPr>
          <p:cNvPicPr/>
          <p:nvPr/>
        </p:nvPicPr>
        <p:blipFill rotWithShape="1">
          <a:blip r:embed="rId3" cstate="print">
            <a:extLst>
              <a:ext uri="{28A0092B-C50C-407E-A947-70E740481C1C}">
                <a14:useLocalDpi xmlns:a14="http://schemas.microsoft.com/office/drawing/2010/main" val="0"/>
              </a:ext>
            </a:extLst>
          </a:blip>
          <a:srcRect r="18751" b="18822"/>
          <a:stretch/>
        </p:blipFill>
        <p:spPr bwMode="auto">
          <a:xfrm>
            <a:off x="6324600" y="2170331"/>
            <a:ext cx="5257800" cy="4544546"/>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F4BF3CDF-4FE3-47F5-A5C9-37049F113AC1}"/>
              </a:ext>
            </a:extLst>
          </p:cNvPr>
          <p:cNvSpPr txBox="1"/>
          <p:nvPr/>
        </p:nvSpPr>
        <p:spPr>
          <a:xfrm>
            <a:off x="6781800" y="1462445"/>
            <a:ext cx="4114800" cy="707886"/>
          </a:xfrm>
          <a:prstGeom prst="rect">
            <a:avLst/>
          </a:prstGeom>
          <a:noFill/>
        </p:spPr>
        <p:txBody>
          <a:bodyPr wrap="square" rtlCol="0">
            <a:spAutoFit/>
          </a:bodyPr>
          <a:lstStyle/>
          <a:p>
            <a:pPr algn="ctr"/>
            <a:r>
              <a:rPr lang="en-CA" sz="2000" dirty="0"/>
              <a:t>Gasoline from Maya Crude (Base Case ~100gCO</a:t>
            </a:r>
            <a:r>
              <a:rPr lang="en-CA" sz="2000" baseline="-25000" dirty="0"/>
              <a:t>2</a:t>
            </a:r>
            <a:r>
              <a:rPr lang="en-CA" sz="2000" dirty="0"/>
              <a:t>eq/MJ)</a:t>
            </a:r>
          </a:p>
        </p:txBody>
      </p:sp>
      <p:cxnSp>
        <p:nvCxnSpPr>
          <p:cNvPr id="6" name="Straight Connector 5"/>
          <p:cNvCxnSpPr/>
          <p:nvPr/>
        </p:nvCxnSpPr>
        <p:spPr bwMode="auto">
          <a:xfrm flipH="1">
            <a:off x="8077200" y="3048000"/>
            <a:ext cx="1905000" cy="0"/>
          </a:xfrm>
          <a:prstGeom prst="line">
            <a:avLst/>
          </a:prstGeom>
          <a:solidFill>
            <a:schemeClr val="accent2"/>
          </a:solidFill>
          <a:ln w="381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flipH="1">
            <a:off x="9982200" y="3048000"/>
            <a:ext cx="1905000" cy="0"/>
          </a:xfrm>
          <a:prstGeom prst="line">
            <a:avLst/>
          </a:prstGeom>
          <a:solidFill>
            <a:schemeClr val="accent2"/>
          </a:solidFill>
          <a:ln w="38100"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flipV="1">
            <a:off x="8092440" y="2971800"/>
            <a:ext cx="0" cy="152400"/>
          </a:xfrm>
          <a:prstGeom prst="line">
            <a:avLst/>
          </a:prstGeom>
          <a:solidFill>
            <a:schemeClr val="accent2"/>
          </a:solidFill>
          <a:ln w="38100"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flipV="1">
            <a:off x="11906250" y="2971800"/>
            <a:ext cx="0" cy="152400"/>
          </a:xfrm>
          <a:prstGeom prst="line">
            <a:avLst/>
          </a:prstGeom>
          <a:solidFill>
            <a:schemeClr val="accent2"/>
          </a:solidFill>
          <a:ln w="38100" cap="flat" cmpd="sng" algn="ctr">
            <a:solidFill>
              <a:srgbClr val="FF0000"/>
            </a:solidFill>
            <a:prstDash val="solid"/>
            <a:round/>
            <a:headEnd type="none" w="med" len="med"/>
            <a:tailEnd type="none" w="med" len="med"/>
          </a:ln>
          <a:effectLst/>
        </p:spPr>
      </p:cxnSp>
      <p:sp>
        <p:nvSpPr>
          <p:cNvPr id="13" name="Rectangle 12">
            <a:extLst>
              <a:ext uri="{FF2B5EF4-FFF2-40B4-BE49-F238E27FC236}">
                <a16:creationId xmlns:a16="http://schemas.microsoft.com/office/drawing/2014/main" id="{FEAD762A-A2E4-4FA1-BDC3-E7AFD497CA76}"/>
              </a:ext>
            </a:extLst>
          </p:cNvPr>
          <p:cNvSpPr/>
          <p:nvPr/>
        </p:nvSpPr>
        <p:spPr bwMode="auto">
          <a:xfrm>
            <a:off x="8305800" y="6324600"/>
            <a:ext cx="1752600" cy="390277"/>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4" name="Rectangle 13">
            <a:extLst>
              <a:ext uri="{FF2B5EF4-FFF2-40B4-BE49-F238E27FC236}">
                <a16:creationId xmlns:a16="http://schemas.microsoft.com/office/drawing/2014/main" id="{FEAD762A-A2E4-4FA1-BDC3-E7AFD497CA76}"/>
              </a:ext>
            </a:extLst>
          </p:cNvPr>
          <p:cNvSpPr/>
          <p:nvPr/>
        </p:nvSpPr>
        <p:spPr bwMode="auto">
          <a:xfrm rot="16200000">
            <a:off x="5645213" y="3816411"/>
            <a:ext cx="1811337" cy="461840"/>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7" name="Oval 16"/>
          <p:cNvSpPr/>
          <p:nvPr/>
        </p:nvSpPr>
        <p:spPr bwMode="auto">
          <a:xfrm>
            <a:off x="9845040" y="2878217"/>
            <a:ext cx="304800" cy="304800"/>
          </a:xfrm>
          <a:prstGeom prst="ellipse">
            <a:avLst/>
          </a:prstGeom>
          <a:solidFill>
            <a:srgbClr val="FF0000">
              <a:alpha val="10196"/>
            </a:srgbClr>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521654391"/>
      </p:ext>
    </p:extLst>
  </p:cSld>
  <p:clrMapOvr>
    <a:masterClrMapping/>
  </p:clrMapOvr>
  <p:transition advTm="72764">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7" grpId="0" animBg="1"/>
      <p:bldP spid="1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CAD3C-9586-4A60-8CC8-70745F2A5C11}"/>
              </a:ext>
            </a:extLst>
          </p:cNvPr>
          <p:cNvSpPr>
            <a:spLocks noGrp="1"/>
          </p:cNvSpPr>
          <p:nvPr>
            <p:ph type="title"/>
          </p:nvPr>
        </p:nvSpPr>
        <p:spPr/>
        <p:txBody>
          <a:bodyPr/>
          <a:lstStyle/>
          <a:p>
            <a:r>
              <a:rPr lang="en-CA" i="1" dirty="0"/>
              <a:t>FUNNEL</a:t>
            </a:r>
            <a:r>
              <a:rPr lang="en-CA" dirty="0"/>
              <a:t>-RUST: </a:t>
            </a:r>
            <a:br>
              <a:rPr lang="en-CA" dirty="0"/>
            </a:br>
            <a:r>
              <a:rPr lang="en-CA" dirty="0"/>
              <a:t>UNCERTAINTY SOURCES</a:t>
            </a:r>
          </a:p>
        </p:txBody>
      </p:sp>
      <p:sp>
        <p:nvSpPr>
          <p:cNvPr id="3" name="Content Placeholder 2">
            <a:extLst>
              <a:ext uri="{FF2B5EF4-FFF2-40B4-BE49-F238E27FC236}">
                <a16:creationId xmlns:a16="http://schemas.microsoft.com/office/drawing/2014/main" id="{694D7FC1-8BD8-4D7F-B338-E808BF35C9E4}"/>
              </a:ext>
            </a:extLst>
          </p:cNvPr>
          <p:cNvSpPr>
            <a:spLocks noGrp="1"/>
          </p:cNvSpPr>
          <p:nvPr>
            <p:ph idx="1"/>
          </p:nvPr>
        </p:nvSpPr>
        <p:spPr/>
        <p:txBody>
          <a:bodyPr/>
          <a:lstStyle/>
          <a:p>
            <a:r>
              <a:rPr lang="en-CA" dirty="0"/>
              <a:t>Empirical / Parameter</a:t>
            </a:r>
          </a:p>
          <a:p>
            <a:pPr lvl="1"/>
            <a:r>
              <a:rPr lang="en-CA" dirty="0"/>
              <a:t>Due to measurement error (flared gas volume), estimating error, variability (SAGD SOR), etc. </a:t>
            </a:r>
          </a:p>
          <a:p>
            <a:r>
              <a:rPr lang="en-CA" dirty="0"/>
              <a:t>Value or Domain (Normative)</a:t>
            </a:r>
          </a:p>
          <a:p>
            <a:pPr lvl="1"/>
            <a:r>
              <a:rPr lang="en-CA" dirty="0"/>
              <a:t>Decided by modeler / stakeholders</a:t>
            </a:r>
          </a:p>
          <a:p>
            <a:pPr lvl="1"/>
            <a:r>
              <a:rPr lang="en-CA" dirty="0"/>
              <a:t>Subjective</a:t>
            </a:r>
          </a:p>
          <a:p>
            <a:pPr lvl="1"/>
            <a:r>
              <a:rPr lang="en-CA" dirty="0"/>
              <a:t>Time horizon, allocation method etc.</a:t>
            </a:r>
          </a:p>
          <a:p>
            <a:r>
              <a:rPr lang="en-CA" dirty="0"/>
              <a:t>Model</a:t>
            </a:r>
          </a:p>
          <a:p>
            <a:pPr lvl="1"/>
            <a:r>
              <a:rPr lang="en-CA" dirty="0"/>
              <a:t>Simplifications</a:t>
            </a:r>
          </a:p>
          <a:p>
            <a:pPr lvl="1"/>
            <a:r>
              <a:rPr lang="en-CA" dirty="0"/>
              <a:t>Error in physical constants</a:t>
            </a:r>
          </a:p>
          <a:p>
            <a:pPr lvl="1"/>
            <a:r>
              <a:rPr lang="en-CA" dirty="0"/>
              <a:t>Extrapolating from similar process</a:t>
            </a:r>
          </a:p>
          <a:p>
            <a:pPr lvl="2"/>
            <a:endParaRPr lang="en-CA" dirty="0"/>
          </a:p>
        </p:txBody>
      </p:sp>
      <p:sp>
        <p:nvSpPr>
          <p:cNvPr id="4" name="Slide Number Placeholder 3">
            <a:extLst>
              <a:ext uri="{FF2B5EF4-FFF2-40B4-BE49-F238E27FC236}">
                <a16:creationId xmlns:a16="http://schemas.microsoft.com/office/drawing/2014/main" id="{B35BC6E7-A5C1-4DAA-8283-5011E0B773E7}"/>
              </a:ext>
            </a:extLst>
          </p:cNvPr>
          <p:cNvSpPr>
            <a:spLocks noGrp="1"/>
          </p:cNvSpPr>
          <p:nvPr>
            <p:ph type="sldNum" sz="quarter" idx="11"/>
          </p:nvPr>
        </p:nvSpPr>
        <p:spPr/>
        <p:txBody>
          <a:bodyPr/>
          <a:lstStyle/>
          <a:p>
            <a:fld id="{C5D83362-4C70-406D-8155-49D75310F06D}" type="slidenum">
              <a:rPr lang="en-US" smtClean="0"/>
              <a:t>25</a:t>
            </a:fld>
            <a:endParaRPr lang="en-US"/>
          </a:p>
        </p:txBody>
      </p:sp>
    </p:spTree>
    <p:extLst>
      <p:ext uri="{BB962C8B-B14F-4D97-AF65-F5344CB8AC3E}">
        <p14:creationId xmlns:p14="http://schemas.microsoft.com/office/powerpoint/2010/main" val="2696360209"/>
      </p:ext>
    </p:extLst>
  </p:cSld>
  <p:clrMapOvr>
    <a:masterClrMapping/>
  </p:clrMapOvr>
  <p:transition advTm="57028">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073A-817F-4462-91CB-E174A04C63FF}"/>
              </a:ext>
            </a:extLst>
          </p:cNvPr>
          <p:cNvSpPr>
            <a:spLocks noGrp="1"/>
          </p:cNvSpPr>
          <p:nvPr>
            <p:ph type="title"/>
          </p:nvPr>
        </p:nvSpPr>
        <p:spPr>
          <a:xfrm>
            <a:off x="609600" y="277814"/>
            <a:ext cx="9906000" cy="1139825"/>
          </a:xfrm>
        </p:spPr>
        <p:txBody>
          <a:bodyPr/>
          <a:lstStyle/>
          <a:p>
            <a:r>
              <a:rPr lang="en-CA" i="1" dirty="0"/>
              <a:t>FUNNEL</a:t>
            </a:r>
            <a:r>
              <a:rPr lang="en-CA" dirty="0"/>
              <a:t>-RUST: </a:t>
            </a:r>
            <a:br>
              <a:rPr lang="en-CA" dirty="0"/>
            </a:br>
            <a:r>
              <a:rPr lang="en-CA" dirty="0"/>
              <a:t>REPRESENTING UNCERTAINTY</a:t>
            </a:r>
          </a:p>
        </p:txBody>
      </p:sp>
      <p:sp>
        <p:nvSpPr>
          <p:cNvPr id="3" name="Content Placeholder 2">
            <a:extLst>
              <a:ext uri="{FF2B5EF4-FFF2-40B4-BE49-F238E27FC236}">
                <a16:creationId xmlns:a16="http://schemas.microsoft.com/office/drawing/2014/main" id="{A4B42391-74F6-4F6C-939B-F34CEB6CD8D7}"/>
              </a:ext>
            </a:extLst>
          </p:cNvPr>
          <p:cNvSpPr>
            <a:spLocks noGrp="1"/>
          </p:cNvSpPr>
          <p:nvPr>
            <p:ph idx="1"/>
          </p:nvPr>
        </p:nvSpPr>
        <p:spPr/>
        <p:txBody>
          <a:bodyPr/>
          <a:lstStyle/>
          <a:p>
            <a:r>
              <a:rPr lang="en-US" dirty="0"/>
              <a:t>Mindset</a:t>
            </a:r>
          </a:p>
          <a:p>
            <a:pPr lvl="1"/>
            <a:r>
              <a:rPr lang="en-US" dirty="0"/>
              <a:t>Statistical – pure error</a:t>
            </a:r>
          </a:p>
          <a:p>
            <a:pPr lvl="1"/>
            <a:r>
              <a:rPr lang="en-US" dirty="0"/>
              <a:t>Bayesian – authors confidence</a:t>
            </a:r>
          </a:p>
          <a:p>
            <a:pPr lvl="1"/>
            <a:endParaRPr lang="en-US" sz="1000" dirty="0"/>
          </a:p>
          <a:p>
            <a:r>
              <a:rPr lang="en-US" dirty="0"/>
              <a:t>Probabilities</a:t>
            </a:r>
          </a:p>
          <a:p>
            <a:pPr lvl="1"/>
            <a:r>
              <a:rPr lang="en-US" dirty="0"/>
              <a:t>Convenient single output</a:t>
            </a:r>
          </a:p>
          <a:p>
            <a:pPr lvl="1"/>
            <a:r>
              <a:rPr lang="en-US" dirty="0"/>
              <a:t>Effects of normative choices is </a:t>
            </a:r>
          </a:p>
          <a:p>
            <a:pPr marL="457200" lvl="1" indent="0">
              <a:buNone/>
            </a:pPr>
            <a:r>
              <a:rPr lang="en-US" dirty="0"/>
              <a:t>   unclear</a:t>
            </a:r>
          </a:p>
          <a:p>
            <a:pPr marL="457200" lvl="1" indent="0">
              <a:buNone/>
            </a:pPr>
            <a:endParaRPr lang="en-US" sz="1000" dirty="0"/>
          </a:p>
          <a:p>
            <a:r>
              <a:rPr lang="en-US" dirty="0"/>
              <a:t>Scenarios</a:t>
            </a:r>
          </a:p>
          <a:p>
            <a:pPr lvl="1"/>
            <a:r>
              <a:rPr lang="en-US" dirty="0"/>
              <a:t>Clearly shows effect on normative choices</a:t>
            </a:r>
          </a:p>
          <a:p>
            <a:pPr lvl="1"/>
            <a:r>
              <a:rPr lang="en-US" dirty="0"/>
              <a:t>Large number of outputs</a:t>
            </a:r>
            <a:endParaRPr lang="en-CA" dirty="0"/>
          </a:p>
          <a:p>
            <a:endParaRPr lang="en-CA" dirty="0"/>
          </a:p>
        </p:txBody>
      </p:sp>
      <p:sp>
        <p:nvSpPr>
          <p:cNvPr id="4" name="Slide Number Placeholder 3">
            <a:extLst>
              <a:ext uri="{FF2B5EF4-FFF2-40B4-BE49-F238E27FC236}">
                <a16:creationId xmlns:a16="http://schemas.microsoft.com/office/drawing/2014/main" id="{3B73A069-780C-449C-9884-A5FF938C4F2F}"/>
              </a:ext>
            </a:extLst>
          </p:cNvPr>
          <p:cNvSpPr>
            <a:spLocks noGrp="1"/>
          </p:cNvSpPr>
          <p:nvPr>
            <p:ph type="sldNum" sz="quarter" idx="11"/>
          </p:nvPr>
        </p:nvSpPr>
        <p:spPr/>
        <p:txBody>
          <a:bodyPr/>
          <a:lstStyle/>
          <a:p>
            <a:fld id="{C5D83362-4C70-406D-8155-49D75310F06D}" type="slidenum">
              <a:rPr lang="en-US" smtClean="0"/>
              <a:t>26</a:t>
            </a:fld>
            <a:endParaRPr lang="en-US"/>
          </a:p>
        </p:txBody>
      </p:sp>
      <p:graphicFrame>
        <p:nvGraphicFramePr>
          <p:cNvPr id="6" name="Table 6">
            <a:extLst>
              <a:ext uri="{FF2B5EF4-FFF2-40B4-BE49-F238E27FC236}">
                <a16:creationId xmlns:a16="http://schemas.microsoft.com/office/drawing/2014/main" id="{5638E1ED-1DDE-4312-8456-38E4DC48F719}"/>
              </a:ext>
            </a:extLst>
          </p:cNvPr>
          <p:cNvGraphicFramePr>
            <a:graphicFrameLocks noGrp="1"/>
          </p:cNvGraphicFramePr>
          <p:nvPr/>
        </p:nvGraphicFramePr>
        <p:xfrm>
          <a:off x="6612612" y="1482808"/>
          <a:ext cx="5004000" cy="2590800"/>
        </p:xfrm>
        <a:graphic>
          <a:graphicData uri="http://schemas.openxmlformats.org/drawingml/2006/table">
            <a:tbl>
              <a:tblPr firstRow="1" bandRow="1">
                <a:tableStyleId>{5C22544A-7EE6-4342-B048-85BDC9FD1C3A}</a:tableStyleId>
              </a:tblPr>
              <a:tblGrid>
                <a:gridCol w="1476000">
                  <a:extLst>
                    <a:ext uri="{9D8B030D-6E8A-4147-A177-3AD203B41FA5}">
                      <a16:colId xmlns:a16="http://schemas.microsoft.com/office/drawing/2014/main" val="287204822"/>
                    </a:ext>
                  </a:extLst>
                </a:gridCol>
                <a:gridCol w="3528000">
                  <a:extLst>
                    <a:ext uri="{9D8B030D-6E8A-4147-A177-3AD203B41FA5}">
                      <a16:colId xmlns:a16="http://schemas.microsoft.com/office/drawing/2014/main" val="4046770327"/>
                    </a:ext>
                  </a:extLst>
                </a:gridCol>
              </a:tblGrid>
              <a:tr h="370840">
                <a:tc>
                  <a:txBody>
                    <a:bodyPr/>
                    <a:lstStyle/>
                    <a:p>
                      <a:r>
                        <a:rPr lang="en-CA" sz="2000" dirty="0" err="1"/>
                        <a:t>Distrib</a:t>
                      </a:r>
                      <a:r>
                        <a:rPr lang="en-CA" sz="2000" dirty="0"/>
                        <a:t>.</a:t>
                      </a:r>
                    </a:p>
                  </a:txBody>
                  <a:tcPr/>
                </a:tc>
                <a:tc>
                  <a:txBody>
                    <a:bodyPr/>
                    <a:lstStyle/>
                    <a:p>
                      <a:r>
                        <a:rPr lang="en-CA" sz="2000" dirty="0"/>
                        <a:t>When to use</a:t>
                      </a:r>
                    </a:p>
                  </a:txBody>
                  <a:tcPr/>
                </a:tc>
                <a:extLst>
                  <a:ext uri="{0D108BD9-81ED-4DB2-BD59-A6C34878D82A}">
                    <a16:rowId xmlns:a16="http://schemas.microsoft.com/office/drawing/2014/main" val="2060062453"/>
                  </a:ext>
                </a:extLst>
              </a:tr>
              <a:tr h="370840">
                <a:tc>
                  <a:txBody>
                    <a:bodyPr/>
                    <a:lstStyle/>
                    <a:p>
                      <a:r>
                        <a:rPr lang="en-CA" sz="2000" dirty="0"/>
                        <a:t>Uniform</a:t>
                      </a:r>
                    </a:p>
                  </a:txBody>
                  <a:tcPr/>
                </a:tc>
                <a:tc>
                  <a:txBody>
                    <a:bodyPr/>
                    <a:lstStyle/>
                    <a:p>
                      <a:r>
                        <a:rPr lang="en-CA" sz="2000" dirty="0"/>
                        <a:t>Most conservative</a:t>
                      </a:r>
                    </a:p>
                  </a:txBody>
                  <a:tcPr/>
                </a:tc>
                <a:extLst>
                  <a:ext uri="{0D108BD9-81ED-4DB2-BD59-A6C34878D82A}">
                    <a16:rowId xmlns:a16="http://schemas.microsoft.com/office/drawing/2014/main" val="1719016140"/>
                  </a:ext>
                </a:extLst>
              </a:tr>
              <a:tr h="370840">
                <a:tc>
                  <a:txBody>
                    <a:bodyPr/>
                    <a:lstStyle/>
                    <a:p>
                      <a:r>
                        <a:rPr lang="en-CA" sz="2000" dirty="0"/>
                        <a:t>Triangle</a:t>
                      </a:r>
                    </a:p>
                  </a:txBody>
                  <a:tcPr/>
                </a:tc>
                <a:tc>
                  <a:txBody>
                    <a:bodyPr/>
                    <a:lstStyle/>
                    <a:p>
                      <a:r>
                        <a:rPr lang="en-CA" sz="2000" dirty="0"/>
                        <a:t>Assumed central tendency</a:t>
                      </a:r>
                    </a:p>
                  </a:txBody>
                  <a:tcPr/>
                </a:tc>
                <a:extLst>
                  <a:ext uri="{0D108BD9-81ED-4DB2-BD59-A6C34878D82A}">
                    <a16:rowId xmlns:a16="http://schemas.microsoft.com/office/drawing/2014/main" val="790436939"/>
                  </a:ext>
                </a:extLst>
              </a:tr>
              <a:tr h="370840">
                <a:tc>
                  <a:txBody>
                    <a:bodyPr/>
                    <a:lstStyle/>
                    <a:p>
                      <a:r>
                        <a:rPr lang="en-CA" sz="2000" dirty="0"/>
                        <a:t>PERT</a:t>
                      </a:r>
                    </a:p>
                  </a:txBody>
                  <a:tcPr/>
                </a:tc>
                <a:tc>
                  <a:txBody>
                    <a:bodyPr/>
                    <a:lstStyle/>
                    <a:p>
                      <a:r>
                        <a:rPr lang="en-CA" sz="2000" dirty="0"/>
                        <a:t>Expected normal distribution</a:t>
                      </a:r>
                    </a:p>
                  </a:txBody>
                  <a:tcPr/>
                </a:tc>
                <a:extLst>
                  <a:ext uri="{0D108BD9-81ED-4DB2-BD59-A6C34878D82A}">
                    <a16:rowId xmlns:a16="http://schemas.microsoft.com/office/drawing/2014/main" val="2662328766"/>
                  </a:ext>
                </a:extLst>
              </a:tr>
              <a:tr h="370840">
                <a:tc>
                  <a:txBody>
                    <a:bodyPr/>
                    <a:lstStyle/>
                    <a:p>
                      <a:r>
                        <a:rPr lang="en-CA" sz="2000" dirty="0"/>
                        <a:t>Statistical</a:t>
                      </a:r>
                    </a:p>
                  </a:txBody>
                  <a:tcPr/>
                </a:tc>
                <a:tc>
                  <a:txBody>
                    <a:bodyPr/>
                    <a:lstStyle/>
                    <a:p>
                      <a:r>
                        <a:rPr lang="en-CA" sz="2000" dirty="0"/>
                        <a:t>Large amount of data</a:t>
                      </a:r>
                    </a:p>
                  </a:txBody>
                  <a:tcPr/>
                </a:tc>
                <a:extLst>
                  <a:ext uri="{0D108BD9-81ED-4DB2-BD59-A6C34878D82A}">
                    <a16:rowId xmlns:a16="http://schemas.microsoft.com/office/drawing/2014/main" val="1810104312"/>
                  </a:ext>
                </a:extLst>
              </a:tr>
            </a:tbl>
          </a:graphicData>
        </a:graphic>
      </p:graphicFrame>
    </p:spTree>
    <p:extLst>
      <p:ext uri="{BB962C8B-B14F-4D97-AF65-F5344CB8AC3E}">
        <p14:creationId xmlns:p14="http://schemas.microsoft.com/office/powerpoint/2010/main" val="830190962"/>
      </p:ext>
    </p:extLst>
  </p:cSld>
  <p:clrMapOvr>
    <a:masterClrMapping/>
  </p:clrMapOvr>
  <p:transition advTm="76726">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25C5-32C8-462F-841F-8F5E82809A06}"/>
              </a:ext>
            </a:extLst>
          </p:cNvPr>
          <p:cNvSpPr>
            <a:spLocks noGrp="1"/>
          </p:cNvSpPr>
          <p:nvPr>
            <p:ph type="title"/>
          </p:nvPr>
        </p:nvSpPr>
        <p:spPr>
          <a:xfrm>
            <a:off x="609600" y="277814"/>
            <a:ext cx="9753600" cy="1139825"/>
          </a:xfrm>
        </p:spPr>
        <p:txBody>
          <a:bodyPr/>
          <a:lstStyle/>
          <a:p>
            <a:r>
              <a:rPr lang="en-CA" i="1" dirty="0"/>
              <a:t>FUNNEL</a:t>
            </a:r>
            <a:r>
              <a:rPr lang="en-CA" dirty="0"/>
              <a:t>-</a:t>
            </a:r>
            <a:r>
              <a:rPr lang="en-US" dirty="0"/>
              <a:t>RUST: </a:t>
            </a:r>
            <a:br>
              <a:rPr lang="en-US" dirty="0"/>
            </a:br>
            <a:r>
              <a:rPr lang="en-US" dirty="0"/>
              <a:t>SOBOL CONTRIBUTION OF VARIANCE </a:t>
            </a:r>
            <a:endParaRPr lang="en-CA" dirty="0"/>
          </a:p>
        </p:txBody>
      </p:sp>
      <p:sp>
        <p:nvSpPr>
          <p:cNvPr id="3" name="Content Placeholder 2">
            <a:extLst>
              <a:ext uri="{FF2B5EF4-FFF2-40B4-BE49-F238E27FC236}">
                <a16:creationId xmlns:a16="http://schemas.microsoft.com/office/drawing/2014/main" id="{CA7BAE02-FE33-4912-BCEB-EAE79CE04236}"/>
              </a:ext>
            </a:extLst>
          </p:cNvPr>
          <p:cNvSpPr>
            <a:spLocks noGrp="1"/>
          </p:cNvSpPr>
          <p:nvPr>
            <p:ph idx="1"/>
          </p:nvPr>
        </p:nvSpPr>
        <p:spPr/>
        <p:txBody>
          <a:bodyPr/>
          <a:lstStyle/>
          <a:p>
            <a:r>
              <a:rPr lang="en-CA" dirty="0"/>
              <a:t>What share of output variance does each input contribute?</a:t>
            </a:r>
          </a:p>
        </p:txBody>
      </p:sp>
      <p:sp>
        <p:nvSpPr>
          <p:cNvPr id="4" name="Slide Number Placeholder 3">
            <a:extLst>
              <a:ext uri="{FF2B5EF4-FFF2-40B4-BE49-F238E27FC236}">
                <a16:creationId xmlns:a16="http://schemas.microsoft.com/office/drawing/2014/main" id="{8793FCCA-3591-47AA-86B8-719F12616602}"/>
              </a:ext>
            </a:extLst>
          </p:cNvPr>
          <p:cNvSpPr>
            <a:spLocks noGrp="1"/>
          </p:cNvSpPr>
          <p:nvPr>
            <p:ph type="sldNum" sz="quarter" idx="11"/>
          </p:nvPr>
        </p:nvSpPr>
        <p:spPr/>
        <p:txBody>
          <a:bodyPr/>
          <a:lstStyle/>
          <a:p>
            <a:fld id="{C5D83362-4C70-406D-8155-49D75310F06D}" type="slidenum">
              <a:rPr lang="en-US" smtClean="0"/>
              <a:t>27</a:t>
            </a:fld>
            <a:endParaRPr lang="en-US"/>
          </a:p>
        </p:txBody>
      </p:sp>
      <p:pic>
        <p:nvPicPr>
          <p:cNvPr id="6" name="Picture 5">
            <a:extLst>
              <a:ext uri="{FF2B5EF4-FFF2-40B4-BE49-F238E27FC236}">
                <a16:creationId xmlns:a16="http://schemas.microsoft.com/office/drawing/2014/main" id="{06934839-9367-41C4-8BD5-5E6D85C61080}"/>
              </a:ext>
            </a:extLst>
          </p:cNvPr>
          <p:cNvPicPr>
            <a:picLocks noChangeAspect="1"/>
          </p:cNvPicPr>
          <p:nvPr/>
        </p:nvPicPr>
        <p:blipFill>
          <a:blip r:embed="rId3"/>
          <a:stretch>
            <a:fillRect/>
          </a:stretch>
        </p:blipFill>
        <p:spPr>
          <a:xfrm>
            <a:off x="4267200" y="2161149"/>
            <a:ext cx="7180574" cy="4284101"/>
          </a:xfrm>
          <a:prstGeom prst="rect">
            <a:avLst/>
          </a:prstGeom>
        </p:spPr>
      </p:pic>
      <p:pic>
        <p:nvPicPr>
          <p:cNvPr id="7" name="Picture 6">
            <a:extLst>
              <a:ext uri="{FF2B5EF4-FFF2-40B4-BE49-F238E27FC236}">
                <a16:creationId xmlns:a16="http://schemas.microsoft.com/office/drawing/2014/main" id="{0726D1DA-7160-4291-AE74-4B353FE8C1C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4226" y="2722562"/>
            <a:ext cx="3233790" cy="3722688"/>
          </a:xfrm>
          <a:prstGeom prst="rect">
            <a:avLst/>
          </a:prstGeom>
          <a:noFill/>
          <a:ln>
            <a:noFill/>
          </a:ln>
        </p:spPr>
      </p:pic>
      <p:sp>
        <p:nvSpPr>
          <p:cNvPr id="8" name="Rectangle 7">
            <a:extLst>
              <a:ext uri="{FF2B5EF4-FFF2-40B4-BE49-F238E27FC236}">
                <a16:creationId xmlns:a16="http://schemas.microsoft.com/office/drawing/2014/main" id="{FEAD762A-A2E4-4FA1-BDC3-E7AFD497CA76}"/>
              </a:ext>
            </a:extLst>
          </p:cNvPr>
          <p:cNvSpPr/>
          <p:nvPr/>
        </p:nvSpPr>
        <p:spPr bwMode="auto">
          <a:xfrm>
            <a:off x="9799320" y="2691419"/>
            <a:ext cx="1249680" cy="585181"/>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9" name="Rectangle 8">
            <a:extLst>
              <a:ext uri="{FF2B5EF4-FFF2-40B4-BE49-F238E27FC236}">
                <a16:creationId xmlns:a16="http://schemas.microsoft.com/office/drawing/2014/main" id="{FEAD762A-A2E4-4FA1-BDC3-E7AFD497CA76}"/>
              </a:ext>
            </a:extLst>
          </p:cNvPr>
          <p:cNvSpPr/>
          <p:nvPr/>
        </p:nvSpPr>
        <p:spPr bwMode="auto">
          <a:xfrm>
            <a:off x="6858000" y="3200400"/>
            <a:ext cx="457200" cy="1600200"/>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0" name="Rectangle 9">
            <a:extLst>
              <a:ext uri="{FF2B5EF4-FFF2-40B4-BE49-F238E27FC236}">
                <a16:creationId xmlns:a16="http://schemas.microsoft.com/office/drawing/2014/main" id="{FEAD762A-A2E4-4FA1-BDC3-E7AFD497CA76}"/>
              </a:ext>
            </a:extLst>
          </p:cNvPr>
          <p:cNvSpPr/>
          <p:nvPr/>
        </p:nvSpPr>
        <p:spPr bwMode="auto">
          <a:xfrm>
            <a:off x="5016137" y="2755218"/>
            <a:ext cx="457200" cy="2045381"/>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1" name="Rectangle 10">
            <a:extLst>
              <a:ext uri="{FF2B5EF4-FFF2-40B4-BE49-F238E27FC236}">
                <a16:creationId xmlns:a16="http://schemas.microsoft.com/office/drawing/2014/main" id="{FEAD762A-A2E4-4FA1-BDC3-E7AFD497CA76}"/>
              </a:ext>
            </a:extLst>
          </p:cNvPr>
          <p:cNvSpPr/>
          <p:nvPr/>
        </p:nvSpPr>
        <p:spPr bwMode="auto">
          <a:xfrm>
            <a:off x="10918193" y="4343400"/>
            <a:ext cx="457200" cy="457199"/>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0104459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88DB-9C10-45AD-9674-D5B1D74D8794}"/>
              </a:ext>
            </a:extLst>
          </p:cNvPr>
          <p:cNvSpPr>
            <a:spLocks noGrp="1"/>
          </p:cNvSpPr>
          <p:nvPr>
            <p:ph type="title"/>
          </p:nvPr>
        </p:nvSpPr>
        <p:spPr/>
        <p:txBody>
          <a:bodyPr/>
          <a:lstStyle/>
          <a:p>
            <a:r>
              <a:rPr lang="en-CA" i="1" dirty="0"/>
              <a:t>FUNNEL</a:t>
            </a:r>
            <a:r>
              <a:rPr lang="en-CA" dirty="0"/>
              <a:t>-</a:t>
            </a:r>
            <a:r>
              <a:rPr lang="en-CA" b="1" dirty="0"/>
              <a:t>RUST: INTERFACE</a:t>
            </a:r>
          </a:p>
        </p:txBody>
      </p:sp>
      <p:sp>
        <p:nvSpPr>
          <p:cNvPr id="4" name="Slide Number Placeholder 3">
            <a:extLst>
              <a:ext uri="{FF2B5EF4-FFF2-40B4-BE49-F238E27FC236}">
                <a16:creationId xmlns:a16="http://schemas.microsoft.com/office/drawing/2014/main" id="{2C0831FA-14B1-4223-AF46-62805F40D0A1}"/>
              </a:ext>
            </a:extLst>
          </p:cNvPr>
          <p:cNvSpPr>
            <a:spLocks noGrp="1"/>
          </p:cNvSpPr>
          <p:nvPr>
            <p:ph type="sldNum" sz="quarter" idx="11"/>
          </p:nvPr>
        </p:nvSpPr>
        <p:spPr/>
        <p:txBody>
          <a:bodyPr/>
          <a:lstStyle/>
          <a:p>
            <a:fld id="{C5D83362-4C70-406D-8155-49D75310F06D}" type="slidenum">
              <a:rPr lang="en-US" smtClean="0"/>
              <a:t>28</a:t>
            </a:fld>
            <a:endParaRPr lang="en-US" dirty="0"/>
          </a:p>
        </p:txBody>
      </p:sp>
      <p:sp>
        <p:nvSpPr>
          <p:cNvPr id="7" name="Rectangle 6">
            <a:extLst>
              <a:ext uri="{FF2B5EF4-FFF2-40B4-BE49-F238E27FC236}">
                <a16:creationId xmlns:a16="http://schemas.microsoft.com/office/drawing/2014/main" id="{D07AAB4B-9493-4C59-9880-8692ACDA4BA3}"/>
              </a:ext>
            </a:extLst>
          </p:cNvPr>
          <p:cNvSpPr/>
          <p:nvPr/>
        </p:nvSpPr>
        <p:spPr bwMode="auto">
          <a:xfrm>
            <a:off x="406400" y="1507742"/>
            <a:ext cx="584200" cy="11160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3600" b="1" i="1" u="none" strike="noStrike" cap="none" normalizeH="0" baseline="0" dirty="0">
              <a:ln>
                <a:noFill/>
              </a:ln>
              <a:solidFill>
                <a:schemeClr val="tx1"/>
              </a:solidFill>
              <a:effectLst/>
              <a:latin typeface="Verdana" pitchFamily="34" charset="0"/>
            </a:endParaRPr>
          </a:p>
        </p:txBody>
      </p:sp>
      <p:pic>
        <p:nvPicPr>
          <p:cNvPr id="10" name="Picture 9">
            <a:extLst>
              <a:ext uri="{FF2B5EF4-FFF2-40B4-BE49-F238E27FC236}">
                <a16:creationId xmlns:a16="http://schemas.microsoft.com/office/drawing/2014/main" id="{DF9ACE97-BA2D-4F60-B346-BAA5E430EA94}"/>
              </a:ext>
            </a:extLst>
          </p:cNvPr>
          <p:cNvPicPr>
            <a:picLocks noChangeAspect="1"/>
          </p:cNvPicPr>
          <p:nvPr/>
        </p:nvPicPr>
        <p:blipFill rotWithShape="1">
          <a:blip r:embed="rId3"/>
          <a:srcRect r="33594"/>
          <a:stretch/>
        </p:blipFill>
        <p:spPr>
          <a:xfrm>
            <a:off x="457200" y="1507742"/>
            <a:ext cx="7696200" cy="3978658"/>
          </a:xfrm>
          <a:prstGeom prst="rect">
            <a:avLst/>
          </a:prstGeom>
        </p:spPr>
      </p:pic>
      <p:sp>
        <p:nvSpPr>
          <p:cNvPr id="11" name="TextBox 10">
            <a:extLst>
              <a:ext uri="{FF2B5EF4-FFF2-40B4-BE49-F238E27FC236}">
                <a16:creationId xmlns:a16="http://schemas.microsoft.com/office/drawing/2014/main" id="{ED3016C9-958E-41ED-B722-CB92297B33CB}"/>
              </a:ext>
            </a:extLst>
          </p:cNvPr>
          <p:cNvSpPr txBox="1"/>
          <p:nvPr/>
        </p:nvSpPr>
        <p:spPr>
          <a:xfrm>
            <a:off x="5486400" y="1508898"/>
            <a:ext cx="4775200" cy="523220"/>
          </a:xfrm>
          <a:prstGeom prst="rect">
            <a:avLst/>
          </a:prstGeom>
          <a:noFill/>
          <a:ln w="38100">
            <a:solidFill>
              <a:srgbClr val="FF0000"/>
            </a:solidFill>
          </a:ln>
        </p:spPr>
        <p:txBody>
          <a:bodyPr wrap="square" rtlCol="0" anchor="ctr">
            <a:spAutoFit/>
          </a:bodyPr>
          <a:lstStyle/>
          <a:p>
            <a:pPr algn="r"/>
            <a:r>
              <a:rPr lang="en-CA" sz="2800" dirty="0">
                <a:solidFill>
                  <a:srgbClr val="FF0000"/>
                </a:solidFill>
              </a:rPr>
              <a:t>Activate UserForm</a:t>
            </a:r>
          </a:p>
        </p:txBody>
      </p:sp>
      <p:sp>
        <p:nvSpPr>
          <p:cNvPr id="13" name="TextBox 12">
            <a:extLst>
              <a:ext uri="{FF2B5EF4-FFF2-40B4-BE49-F238E27FC236}">
                <a16:creationId xmlns:a16="http://schemas.microsoft.com/office/drawing/2014/main" id="{DE039A18-12CE-4CF3-98CE-C5101B17997D}"/>
              </a:ext>
            </a:extLst>
          </p:cNvPr>
          <p:cNvSpPr txBox="1"/>
          <p:nvPr/>
        </p:nvSpPr>
        <p:spPr>
          <a:xfrm>
            <a:off x="391160" y="2057399"/>
            <a:ext cx="2428240" cy="4359275"/>
          </a:xfrm>
          <a:prstGeom prst="rect">
            <a:avLst/>
          </a:prstGeom>
          <a:noFill/>
          <a:ln w="38100">
            <a:solidFill>
              <a:srgbClr val="FF0000"/>
            </a:solidFill>
          </a:ln>
        </p:spPr>
        <p:txBody>
          <a:bodyPr wrap="square" rtlCol="0" anchor="b">
            <a:noAutofit/>
          </a:bodyPr>
          <a:lstStyle/>
          <a:p>
            <a:pPr algn="ctr"/>
            <a:r>
              <a:rPr lang="en-CA" sz="2800" dirty="0">
                <a:solidFill>
                  <a:srgbClr val="FF0000"/>
                </a:solidFill>
              </a:rPr>
              <a:t>Model Inputs</a:t>
            </a:r>
          </a:p>
        </p:txBody>
      </p:sp>
      <p:sp>
        <p:nvSpPr>
          <p:cNvPr id="15" name="TextBox 14">
            <a:extLst>
              <a:ext uri="{FF2B5EF4-FFF2-40B4-BE49-F238E27FC236}">
                <a16:creationId xmlns:a16="http://schemas.microsoft.com/office/drawing/2014/main" id="{4227F7A8-9A9F-4647-B3CA-06D074DF9B8C}"/>
              </a:ext>
            </a:extLst>
          </p:cNvPr>
          <p:cNvSpPr txBox="1"/>
          <p:nvPr/>
        </p:nvSpPr>
        <p:spPr>
          <a:xfrm>
            <a:off x="2819400" y="2057399"/>
            <a:ext cx="4343400" cy="4359275"/>
          </a:xfrm>
          <a:prstGeom prst="rect">
            <a:avLst/>
          </a:prstGeom>
          <a:noFill/>
          <a:ln w="38100">
            <a:solidFill>
              <a:srgbClr val="FF0000"/>
            </a:solidFill>
          </a:ln>
        </p:spPr>
        <p:txBody>
          <a:bodyPr wrap="square" rtlCol="0" anchor="b">
            <a:noAutofit/>
          </a:bodyPr>
          <a:lstStyle/>
          <a:p>
            <a:pPr algn="ctr"/>
            <a:r>
              <a:rPr lang="en-CA" sz="2800" dirty="0">
                <a:solidFill>
                  <a:srgbClr val="FF0000"/>
                </a:solidFill>
              </a:rPr>
              <a:t>Simulation</a:t>
            </a:r>
          </a:p>
          <a:p>
            <a:pPr algn="ctr"/>
            <a:r>
              <a:rPr lang="en-CA" sz="2800" dirty="0">
                <a:solidFill>
                  <a:srgbClr val="FF0000"/>
                </a:solidFill>
              </a:rPr>
              <a:t>Inputs</a:t>
            </a:r>
          </a:p>
        </p:txBody>
      </p:sp>
      <p:pic>
        <p:nvPicPr>
          <p:cNvPr id="14" name="Picture 13">
            <a:extLst>
              <a:ext uri="{FF2B5EF4-FFF2-40B4-BE49-F238E27FC236}">
                <a16:creationId xmlns:a16="http://schemas.microsoft.com/office/drawing/2014/main" id="{99D8F8C7-F1DE-4B7A-B3D1-68A6D95B0DC5}"/>
              </a:ext>
            </a:extLst>
          </p:cNvPr>
          <p:cNvPicPr>
            <a:picLocks noChangeAspect="1"/>
          </p:cNvPicPr>
          <p:nvPr/>
        </p:nvPicPr>
        <p:blipFill rotWithShape="1">
          <a:blip r:embed="rId3"/>
          <a:srcRect l="66407" t="25257" b="13456"/>
          <a:stretch/>
        </p:blipFill>
        <p:spPr>
          <a:xfrm>
            <a:off x="8153400" y="3513136"/>
            <a:ext cx="3893318" cy="2438401"/>
          </a:xfrm>
          <a:prstGeom prst="rect">
            <a:avLst/>
          </a:prstGeom>
        </p:spPr>
      </p:pic>
      <p:sp>
        <p:nvSpPr>
          <p:cNvPr id="12" name="TextBox 11">
            <a:extLst>
              <a:ext uri="{FF2B5EF4-FFF2-40B4-BE49-F238E27FC236}">
                <a16:creationId xmlns:a16="http://schemas.microsoft.com/office/drawing/2014/main" id="{BF6123D4-47A5-432D-AA81-9771549BE27C}"/>
              </a:ext>
            </a:extLst>
          </p:cNvPr>
          <p:cNvSpPr txBox="1"/>
          <p:nvPr/>
        </p:nvSpPr>
        <p:spPr>
          <a:xfrm>
            <a:off x="8153400" y="2662001"/>
            <a:ext cx="3835400" cy="3289535"/>
          </a:xfrm>
          <a:prstGeom prst="rect">
            <a:avLst/>
          </a:prstGeom>
          <a:noFill/>
          <a:ln w="38100">
            <a:solidFill>
              <a:srgbClr val="FF0000"/>
            </a:solidFill>
          </a:ln>
        </p:spPr>
        <p:txBody>
          <a:bodyPr wrap="none" rtlCol="0">
            <a:noAutofit/>
          </a:bodyPr>
          <a:lstStyle/>
          <a:p>
            <a:pPr algn="ctr"/>
            <a:r>
              <a:rPr lang="en-CA" sz="2800" dirty="0">
                <a:solidFill>
                  <a:srgbClr val="FF0000"/>
                </a:solidFill>
              </a:rPr>
              <a:t>Input Simulation</a:t>
            </a:r>
          </a:p>
          <a:p>
            <a:pPr algn="ctr"/>
            <a:r>
              <a:rPr lang="en-CA" sz="2800" dirty="0">
                <a:solidFill>
                  <a:srgbClr val="FF0000"/>
                </a:solidFill>
              </a:rPr>
              <a:t> Parameters</a:t>
            </a:r>
          </a:p>
        </p:txBody>
      </p:sp>
    </p:spTree>
    <p:custDataLst>
      <p:tags r:id="rId1"/>
    </p:custDataLst>
    <p:extLst>
      <p:ext uri="{BB962C8B-B14F-4D97-AF65-F5344CB8AC3E}">
        <p14:creationId xmlns:p14="http://schemas.microsoft.com/office/powerpoint/2010/main" val="2831722260"/>
      </p:ext>
    </p:extLst>
  </p:cSld>
  <p:clrMapOvr>
    <a:masterClrMapping/>
  </p:clrMapOvr>
  <p:transition advTm="63325">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CFEF1-BC54-45CA-9E16-36E135B971EC}"/>
              </a:ext>
            </a:extLst>
          </p:cNvPr>
          <p:cNvSpPr>
            <a:spLocks noGrp="1"/>
          </p:cNvSpPr>
          <p:nvPr>
            <p:ph type="sldNum" sz="quarter" idx="11"/>
          </p:nvPr>
        </p:nvSpPr>
        <p:spPr/>
        <p:txBody>
          <a:bodyPr/>
          <a:lstStyle/>
          <a:p>
            <a:fld id="{C5D83362-4C70-406D-8155-49D75310F06D}" type="slidenum">
              <a:rPr lang="en-US" smtClean="0"/>
              <a:t>29</a:t>
            </a:fld>
            <a:endParaRPr lang="en-US"/>
          </a:p>
        </p:txBody>
      </p:sp>
      <p:sp>
        <p:nvSpPr>
          <p:cNvPr id="6" name="Title 2">
            <a:extLst>
              <a:ext uri="{FF2B5EF4-FFF2-40B4-BE49-F238E27FC236}">
                <a16:creationId xmlns:a16="http://schemas.microsoft.com/office/drawing/2014/main" id="{17DA8244-57E5-463B-91A2-40697E09A902}"/>
              </a:ext>
            </a:extLst>
          </p:cNvPr>
          <p:cNvSpPr>
            <a:spLocks noGrp="1"/>
          </p:cNvSpPr>
          <p:nvPr>
            <p:ph type="title"/>
          </p:nvPr>
        </p:nvSpPr>
        <p:spPr>
          <a:xfrm>
            <a:off x="304800" y="1371600"/>
            <a:ext cx="11887200" cy="2514600"/>
          </a:xfrm>
          <a:solidFill>
            <a:schemeClr val="bg1"/>
          </a:solidFill>
        </p:spPr>
        <p:txBody>
          <a:bodyPr/>
          <a:lstStyle/>
          <a:p>
            <a:pPr algn="ctr"/>
            <a:r>
              <a:rPr lang="en-CA" sz="6600" b="1" i="1" dirty="0"/>
              <a:t>FUNNEL</a:t>
            </a:r>
            <a:r>
              <a:rPr lang="en-CA" sz="6600" b="1" dirty="0"/>
              <a:t> Example Results</a:t>
            </a:r>
            <a:endParaRPr lang="en-CA" sz="6600" dirty="0"/>
          </a:p>
        </p:txBody>
      </p:sp>
    </p:spTree>
    <p:extLst>
      <p:ext uri="{BB962C8B-B14F-4D97-AF65-F5344CB8AC3E}">
        <p14:creationId xmlns:p14="http://schemas.microsoft.com/office/powerpoint/2010/main" val="242592261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A147-0459-46E2-900D-4F7EE11CDA29}"/>
              </a:ext>
            </a:extLst>
          </p:cNvPr>
          <p:cNvSpPr>
            <a:spLocks noGrp="1"/>
          </p:cNvSpPr>
          <p:nvPr>
            <p:ph type="title"/>
          </p:nvPr>
        </p:nvSpPr>
        <p:spPr/>
        <p:txBody>
          <a:bodyPr/>
          <a:lstStyle/>
          <a:p>
            <a:r>
              <a:rPr lang="en-CA" dirty="0"/>
              <a:t>WEBINAR OUTLINE</a:t>
            </a:r>
          </a:p>
        </p:txBody>
      </p:sp>
      <p:sp>
        <p:nvSpPr>
          <p:cNvPr id="4" name="Slide Number Placeholder 3">
            <a:extLst>
              <a:ext uri="{FF2B5EF4-FFF2-40B4-BE49-F238E27FC236}">
                <a16:creationId xmlns:a16="http://schemas.microsoft.com/office/drawing/2014/main" id="{AB4FBA52-B5D6-4B1E-A4E1-06A525A62F8F}"/>
              </a:ext>
            </a:extLst>
          </p:cNvPr>
          <p:cNvSpPr>
            <a:spLocks noGrp="1"/>
          </p:cNvSpPr>
          <p:nvPr>
            <p:ph type="sldNum" sz="quarter" idx="11"/>
          </p:nvPr>
        </p:nvSpPr>
        <p:spPr/>
        <p:txBody>
          <a:bodyPr/>
          <a:lstStyle/>
          <a:p>
            <a:fld id="{C5D83362-4C70-406D-8155-49D75310F06D}" type="slidenum">
              <a:rPr lang="en-US" smtClean="0"/>
              <a:t>3</a:t>
            </a:fld>
            <a:endParaRPr lang="en-US"/>
          </a:p>
        </p:txBody>
      </p:sp>
      <p:graphicFrame>
        <p:nvGraphicFramePr>
          <p:cNvPr id="9" name="Content Placeholder 5">
            <a:extLst>
              <a:ext uri="{FF2B5EF4-FFF2-40B4-BE49-F238E27FC236}">
                <a16:creationId xmlns:a16="http://schemas.microsoft.com/office/drawing/2014/main" id="{40B2CEC3-F3D5-4248-A8BB-ADE8A9A7D9BE}"/>
              </a:ext>
            </a:extLst>
          </p:cNvPr>
          <p:cNvGraphicFramePr>
            <a:graphicFrameLocks noGrp="1"/>
          </p:cNvGraphicFramePr>
          <p:nvPr>
            <p:ph idx="1"/>
            <p:extLst>
              <p:ext uri="{D42A27DB-BD31-4B8C-83A1-F6EECF244321}">
                <p14:modId xmlns:p14="http://schemas.microsoft.com/office/powerpoint/2010/main" val="178780351"/>
              </p:ext>
            </p:extLst>
          </p:nvPr>
        </p:nvGraphicFramePr>
        <p:xfrm>
          <a:off x="609600" y="1524001"/>
          <a:ext cx="10972800" cy="480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9550849"/>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FUNNEL </a:t>
            </a:r>
            <a:r>
              <a:rPr lang="en-CA" dirty="0"/>
              <a:t>APPLICATIONS EXAMINED</a:t>
            </a:r>
            <a:endParaRPr lang="en-US" dirty="0"/>
          </a:p>
        </p:txBody>
      </p:sp>
      <p:sp>
        <p:nvSpPr>
          <p:cNvPr id="3" name="Content Placeholder 2"/>
          <p:cNvSpPr>
            <a:spLocks noGrp="1"/>
          </p:cNvSpPr>
          <p:nvPr>
            <p:ph idx="1"/>
          </p:nvPr>
        </p:nvSpPr>
        <p:spPr/>
        <p:txBody>
          <a:bodyPr/>
          <a:lstStyle/>
          <a:p>
            <a:r>
              <a:rPr lang="en-CA" dirty="0"/>
              <a:t>Three Transportation Fuel LCA:</a:t>
            </a:r>
          </a:p>
          <a:p>
            <a:endParaRPr lang="en-CA" dirty="0"/>
          </a:p>
          <a:p>
            <a:pPr lvl="1"/>
            <a:r>
              <a:rPr lang="en-CA" dirty="0"/>
              <a:t>Application 1: Conventional and Unconventional Crude Oil</a:t>
            </a:r>
          </a:p>
          <a:p>
            <a:pPr lvl="1"/>
            <a:endParaRPr lang="en-CA" dirty="0"/>
          </a:p>
          <a:p>
            <a:pPr lvl="1"/>
            <a:r>
              <a:rPr lang="en-CA" dirty="0"/>
              <a:t>Application 2: Future Bitumen Extraction </a:t>
            </a:r>
            <a:r>
              <a:rPr lang="en-US" dirty="0"/>
              <a:t>Technology</a:t>
            </a:r>
          </a:p>
          <a:p>
            <a:pPr lvl="1"/>
            <a:endParaRPr lang="en-US" dirty="0"/>
          </a:p>
          <a:p>
            <a:pPr lvl="1"/>
            <a:r>
              <a:rPr lang="en-CA" dirty="0"/>
              <a:t>Application 3: Biofuels, </a:t>
            </a:r>
            <a:r>
              <a:rPr lang="en-CA" dirty="0" err="1"/>
              <a:t>Oxymethylene</a:t>
            </a:r>
            <a:r>
              <a:rPr lang="en-CA" dirty="0"/>
              <a:t> Ether (OME)</a:t>
            </a:r>
          </a:p>
        </p:txBody>
      </p:sp>
      <p:sp>
        <p:nvSpPr>
          <p:cNvPr id="4" name="Slide Number Placeholder 3"/>
          <p:cNvSpPr>
            <a:spLocks noGrp="1"/>
          </p:cNvSpPr>
          <p:nvPr>
            <p:ph type="sldNum" sz="quarter" idx="11"/>
          </p:nvPr>
        </p:nvSpPr>
        <p:spPr/>
        <p:txBody>
          <a:bodyPr/>
          <a:lstStyle/>
          <a:p>
            <a:fld id="{C5D83362-4C70-406D-8155-49D75310F06D}" type="slidenum">
              <a:rPr lang="en-US" smtClean="0"/>
              <a:t>30</a:t>
            </a:fld>
            <a:endParaRPr lang="en-US"/>
          </a:p>
        </p:txBody>
      </p:sp>
    </p:spTree>
    <p:extLst>
      <p:ext uri="{BB962C8B-B14F-4D97-AF65-F5344CB8AC3E}">
        <p14:creationId xmlns:p14="http://schemas.microsoft.com/office/powerpoint/2010/main" val="3912566479"/>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CFEF1-BC54-45CA-9E16-36E135B971EC}"/>
              </a:ext>
            </a:extLst>
          </p:cNvPr>
          <p:cNvSpPr>
            <a:spLocks noGrp="1"/>
          </p:cNvSpPr>
          <p:nvPr>
            <p:ph type="sldNum" sz="quarter" idx="11"/>
          </p:nvPr>
        </p:nvSpPr>
        <p:spPr/>
        <p:txBody>
          <a:bodyPr/>
          <a:lstStyle/>
          <a:p>
            <a:fld id="{C5D83362-4C70-406D-8155-49D75310F06D}" type="slidenum">
              <a:rPr lang="en-US" smtClean="0"/>
              <a:t>31</a:t>
            </a:fld>
            <a:endParaRPr lang="en-US"/>
          </a:p>
        </p:txBody>
      </p:sp>
      <p:sp>
        <p:nvSpPr>
          <p:cNvPr id="6" name="Title 2">
            <a:extLst>
              <a:ext uri="{FF2B5EF4-FFF2-40B4-BE49-F238E27FC236}">
                <a16:creationId xmlns:a16="http://schemas.microsoft.com/office/drawing/2014/main" id="{17DA8244-57E5-463B-91A2-40697E09A902}"/>
              </a:ext>
            </a:extLst>
          </p:cNvPr>
          <p:cNvSpPr>
            <a:spLocks noGrp="1"/>
          </p:cNvSpPr>
          <p:nvPr>
            <p:ph type="title"/>
          </p:nvPr>
        </p:nvSpPr>
        <p:spPr>
          <a:xfrm>
            <a:off x="304800" y="1295400"/>
            <a:ext cx="11887200" cy="4419600"/>
          </a:xfrm>
          <a:solidFill>
            <a:schemeClr val="bg1"/>
          </a:solidFill>
        </p:spPr>
        <p:txBody>
          <a:bodyPr/>
          <a:lstStyle/>
          <a:p>
            <a:pPr algn="ctr"/>
            <a:r>
              <a:rPr lang="en-CA" sz="6600" b="1" i="1" dirty="0"/>
              <a:t>FUNNEL</a:t>
            </a:r>
            <a:r>
              <a:rPr lang="en-CA" sz="6600" b="1" dirty="0"/>
              <a:t> Application 1:</a:t>
            </a:r>
            <a:br>
              <a:rPr lang="en-CA" sz="6600" dirty="0"/>
            </a:br>
            <a:r>
              <a:rPr lang="en-CA" sz="6600" dirty="0"/>
              <a:t>Transportation Fuels from Conventional and Unconventional Crude Oil</a:t>
            </a:r>
          </a:p>
        </p:txBody>
      </p:sp>
    </p:spTree>
    <p:extLst>
      <p:ext uri="{BB962C8B-B14F-4D97-AF65-F5344CB8AC3E}">
        <p14:creationId xmlns:p14="http://schemas.microsoft.com/office/powerpoint/2010/main" val="3302445774"/>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6610-B127-46A0-9258-F0060866F788}"/>
              </a:ext>
            </a:extLst>
          </p:cNvPr>
          <p:cNvSpPr>
            <a:spLocks noGrp="1"/>
          </p:cNvSpPr>
          <p:nvPr>
            <p:ph type="title"/>
          </p:nvPr>
        </p:nvSpPr>
        <p:spPr>
          <a:xfrm>
            <a:off x="304800" y="277814"/>
            <a:ext cx="10668000" cy="1139825"/>
          </a:xfrm>
        </p:spPr>
        <p:txBody>
          <a:bodyPr/>
          <a:lstStyle/>
          <a:p>
            <a:r>
              <a:rPr lang="en-CA" i="1" dirty="0"/>
              <a:t>FUNNEL </a:t>
            </a:r>
            <a:r>
              <a:rPr lang="en-CA" dirty="0"/>
              <a:t>APPLICATION 1 CRUDE &amp; BITUMEN: CURRENT SCENARIOS</a:t>
            </a:r>
          </a:p>
        </p:txBody>
      </p:sp>
      <p:sp>
        <p:nvSpPr>
          <p:cNvPr id="4" name="Slide Number Placeholder 3">
            <a:extLst>
              <a:ext uri="{FF2B5EF4-FFF2-40B4-BE49-F238E27FC236}">
                <a16:creationId xmlns:a16="http://schemas.microsoft.com/office/drawing/2014/main" id="{8154C74C-2E53-444B-82DF-F037C536476A}"/>
              </a:ext>
            </a:extLst>
          </p:cNvPr>
          <p:cNvSpPr>
            <a:spLocks noGrp="1"/>
          </p:cNvSpPr>
          <p:nvPr>
            <p:ph type="sldNum" sz="quarter" idx="11"/>
          </p:nvPr>
        </p:nvSpPr>
        <p:spPr/>
        <p:txBody>
          <a:bodyPr/>
          <a:lstStyle/>
          <a:p>
            <a:fld id="{C5D83362-4C70-406D-8155-49D75310F06D}" type="slidenum">
              <a:rPr lang="en-US" smtClean="0"/>
              <a:t>32</a:t>
            </a:fld>
            <a:endParaRPr lang="en-US"/>
          </a:p>
        </p:txBody>
      </p:sp>
      <p:graphicFrame>
        <p:nvGraphicFramePr>
          <p:cNvPr id="7" name="Table 6">
            <a:extLst>
              <a:ext uri="{FF2B5EF4-FFF2-40B4-BE49-F238E27FC236}">
                <a16:creationId xmlns:a16="http://schemas.microsoft.com/office/drawing/2014/main" id="{38C3B5C3-FFD1-4AFF-9027-049915BD1DDF}"/>
              </a:ext>
            </a:extLst>
          </p:cNvPr>
          <p:cNvGraphicFramePr>
            <a:graphicFrameLocks noGrp="1"/>
          </p:cNvGraphicFramePr>
          <p:nvPr/>
        </p:nvGraphicFramePr>
        <p:xfrm>
          <a:off x="676037" y="1884363"/>
          <a:ext cx="10906363" cy="3962400"/>
        </p:xfrm>
        <a:graphic>
          <a:graphicData uri="http://schemas.openxmlformats.org/drawingml/2006/table">
            <a:tbl>
              <a:tblPr firstRow="1" firstCol="1" bandRow="1">
                <a:tableStyleId>{5C22544A-7EE6-4342-B048-85BDC9FD1C3A}</a:tableStyleId>
              </a:tblPr>
              <a:tblGrid>
                <a:gridCol w="1980000">
                  <a:extLst>
                    <a:ext uri="{9D8B030D-6E8A-4147-A177-3AD203B41FA5}">
                      <a16:colId xmlns:a16="http://schemas.microsoft.com/office/drawing/2014/main" val="20000"/>
                    </a:ext>
                  </a:extLst>
                </a:gridCol>
                <a:gridCol w="1044858">
                  <a:extLst>
                    <a:ext uri="{9D8B030D-6E8A-4147-A177-3AD203B41FA5}">
                      <a16:colId xmlns:a16="http://schemas.microsoft.com/office/drawing/2014/main" val="20001"/>
                    </a:ext>
                  </a:extLst>
                </a:gridCol>
                <a:gridCol w="3549319">
                  <a:extLst>
                    <a:ext uri="{9D8B030D-6E8A-4147-A177-3AD203B41FA5}">
                      <a16:colId xmlns:a16="http://schemas.microsoft.com/office/drawing/2014/main" val="20002"/>
                    </a:ext>
                  </a:extLst>
                </a:gridCol>
                <a:gridCol w="2424186">
                  <a:extLst>
                    <a:ext uri="{9D8B030D-6E8A-4147-A177-3AD203B41FA5}">
                      <a16:colId xmlns:a16="http://schemas.microsoft.com/office/drawing/2014/main" val="20003"/>
                    </a:ext>
                  </a:extLst>
                </a:gridCol>
                <a:gridCol w="1908000">
                  <a:extLst>
                    <a:ext uri="{9D8B030D-6E8A-4147-A177-3AD203B41FA5}">
                      <a16:colId xmlns:a16="http://schemas.microsoft.com/office/drawing/2014/main" val="20004"/>
                    </a:ext>
                  </a:extLst>
                </a:gridCol>
              </a:tblGrid>
              <a:tr h="0">
                <a:tc>
                  <a:txBody>
                    <a:bodyPr/>
                    <a:lstStyle/>
                    <a:p>
                      <a:pPr marL="0" marR="0">
                        <a:spcBef>
                          <a:spcPts val="0"/>
                        </a:spcBef>
                        <a:spcAft>
                          <a:spcPts val="0"/>
                        </a:spcAft>
                      </a:pPr>
                      <a:r>
                        <a:rPr lang="en-US" sz="2000" dirty="0">
                          <a:effectLst/>
                        </a:rPr>
                        <a:t>Crude</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ºAPI</a:t>
                      </a:r>
                      <a:endParaRPr lang="en-US" sz="20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dirty="0">
                          <a:effectLst/>
                        </a:rPr>
                        <a:t>Extraction Technology</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dirty="0">
                          <a:effectLst/>
                        </a:rPr>
                        <a:t>Crude Location</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dirty="0">
                          <a:effectLst/>
                        </a:rPr>
                        <a:t>Refinery Location</a:t>
                      </a:r>
                      <a:endParaRPr lang="en-US" sz="20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000" dirty="0">
                          <a:effectLst/>
                        </a:rPr>
                        <a:t>Maya</a:t>
                      </a:r>
                      <a:endParaRPr lang="en-US" sz="2000" dirty="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rPr>
                        <a:t>22.0</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b="1" dirty="0">
                          <a:effectLst/>
                        </a:rPr>
                        <a:t>N</a:t>
                      </a:r>
                      <a:r>
                        <a:rPr lang="en-US" sz="2000" b="1" baseline="-25000" dirty="0">
                          <a:effectLst/>
                        </a:rPr>
                        <a:t>2</a:t>
                      </a:r>
                      <a:r>
                        <a:rPr lang="en-US" sz="2000" b="1" dirty="0">
                          <a:effectLst/>
                        </a:rPr>
                        <a:t> inj.&amp; gas lift</a:t>
                      </a:r>
                      <a:endParaRPr lang="en-US" sz="2000" b="1"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Mexico</a:t>
                      </a:r>
                      <a:endParaRPr lang="en-US" sz="20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Houston, TX</a:t>
                      </a:r>
                      <a:endParaRPr lang="en-US" sz="20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000">
                          <a:effectLst/>
                        </a:rPr>
                        <a:t>Mars</a:t>
                      </a:r>
                      <a:endParaRPr lang="en-US" sz="20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rPr>
                        <a:t>31.5</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b="1" dirty="0">
                          <a:solidFill>
                            <a:srgbClr val="00B0F0"/>
                          </a:solidFill>
                          <a:effectLst/>
                        </a:rPr>
                        <a:t>Water inj.</a:t>
                      </a:r>
                      <a:endParaRPr lang="en-US" sz="2000" b="1" dirty="0">
                        <a:solidFill>
                          <a:srgbClr val="00B0F0"/>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U.S. Gulf Coast</a:t>
                      </a:r>
                      <a:endParaRPr lang="en-US" sz="20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Cushing, OK</a:t>
                      </a:r>
                      <a:endParaRPr lang="en-US" sz="20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000" dirty="0">
                          <a:effectLst/>
                        </a:rPr>
                        <a:t>Bow River</a:t>
                      </a:r>
                      <a:endParaRPr lang="en-US" sz="2000" dirty="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rPr>
                        <a:t>24.7</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b="1" dirty="0">
                          <a:solidFill>
                            <a:srgbClr val="00B0F0"/>
                          </a:solidFill>
                          <a:effectLst/>
                        </a:rPr>
                        <a:t>Water inj. &amp; pump lift</a:t>
                      </a:r>
                      <a:endParaRPr lang="en-US" sz="2000" b="1" dirty="0">
                        <a:solidFill>
                          <a:srgbClr val="00B0F0"/>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dirty="0">
                          <a:effectLst/>
                        </a:rPr>
                        <a:t>Canada</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Cushing, OK</a:t>
                      </a:r>
                      <a:endParaRPr lang="en-US" sz="20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000">
                          <a:effectLst/>
                        </a:rPr>
                        <a:t>Alaska</a:t>
                      </a:r>
                      <a:endParaRPr lang="en-US" sz="20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rPr>
                        <a:t>31.9</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b="1" dirty="0">
                          <a:solidFill>
                            <a:srgbClr val="00B050"/>
                          </a:solidFill>
                          <a:effectLst/>
                        </a:rPr>
                        <a:t>WAG inj.</a:t>
                      </a:r>
                      <a:endParaRPr lang="en-US" sz="2000" b="1" dirty="0">
                        <a:solidFill>
                          <a:srgbClr val="00B050"/>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Alaska</a:t>
                      </a:r>
                      <a:endParaRPr lang="en-US" sz="20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dirty="0" err="1">
                          <a:effectLst/>
                        </a:rPr>
                        <a:t>L.A</a:t>
                      </a:r>
                      <a:r>
                        <a:rPr lang="en-US" sz="2000" dirty="0">
                          <a:effectLst/>
                        </a:rPr>
                        <a:t>, CA</a:t>
                      </a:r>
                      <a:endParaRPr lang="en-US" sz="20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000" dirty="0">
                          <a:effectLst/>
                        </a:rPr>
                        <a:t>Prudhoe Bay</a:t>
                      </a:r>
                      <a:endParaRPr lang="en-US" sz="2000" dirty="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rPr>
                        <a:t>31.9</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b="1" dirty="0">
                          <a:solidFill>
                            <a:srgbClr val="00B050"/>
                          </a:solidFill>
                          <a:effectLst/>
                        </a:rPr>
                        <a:t>WAG inj.</a:t>
                      </a:r>
                      <a:endParaRPr lang="en-US" sz="2000" b="1" dirty="0">
                        <a:solidFill>
                          <a:srgbClr val="00B050"/>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Alaska</a:t>
                      </a:r>
                      <a:endParaRPr lang="en-US" sz="20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dirty="0" err="1">
                          <a:effectLst/>
                        </a:rPr>
                        <a:t>L.A</a:t>
                      </a:r>
                      <a:r>
                        <a:rPr lang="en-US" sz="2000" dirty="0">
                          <a:effectLst/>
                        </a:rPr>
                        <a:t>, CA</a:t>
                      </a:r>
                      <a:endParaRPr lang="en-US" sz="20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000">
                          <a:effectLst/>
                        </a:rPr>
                        <a:t>Kern</a:t>
                      </a:r>
                      <a:endParaRPr lang="en-US" sz="20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a:effectLst/>
                        </a:rPr>
                        <a:t>13.0</a:t>
                      </a:r>
                      <a:endParaRPr lang="en-US" sz="20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b="1" dirty="0">
                          <a:solidFill>
                            <a:srgbClr val="FF0000"/>
                          </a:solidFill>
                          <a:effectLst/>
                        </a:rPr>
                        <a:t>Steam inj. &amp; pump lift</a:t>
                      </a:r>
                      <a:endParaRPr lang="en-US" sz="2000" b="1" dirty="0">
                        <a:solidFill>
                          <a:srgbClr val="FF0000"/>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California</a:t>
                      </a:r>
                      <a:endParaRPr lang="en-US" sz="20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dirty="0" err="1">
                          <a:effectLst/>
                        </a:rPr>
                        <a:t>L.A</a:t>
                      </a:r>
                      <a:r>
                        <a:rPr lang="en-US" sz="2000" dirty="0">
                          <a:effectLst/>
                        </a:rPr>
                        <a:t>, CA</a:t>
                      </a:r>
                      <a:endParaRPr lang="en-US" sz="20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6"/>
                  </a:ext>
                </a:extLst>
              </a:tr>
              <a:tr h="0">
                <a:tc>
                  <a:txBody>
                    <a:bodyPr/>
                    <a:lstStyle/>
                    <a:p>
                      <a:pPr marL="0" marR="0">
                        <a:spcBef>
                          <a:spcPts val="0"/>
                        </a:spcBef>
                        <a:spcAft>
                          <a:spcPts val="0"/>
                        </a:spcAft>
                      </a:pPr>
                      <a:r>
                        <a:rPr lang="en-US" sz="2000">
                          <a:effectLst/>
                        </a:rPr>
                        <a:t>Vene</a:t>
                      </a:r>
                      <a:endParaRPr lang="en-US" sz="20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rPr>
                        <a:t>11.7</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b="1" dirty="0">
                          <a:solidFill>
                            <a:srgbClr val="FF0000"/>
                          </a:solidFill>
                          <a:effectLst/>
                        </a:rPr>
                        <a:t>Steam inj.</a:t>
                      </a:r>
                      <a:endParaRPr lang="en-US" sz="2000" b="1" dirty="0">
                        <a:solidFill>
                          <a:srgbClr val="FF0000"/>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Venezuela</a:t>
                      </a:r>
                      <a:endParaRPr lang="en-US" sz="20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Houston, TX</a:t>
                      </a:r>
                      <a:endParaRPr lang="en-US" sz="20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7"/>
                  </a:ext>
                </a:extLst>
              </a:tr>
              <a:tr h="0">
                <a:tc>
                  <a:txBody>
                    <a:bodyPr/>
                    <a:lstStyle/>
                    <a:p>
                      <a:pPr marL="0" marR="0">
                        <a:spcBef>
                          <a:spcPts val="0"/>
                        </a:spcBef>
                        <a:spcAft>
                          <a:spcPts val="0"/>
                        </a:spcAft>
                      </a:pPr>
                      <a:r>
                        <a:rPr lang="en-US" sz="2000">
                          <a:effectLst/>
                        </a:rPr>
                        <a:t>Sirri</a:t>
                      </a:r>
                      <a:endParaRPr lang="en-US" sz="20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rPr>
                        <a:t>31.0</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b="1" dirty="0">
                          <a:solidFill>
                            <a:srgbClr val="00B0F0"/>
                          </a:solidFill>
                          <a:effectLst/>
                        </a:rPr>
                        <a:t>Water inj.</a:t>
                      </a:r>
                      <a:endParaRPr lang="en-US" sz="2000" b="1" dirty="0">
                        <a:solidFill>
                          <a:srgbClr val="00B0F0"/>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Iran</a:t>
                      </a:r>
                      <a:endParaRPr lang="en-US" sz="20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Houston, TX</a:t>
                      </a:r>
                      <a:endParaRPr lang="en-US" sz="20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8"/>
                  </a:ext>
                </a:extLst>
              </a:tr>
              <a:tr h="0">
                <a:tc>
                  <a:txBody>
                    <a:bodyPr/>
                    <a:lstStyle/>
                    <a:p>
                      <a:pPr marL="0" marR="0">
                        <a:spcBef>
                          <a:spcPts val="0"/>
                        </a:spcBef>
                        <a:spcAft>
                          <a:spcPts val="0"/>
                        </a:spcAft>
                      </a:pPr>
                      <a:r>
                        <a:rPr lang="en-US" sz="2000">
                          <a:effectLst/>
                        </a:rPr>
                        <a:t>Arab Light</a:t>
                      </a:r>
                      <a:endParaRPr lang="en-US" sz="20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rPr>
                        <a:t>32.6</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b="1" dirty="0">
                          <a:solidFill>
                            <a:srgbClr val="00B0F0"/>
                          </a:solidFill>
                          <a:effectLst/>
                        </a:rPr>
                        <a:t>Water inj.</a:t>
                      </a:r>
                      <a:endParaRPr lang="en-US" sz="2000" b="1" dirty="0">
                        <a:solidFill>
                          <a:srgbClr val="00B0F0"/>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Saudi Arabia</a:t>
                      </a:r>
                      <a:endParaRPr lang="en-US" sz="20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Houston, TX</a:t>
                      </a:r>
                      <a:endParaRPr lang="en-US" sz="20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9"/>
                  </a:ext>
                </a:extLst>
              </a:tr>
              <a:tr h="0">
                <a:tc>
                  <a:txBody>
                    <a:bodyPr/>
                    <a:lstStyle/>
                    <a:p>
                      <a:pPr marL="0" marR="0">
                        <a:spcBef>
                          <a:spcPts val="0"/>
                        </a:spcBef>
                        <a:spcAft>
                          <a:spcPts val="0"/>
                        </a:spcAft>
                      </a:pPr>
                      <a:r>
                        <a:rPr lang="en-US" sz="2000">
                          <a:effectLst/>
                        </a:rPr>
                        <a:t>Bitumen </a:t>
                      </a:r>
                      <a:endParaRPr lang="en-US" sz="20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rPr>
                        <a:t>8.2</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b="1" dirty="0">
                          <a:solidFill>
                            <a:srgbClr val="FFC000"/>
                          </a:solidFill>
                          <a:effectLst/>
                        </a:rPr>
                        <a:t>SAGD &amp; Mining</a:t>
                      </a:r>
                      <a:endParaRPr lang="en-US" sz="2000" b="1" dirty="0">
                        <a:solidFill>
                          <a:srgbClr val="FFC000"/>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Alberta</a:t>
                      </a:r>
                      <a:endParaRPr lang="en-US" sz="20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Cushing, OK</a:t>
                      </a:r>
                      <a:endParaRPr lang="en-US" sz="20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10"/>
                  </a:ext>
                </a:extLst>
              </a:tr>
              <a:tr h="0">
                <a:tc>
                  <a:txBody>
                    <a:bodyPr/>
                    <a:lstStyle/>
                    <a:p>
                      <a:pPr marL="0" marR="0">
                        <a:spcBef>
                          <a:spcPts val="0"/>
                        </a:spcBef>
                        <a:spcAft>
                          <a:spcPts val="0"/>
                        </a:spcAft>
                      </a:pPr>
                      <a:r>
                        <a:rPr lang="en-US" sz="2000">
                          <a:effectLst/>
                        </a:rPr>
                        <a:t>SCO </a:t>
                      </a:r>
                      <a:endParaRPr lang="en-US" sz="20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2000" dirty="0">
                          <a:effectLst/>
                        </a:rPr>
                        <a:t>32.8</a:t>
                      </a:r>
                      <a:endParaRPr lang="en-US" sz="2000" dirty="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b="1" dirty="0">
                          <a:solidFill>
                            <a:srgbClr val="FFC000"/>
                          </a:solidFill>
                          <a:effectLst/>
                        </a:rPr>
                        <a:t>SAGD &amp; Mining</a:t>
                      </a:r>
                      <a:endParaRPr lang="en-US" sz="2000" b="1" dirty="0">
                        <a:solidFill>
                          <a:srgbClr val="FFC000"/>
                        </a:solidFill>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a:effectLst/>
                        </a:rPr>
                        <a:t>Alberta</a:t>
                      </a:r>
                      <a:endParaRPr lang="en-US" sz="20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2000" dirty="0">
                          <a:effectLst/>
                        </a:rPr>
                        <a:t>Cushing, OK</a:t>
                      </a:r>
                      <a:endParaRPr lang="en-US" sz="20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047119585"/>
      </p:ext>
    </p:extLst>
  </p:cSld>
  <p:clrMapOvr>
    <a:masterClrMapping/>
  </p:clrMapOvr>
  <p:transition advTm="20410">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C9F9-847D-46B1-9864-DB76DBE05EA0}"/>
              </a:ext>
            </a:extLst>
          </p:cNvPr>
          <p:cNvSpPr>
            <a:spLocks noGrp="1"/>
          </p:cNvSpPr>
          <p:nvPr>
            <p:ph type="title"/>
          </p:nvPr>
        </p:nvSpPr>
        <p:spPr/>
        <p:txBody>
          <a:bodyPr/>
          <a:lstStyle/>
          <a:p>
            <a:r>
              <a:rPr lang="en-CA" sz="3600" i="1" dirty="0"/>
              <a:t>FUNNEL </a:t>
            </a:r>
            <a:r>
              <a:rPr lang="en-CA" sz="3600" dirty="0"/>
              <a:t>APPLICATION 1 CRUDE &amp; BITUMEN: COMPARISON OF FUNNEL TO LITERATURE</a:t>
            </a:r>
          </a:p>
        </p:txBody>
      </p:sp>
      <p:sp>
        <p:nvSpPr>
          <p:cNvPr id="3" name="Content Placeholder 2">
            <a:extLst>
              <a:ext uri="{FF2B5EF4-FFF2-40B4-BE49-F238E27FC236}">
                <a16:creationId xmlns:a16="http://schemas.microsoft.com/office/drawing/2014/main" id="{23AC8EAA-6A42-4DA9-94E0-6365BDEA7F4F}"/>
              </a:ext>
            </a:extLst>
          </p:cNvPr>
          <p:cNvSpPr>
            <a:spLocks noGrp="1"/>
          </p:cNvSpPr>
          <p:nvPr>
            <p:ph idx="1"/>
          </p:nvPr>
        </p:nvSpPr>
        <p:spPr>
          <a:xfrm>
            <a:off x="304800" y="1600201"/>
            <a:ext cx="2967247" cy="4343399"/>
          </a:xfrm>
        </p:spPr>
        <p:txBody>
          <a:bodyPr/>
          <a:lstStyle/>
          <a:p>
            <a:r>
              <a:rPr lang="en-CA" sz="2400" dirty="0"/>
              <a:t>Source of Variance</a:t>
            </a:r>
          </a:p>
          <a:p>
            <a:endParaRPr lang="en-CA" sz="2400" dirty="0"/>
          </a:p>
          <a:p>
            <a:pPr lvl="1"/>
            <a:r>
              <a:rPr lang="en-CA" sz="2000" dirty="0"/>
              <a:t>Different refinery configurations</a:t>
            </a:r>
          </a:p>
          <a:p>
            <a:pPr lvl="1"/>
            <a:endParaRPr lang="en-CA" sz="2000" dirty="0"/>
          </a:p>
          <a:p>
            <a:pPr lvl="1"/>
            <a:r>
              <a:rPr lang="en-CA" sz="2000" dirty="0"/>
              <a:t>VFF emissions are higher in </a:t>
            </a:r>
            <a:r>
              <a:rPr lang="en-CA" sz="2000" i="1" dirty="0"/>
              <a:t>FUNNEL</a:t>
            </a:r>
          </a:p>
        </p:txBody>
      </p:sp>
      <p:sp>
        <p:nvSpPr>
          <p:cNvPr id="4" name="Slide Number Placeholder 3">
            <a:extLst>
              <a:ext uri="{FF2B5EF4-FFF2-40B4-BE49-F238E27FC236}">
                <a16:creationId xmlns:a16="http://schemas.microsoft.com/office/drawing/2014/main" id="{AF67C552-EE4B-4616-ADC4-8AC7AB79D782}"/>
              </a:ext>
            </a:extLst>
          </p:cNvPr>
          <p:cNvSpPr>
            <a:spLocks noGrp="1"/>
          </p:cNvSpPr>
          <p:nvPr>
            <p:ph type="sldNum" sz="quarter" idx="11"/>
          </p:nvPr>
        </p:nvSpPr>
        <p:spPr/>
        <p:txBody>
          <a:bodyPr/>
          <a:lstStyle/>
          <a:p>
            <a:fld id="{C5D83362-4C70-406D-8155-49D75310F06D}" type="slidenum">
              <a:rPr lang="en-US" smtClean="0"/>
              <a:t>33</a:t>
            </a:fld>
            <a:endParaRPr lang="en-US"/>
          </a:p>
        </p:txBody>
      </p:sp>
      <p:pic>
        <p:nvPicPr>
          <p:cNvPr id="7" name="Picture 2">
            <a:extLst>
              <a:ext uri="{FF2B5EF4-FFF2-40B4-BE49-F238E27FC236}">
                <a16:creationId xmlns:a16="http://schemas.microsoft.com/office/drawing/2014/main" id="{6CCC78F4-68C7-4FB9-89C3-273E14B011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2047" y="1614487"/>
            <a:ext cx="8716753" cy="469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DE039A18-12CE-4CF3-98CE-C5101B17997D}"/>
              </a:ext>
            </a:extLst>
          </p:cNvPr>
          <p:cNvSpPr txBox="1"/>
          <p:nvPr/>
        </p:nvSpPr>
        <p:spPr>
          <a:xfrm>
            <a:off x="9144000" y="2209800"/>
            <a:ext cx="1000388" cy="381000"/>
          </a:xfrm>
          <a:prstGeom prst="rect">
            <a:avLst/>
          </a:prstGeom>
          <a:noFill/>
          <a:ln w="38100">
            <a:solidFill>
              <a:srgbClr val="FF0000"/>
            </a:solidFill>
          </a:ln>
        </p:spPr>
        <p:txBody>
          <a:bodyPr wrap="square" rtlCol="0" anchor="b">
            <a:noAutofit/>
          </a:bodyPr>
          <a:lstStyle/>
          <a:p>
            <a:pPr algn="ctr"/>
            <a:endParaRPr lang="en-CA" sz="2800" dirty="0">
              <a:solidFill>
                <a:srgbClr val="FF0000"/>
              </a:solidFill>
            </a:endParaRPr>
          </a:p>
        </p:txBody>
      </p:sp>
      <p:sp>
        <p:nvSpPr>
          <p:cNvPr id="8" name="TextBox 7">
            <a:extLst>
              <a:ext uri="{FF2B5EF4-FFF2-40B4-BE49-F238E27FC236}">
                <a16:creationId xmlns:a16="http://schemas.microsoft.com/office/drawing/2014/main" id="{DE039A18-12CE-4CF3-98CE-C5101B17997D}"/>
              </a:ext>
            </a:extLst>
          </p:cNvPr>
          <p:cNvSpPr txBox="1"/>
          <p:nvPr/>
        </p:nvSpPr>
        <p:spPr>
          <a:xfrm>
            <a:off x="4419600" y="4724400"/>
            <a:ext cx="304800" cy="304800"/>
          </a:xfrm>
          <a:prstGeom prst="rect">
            <a:avLst/>
          </a:prstGeom>
          <a:solidFill>
            <a:srgbClr val="FF0000">
              <a:alpha val="20000"/>
            </a:srgbClr>
          </a:solidFill>
          <a:ln w="38100">
            <a:solidFill>
              <a:srgbClr val="FF0000"/>
            </a:solidFill>
          </a:ln>
        </p:spPr>
        <p:txBody>
          <a:bodyPr wrap="square" rtlCol="0" anchor="b">
            <a:noAutofit/>
          </a:bodyPr>
          <a:lstStyle/>
          <a:p>
            <a:pPr algn="ctr"/>
            <a:endParaRPr lang="en-CA" sz="2800" dirty="0">
              <a:solidFill>
                <a:srgbClr val="FF0000"/>
              </a:solidFill>
            </a:endParaRPr>
          </a:p>
        </p:txBody>
      </p:sp>
      <p:sp>
        <p:nvSpPr>
          <p:cNvPr id="9" name="TextBox 8">
            <a:extLst>
              <a:ext uri="{FF2B5EF4-FFF2-40B4-BE49-F238E27FC236}">
                <a16:creationId xmlns:a16="http://schemas.microsoft.com/office/drawing/2014/main" id="{DE039A18-12CE-4CF3-98CE-C5101B17997D}"/>
              </a:ext>
            </a:extLst>
          </p:cNvPr>
          <p:cNvSpPr txBox="1"/>
          <p:nvPr/>
        </p:nvSpPr>
        <p:spPr>
          <a:xfrm>
            <a:off x="4876800" y="4038600"/>
            <a:ext cx="304800" cy="304800"/>
          </a:xfrm>
          <a:prstGeom prst="rect">
            <a:avLst/>
          </a:prstGeom>
          <a:solidFill>
            <a:srgbClr val="FF0000">
              <a:alpha val="20000"/>
            </a:srgbClr>
          </a:solidFill>
          <a:ln w="38100">
            <a:solidFill>
              <a:srgbClr val="FF0000"/>
            </a:solidFill>
          </a:ln>
        </p:spPr>
        <p:txBody>
          <a:bodyPr wrap="square" rtlCol="0" anchor="b">
            <a:noAutofit/>
          </a:bodyPr>
          <a:lstStyle/>
          <a:p>
            <a:pPr algn="ctr"/>
            <a:endParaRPr lang="en-CA" sz="2800" dirty="0">
              <a:solidFill>
                <a:srgbClr val="FF0000"/>
              </a:solidFill>
            </a:endParaRPr>
          </a:p>
        </p:txBody>
      </p:sp>
      <p:sp>
        <p:nvSpPr>
          <p:cNvPr id="10" name="TextBox 9">
            <a:extLst>
              <a:ext uri="{FF2B5EF4-FFF2-40B4-BE49-F238E27FC236}">
                <a16:creationId xmlns:a16="http://schemas.microsoft.com/office/drawing/2014/main" id="{DE039A18-12CE-4CF3-98CE-C5101B17997D}"/>
              </a:ext>
            </a:extLst>
          </p:cNvPr>
          <p:cNvSpPr txBox="1"/>
          <p:nvPr/>
        </p:nvSpPr>
        <p:spPr>
          <a:xfrm>
            <a:off x="5410200" y="3963987"/>
            <a:ext cx="304800" cy="304800"/>
          </a:xfrm>
          <a:prstGeom prst="rect">
            <a:avLst/>
          </a:prstGeom>
          <a:solidFill>
            <a:srgbClr val="FF0000">
              <a:alpha val="20000"/>
            </a:srgbClr>
          </a:solidFill>
          <a:ln w="38100">
            <a:solidFill>
              <a:srgbClr val="FF0000"/>
            </a:solidFill>
          </a:ln>
        </p:spPr>
        <p:txBody>
          <a:bodyPr wrap="square" rtlCol="0" anchor="b">
            <a:noAutofit/>
          </a:bodyPr>
          <a:lstStyle/>
          <a:p>
            <a:pPr algn="ctr"/>
            <a:endParaRPr lang="en-CA" sz="2800" dirty="0">
              <a:solidFill>
                <a:srgbClr val="FF0000"/>
              </a:solidFill>
            </a:endParaRPr>
          </a:p>
        </p:txBody>
      </p:sp>
      <p:sp>
        <p:nvSpPr>
          <p:cNvPr id="11" name="TextBox 10">
            <a:extLst>
              <a:ext uri="{FF2B5EF4-FFF2-40B4-BE49-F238E27FC236}">
                <a16:creationId xmlns:a16="http://schemas.microsoft.com/office/drawing/2014/main" id="{DE039A18-12CE-4CF3-98CE-C5101B17997D}"/>
              </a:ext>
            </a:extLst>
          </p:cNvPr>
          <p:cNvSpPr txBox="1"/>
          <p:nvPr/>
        </p:nvSpPr>
        <p:spPr>
          <a:xfrm>
            <a:off x="5867400" y="4038600"/>
            <a:ext cx="304800" cy="304800"/>
          </a:xfrm>
          <a:prstGeom prst="rect">
            <a:avLst/>
          </a:prstGeom>
          <a:solidFill>
            <a:srgbClr val="FF0000">
              <a:alpha val="20000"/>
            </a:srgbClr>
          </a:solidFill>
          <a:ln w="38100">
            <a:solidFill>
              <a:srgbClr val="FF0000"/>
            </a:solidFill>
          </a:ln>
        </p:spPr>
        <p:txBody>
          <a:bodyPr wrap="square" rtlCol="0" anchor="b">
            <a:noAutofit/>
          </a:bodyPr>
          <a:lstStyle/>
          <a:p>
            <a:pPr algn="ctr"/>
            <a:endParaRPr lang="en-CA" sz="2800" dirty="0">
              <a:solidFill>
                <a:srgbClr val="FF0000"/>
              </a:solidFill>
            </a:endParaRPr>
          </a:p>
        </p:txBody>
      </p:sp>
      <p:sp>
        <p:nvSpPr>
          <p:cNvPr id="12" name="TextBox 11">
            <a:extLst>
              <a:ext uri="{FF2B5EF4-FFF2-40B4-BE49-F238E27FC236}">
                <a16:creationId xmlns:a16="http://schemas.microsoft.com/office/drawing/2014/main" id="{DE039A18-12CE-4CF3-98CE-C5101B17997D}"/>
              </a:ext>
            </a:extLst>
          </p:cNvPr>
          <p:cNvSpPr txBox="1"/>
          <p:nvPr/>
        </p:nvSpPr>
        <p:spPr>
          <a:xfrm>
            <a:off x="6858000" y="4202112"/>
            <a:ext cx="304800" cy="304800"/>
          </a:xfrm>
          <a:prstGeom prst="rect">
            <a:avLst/>
          </a:prstGeom>
          <a:solidFill>
            <a:srgbClr val="FF0000">
              <a:alpha val="20000"/>
            </a:srgbClr>
          </a:solidFill>
          <a:ln w="38100">
            <a:solidFill>
              <a:srgbClr val="FF0000"/>
            </a:solidFill>
          </a:ln>
        </p:spPr>
        <p:txBody>
          <a:bodyPr wrap="square" rtlCol="0" anchor="b">
            <a:noAutofit/>
          </a:bodyPr>
          <a:lstStyle/>
          <a:p>
            <a:pPr algn="ctr"/>
            <a:endParaRPr lang="en-CA" sz="2800" dirty="0">
              <a:solidFill>
                <a:srgbClr val="FF0000"/>
              </a:solidFill>
            </a:endParaRPr>
          </a:p>
        </p:txBody>
      </p:sp>
      <p:sp>
        <p:nvSpPr>
          <p:cNvPr id="13" name="TextBox 12">
            <a:extLst>
              <a:ext uri="{FF2B5EF4-FFF2-40B4-BE49-F238E27FC236}">
                <a16:creationId xmlns:a16="http://schemas.microsoft.com/office/drawing/2014/main" id="{DE039A18-12CE-4CF3-98CE-C5101B17997D}"/>
              </a:ext>
            </a:extLst>
          </p:cNvPr>
          <p:cNvSpPr txBox="1"/>
          <p:nvPr/>
        </p:nvSpPr>
        <p:spPr>
          <a:xfrm>
            <a:off x="7848600" y="4343400"/>
            <a:ext cx="304800" cy="304800"/>
          </a:xfrm>
          <a:prstGeom prst="rect">
            <a:avLst/>
          </a:prstGeom>
          <a:solidFill>
            <a:srgbClr val="FF0000">
              <a:alpha val="20000"/>
            </a:srgbClr>
          </a:solidFill>
          <a:ln w="38100">
            <a:solidFill>
              <a:srgbClr val="FF0000"/>
            </a:solidFill>
          </a:ln>
        </p:spPr>
        <p:txBody>
          <a:bodyPr wrap="square" rtlCol="0" anchor="b">
            <a:noAutofit/>
          </a:bodyPr>
          <a:lstStyle/>
          <a:p>
            <a:pPr algn="ctr"/>
            <a:endParaRPr lang="en-CA" sz="2800" dirty="0">
              <a:solidFill>
                <a:srgbClr val="FF0000"/>
              </a:solidFill>
            </a:endParaRPr>
          </a:p>
        </p:txBody>
      </p:sp>
      <p:sp>
        <p:nvSpPr>
          <p:cNvPr id="14" name="TextBox 13">
            <a:extLst>
              <a:ext uri="{FF2B5EF4-FFF2-40B4-BE49-F238E27FC236}">
                <a16:creationId xmlns:a16="http://schemas.microsoft.com/office/drawing/2014/main" id="{DE039A18-12CE-4CF3-98CE-C5101B17997D}"/>
              </a:ext>
            </a:extLst>
          </p:cNvPr>
          <p:cNvSpPr txBox="1"/>
          <p:nvPr/>
        </p:nvSpPr>
        <p:spPr>
          <a:xfrm>
            <a:off x="8848725" y="4030662"/>
            <a:ext cx="304800" cy="304800"/>
          </a:xfrm>
          <a:prstGeom prst="rect">
            <a:avLst/>
          </a:prstGeom>
          <a:solidFill>
            <a:srgbClr val="FF0000">
              <a:alpha val="20000"/>
            </a:srgbClr>
          </a:solidFill>
          <a:ln w="38100">
            <a:solidFill>
              <a:srgbClr val="FF0000"/>
            </a:solidFill>
          </a:ln>
        </p:spPr>
        <p:txBody>
          <a:bodyPr wrap="square" rtlCol="0" anchor="b">
            <a:noAutofit/>
          </a:bodyPr>
          <a:lstStyle/>
          <a:p>
            <a:pPr algn="ctr"/>
            <a:endParaRPr lang="en-CA" sz="2800" dirty="0">
              <a:solidFill>
                <a:srgbClr val="FF0000"/>
              </a:solidFill>
            </a:endParaRPr>
          </a:p>
        </p:txBody>
      </p:sp>
      <p:sp>
        <p:nvSpPr>
          <p:cNvPr id="15" name="TextBox 14">
            <a:extLst>
              <a:ext uri="{FF2B5EF4-FFF2-40B4-BE49-F238E27FC236}">
                <a16:creationId xmlns:a16="http://schemas.microsoft.com/office/drawing/2014/main" id="{DE039A18-12CE-4CF3-98CE-C5101B17997D}"/>
              </a:ext>
            </a:extLst>
          </p:cNvPr>
          <p:cNvSpPr txBox="1"/>
          <p:nvPr/>
        </p:nvSpPr>
        <p:spPr>
          <a:xfrm>
            <a:off x="6400800" y="3467100"/>
            <a:ext cx="304800" cy="304800"/>
          </a:xfrm>
          <a:prstGeom prst="rect">
            <a:avLst/>
          </a:prstGeom>
          <a:solidFill>
            <a:srgbClr val="FF0000">
              <a:alpha val="20000"/>
            </a:srgbClr>
          </a:solidFill>
          <a:ln w="38100">
            <a:solidFill>
              <a:srgbClr val="FF0000"/>
            </a:solidFill>
          </a:ln>
        </p:spPr>
        <p:txBody>
          <a:bodyPr wrap="square" rtlCol="0" anchor="b">
            <a:noAutofit/>
          </a:bodyPr>
          <a:lstStyle/>
          <a:p>
            <a:pPr algn="ctr"/>
            <a:endParaRPr lang="en-CA" sz="2800" dirty="0">
              <a:solidFill>
                <a:srgbClr val="FF0000"/>
              </a:solidFill>
            </a:endParaRPr>
          </a:p>
        </p:txBody>
      </p:sp>
      <p:sp>
        <p:nvSpPr>
          <p:cNvPr id="16" name="TextBox 15">
            <a:extLst>
              <a:ext uri="{FF2B5EF4-FFF2-40B4-BE49-F238E27FC236}">
                <a16:creationId xmlns:a16="http://schemas.microsoft.com/office/drawing/2014/main" id="{DE039A18-12CE-4CF3-98CE-C5101B17997D}"/>
              </a:ext>
            </a:extLst>
          </p:cNvPr>
          <p:cNvSpPr txBox="1"/>
          <p:nvPr/>
        </p:nvSpPr>
        <p:spPr>
          <a:xfrm>
            <a:off x="9839588" y="4711700"/>
            <a:ext cx="304800" cy="304800"/>
          </a:xfrm>
          <a:prstGeom prst="rect">
            <a:avLst/>
          </a:prstGeom>
          <a:solidFill>
            <a:srgbClr val="FF0000">
              <a:alpha val="20000"/>
            </a:srgbClr>
          </a:solidFill>
          <a:ln w="38100">
            <a:solidFill>
              <a:srgbClr val="FF0000"/>
            </a:solidFill>
          </a:ln>
        </p:spPr>
        <p:txBody>
          <a:bodyPr wrap="square" rtlCol="0" anchor="b">
            <a:noAutofit/>
          </a:bodyPr>
          <a:lstStyle/>
          <a:p>
            <a:pPr algn="ctr"/>
            <a:endParaRPr lang="en-CA" sz="2800" dirty="0">
              <a:solidFill>
                <a:srgbClr val="FF0000"/>
              </a:solidFill>
            </a:endParaRPr>
          </a:p>
        </p:txBody>
      </p:sp>
      <p:sp>
        <p:nvSpPr>
          <p:cNvPr id="17" name="TextBox 16">
            <a:extLst>
              <a:ext uri="{FF2B5EF4-FFF2-40B4-BE49-F238E27FC236}">
                <a16:creationId xmlns:a16="http://schemas.microsoft.com/office/drawing/2014/main" id="{DE039A18-12CE-4CF3-98CE-C5101B17997D}"/>
              </a:ext>
            </a:extLst>
          </p:cNvPr>
          <p:cNvSpPr txBox="1"/>
          <p:nvPr/>
        </p:nvSpPr>
        <p:spPr>
          <a:xfrm>
            <a:off x="10363200" y="4495800"/>
            <a:ext cx="304800" cy="304800"/>
          </a:xfrm>
          <a:prstGeom prst="rect">
            <a:avLst/>
          </a:prstGeom>
          <a:solidFill>
            <a:srgbClr val="FF0000">
              <a:alpha val="20000"/>
            </a:srgbClr>
          </a:solidFill>
          <a:ln w="38100">
            <a:solidFill>
              <a:srgbClr val="FF0000"/>
            </a:solidFill>
          </a:ln>
        </p:spPr>
        <p:txBody>
          <a:bodyPr wrap="square" rtlCol="0" anchor="b">
            <a:noAutofit/>
          </a:bodyPr>
          <a:lstStyle/>
          <a:p>
            <a:pPr algn="ctr"/>
            <a:endParaRPr lang="en-CA" sz="2800" dirty="0">
              <a:solidFill>
                <a:srgbClr val="FF0000"/>
              </a:solidFill>
            </a:endParaRPr>
          </a:p>
        </p:txBody>
      </p:sp>
      <p:sp>
        <p:nvSpPr>
          <p:cNvPr id="18" name="TextBox 17">
            <a:extLst>
              <a:ext uri="{FF2B5EF4-FFF2-40B4-BE49-F238E27FC236}">
                <a16:creationId xmlns:a16="http://schemas.microsoft.com/office/drawing/2014/main" id="{DE039A18-12CE-4CF3-98CE-C5101B17997D}"/>
              </a:ext>
            </a:extLst>
          </p:cNvPr>
          <p:cNvSpPr txBox="1"/>
          <p:nvPr/>
        </p:nvSpPr>
        <p:spPr>
          <a:xfrm>
            <a:off x="10871200" y="4572000"/>
            <a:ext cx="304800" cy="304800"/>
          </a:xfrm>
          <a:prstGeom prst="rect">
            <a:avLst/>
          </a:prstGeom>
          <a:solidFill>
            <a:srgbClr val="FF0000">
              <a:alpha val="20000"/>
            </a:srgbClr>
          </a:solidFill>
          <a:ln w="38100">
            <a:solidFill>
              <a:srgbClr val="FF0000"/>
            </a:solidFill>
          </a:ln>
        </p:spPr>
        <p:txBody>
          <a:bodyPr wrap="square" rtlCol="0" anchor="b">
            <a:noAutofit/>
          </a:bodyPr>
          <a:lstStyle/>
          <a:p>
            <a:pPr algn="ctr"/>
            <a:endParaRPr lang="en-CA" sz="2800" dirty="0">
              <a:solidFill>
                <a:srgbClr val="FF0000"/>
              </a:solidFill>
            </a:endParaRPr>
          </a:p>
        </p:txBody>
      </p:sp>
      <p:sp>
        <p:nvSpPr>
          <p:cNvPr id="20" name="TextBox 19">
            <a:extLst>
              <a:ext uri="{FF2B5EF4-FFF2-40B4-BE49-F238E27FC236}">
                <a16:creationId xmlns:a16="http://schemas.microsoft.com/office/drawing/2014/main" id="{DE039A18-12CE-4CF3-98CE-C5101B17997D}"/>
              </a:ext>
            </a:extLst>
          </p:cNvPr>
          <p:cNvSpPr txBox="1"/>
          <p:nvPr/>
        </p:nvSpPr>
        <p:spPr>
          <a:xfrm>
            <a:off x="9144000" y="1951356"/>
            <a:ext cx="1295400" cy="381000"/>
          </a:xfrm>
          <a:prstGeom prst="rect">
            <a:avLst/>
          </a:prstGeom>
          <a:noFill/>
          <a:ln w="38100">
            <a:solidFill>
              <a:srgbClr val="FF0000"/>
            </a:solidFill>
          </a:ln>
        </p:spPr>
        <p:txBody>
          <a:bodyPr wrap="square" rtlCol="0" anchor="b">
            <a:noAutofit/>
          </a:bodyPr>
          <a:lstStyle/>
          <a:p>
            <a:pPr algn="ctr"/>
            <a:endParaRPr lang="en-CA" sz="2800" dirty="0">
              <a:solidFill>
                <a:srgbClr val="FF0000"/>
              </a:solidFill>
            </a:endParaRPr>
          </a:p>
        </p:txBody>
      </p:sp>
      <p:sp>
        <p:nvSpPr>
          <p:cNvPr id="21" name="TextBox 20">
            <a:extLst>
              <a:ext uri="{FF2B5EF4-FFF2-40B4-BE49-F238E27FC236}">
                <a16:creationId xmlns:a16="http://schemas.microsoft.com/office/drawing/2014/main" id="{DE039A18-12CE-4CF3-98CE-C5101B17997D}"/>
              </a:ext>
            </a:extLst>
          </p:cNvPr>
          <p:cNvSpPr txBox="1"/>
          <p:nvPr/>
        </p:nvSpPr>
        <p:spPr>
          <a:xfrm>
            <a:off x="8391525" y="4268787"/>
            <a:ext cx="304800" cy="304800"/>
          </a:xfrm>
          <a:prstGeom prst="rect">
            <a:avLst/>
          </a:prstGeom>
          <a:solidFill>
            <a:srgbClr val="FF0000">
              <a:alpha val="20000"/>
            </a:srgbClr>
          </a:solidFill>
          <a:ln w="38100">
            <a:solidFill>
              <a:srgbClr val="FF0000"/>
            </a:solidFill>
          </a:ln>
        </p:spPr>
        <p:txBody>
          <a:bodyPr wrap="square" rtlCol="0" anchor="b">
            <a:noAutofit/>
          </a:bodyPr>
          <a:lstStyle/>
          <a:p>
            <a:pPr algn="ctr"/>
            <a:endParaRPr lang="en-CA" sz="2800" dirty="0">
              <a:solidFill>
                <a:srgbClr val="FF0000"/>
              </a:solidFill>
            </a:endParaRPr>
          </a:p>
        </p:txBody>
      </p:sp>
      <p:sp>
        <p:nvSpPr>
          <p:cNvPr id="22" name="TextBox 21">
            <a:extLst>
              <a:ext uri="{FF2B5EF4-FFF2-40B4-BE49-F238E27FC236}">
                <a16:creationId xmlns:a16="http://schemas.microsoft.com/office/drawing/2014/main" id="{DE039A18-12CE-4CF3-98CE-C5101B17997D}"/>
              </a:ext>
            </a:extLst>
          </p:cNvPr>
          <p:cNvSpPr txBox="1"/>
          <p:nvPr/>
        </p:nvSpPr>
        <p:spPr>
          <a:xfrm>
            <a:off x="9372600" y="4421187"/>
            <a:ext cx="304800" cy="304800"/>
          </a:xfrm>
          <a:prstGeom prst="rect">
            <a:avLst/>
          </a:prstGeom>
          <a:solidFill>
            <a:srgbClr val="FF0000">
              <a:alpha val="20000"/>
            </a:srgbClr>
          </a:solidFill>
          <a:ln w="38100">
            <a:solidFill>
              <a:srgbClr val="FF0000"/>
            </a:solidFill>
          </a:ln>
        </p:spPr>
        <p:txBody>
          <a:bodyPr wrap="square" rtlCol="0" anchor="b">
            <a:noAutofit/>
          </a:bodyPr>
          <a:lstStyle/>
          <a:p>
            <a:pPr algn="ctr"/>
            <a:endParaRPr lang="en-CA" sz="2800" dirty="0">
              <a:solidFill>
                <a:srgbClr val="FF0000"/>
              </a:solidFill>
            </a:endParaRPr>
          </a:p>
        </p:txBody>
      </p:sp>
      <p:sp>
        <p:nvSpPr>
          <p:cNvPr id="23" name="TextBox 22">
            <a:extLst>
              <a:ext uri="{FF2B5EF4-FFF2-40B4-BE49-F238E27FC236}">
                <a16:creationId xmlns:a16="http://schemas.microsoft.com/office/drawing/2014/main" id="{DE039A18-12CE-4CF3-98CE-C5101B17997D}"/>
              </a:ext>
            </a:extLst>
          </p:cNvPr>
          <p:cNvSpPr txBox="1"/>
          <p:nvPr/>
        </p:nvSpPr>
        <p:spPr>
          <a:xfrm>
            <a:off x="10871200" y="4554220"/>
            <a:ext cx="304800" cy="304800"/>
          </a:xfrm>
          <a:prstGeom prst="rect">
            <a:avLst/>
          </a:prstGeom>
          <a:solidFill>
            <a:srgbClr val="FF0000">
              <a:alpha val="20000"/>
            </a:srgbClr>
          </a:solidFill>
          <a:ln w="38100">
            <a:solidFill>
              <a:srgbClr val="FF0000"/>
            </a:solidFill>
          </a:ln>
        </p:spPr>
        <p:txBody>
          <a:bodyPr wrap="square" rtlCol="0" anchor="b">
            <a:noAutofit/>
          </a:bodyPr>
          <a:lstStyle/>
          <a:p>
            <a:pPr algn="ctr"/>
            <a:endParaRPr lang="en-CA" sz="2800" dirty="0">
              <a:solidFill>
                <a:srgbClr val="FF0000"/>
              </a:solidFill>
            </a:endParaRPr>
          </a:p>
        </p:txBody>
      </p:sp>
      <p:sp>
        <p:nvSpPr>
          <p:cNvPr id="24" name="TextBox 23">
            <a:extLst>
              <a:ext uri="{FF2B5EF4-FFF2-40B4-BE49-F238E27FC236}">
                <a16:creationId xmlns:a16="http://schemas.microsoft.com/office/drawing/2014/main" id="{DE039A18-12CE-4CF3-98CE-C5101B17997D}"/>
              </a:ext>
            </a:extLst>
          </p:cNvPr>
          <p:cNvSpPr txBox="1"/>
          <p:nvPr/>
        </p:nvSpPr>
        <p:spPr>
          <a:xfrm>
            <a:off x="4318000" y="1676400"/>
            <a:ext cx="939800" cy="3340099"/>
          </a:xfrm>
          <a:prstGeom prst="rect">
            <a:avLst/>
          </a:prstGeom>
          <a:noFill/>
          <a:ln w="38100">
            <a:solidFill>
              <a:srgbClr val="FF0000"/>
            </a:solidFill>
          </a:ln>
        </p:spPr>
        <p:txBody>
          <a:bodyPr wrap="square" rtlCol="0" anchor="b">
            <a:noAutofit/>
          </a:bodyPr>
          <a:lstStyle/>
          <a:p>
            <a:pPr algn="ctr"/>
            <a:endParaRPr lang="en-CA" sz="2800" dirty="0">
              <a:solidFill>
                <a:srgbClr val="FF0000"/>
              </a:solidFill>
            </a:endParaRPr>
          </a:p>
        </p:txBody>
      </p:sp>
      <p:sp>
        <p:nvSpPr>
          <p:cNvPr id="25" name="TextBox 24">
            <a:extLst>
              <a:ext uri="{FF2B5EF4-FFF2-40B4-BE49-F238E27FC236}">
                <a16:creationId xmlns:a16="http://schemas.microsoft.com/office/drawing/2014/main" id="{DE039A18-12CE-4CF3-98CE-C5101B17997D}"/>
              </a:ext>
            </a:extLst>
          </p:cNvPr>
          <p:cNvSpPr txBox="1"/>
          <p:nvPr/>
        </p:nvSpPr>
        <p:spPr>
          <a:xfrm>
            <a:off x="8737600" y="2438399"/>
            <a:ext cx="472812" cy="2578099"/>
          </a:xfrm>
          <a:prstGeom prst="rect">
            <a:avLst/>
          </a:prstGeom>
          <a:noFill/>
          <a:ln w="38100">
            <a:solidFill>
              <a:srgbClr val="FF0000"/>
            </a:solidFill>
          </a:ln>
        </p:spPr>
        <p:txBody>
          <a:bodyPr wrap="square" rtlCol="0" anchor="b">
            <a:noAutofit/>
          </a:bodyPr>
          <a:lstStyle/>
          <a:p>
            <a:pPr algn="ctr"/>
            <a:endParaRPr lang="en-CA" sz="2800" dirty="0">
              <a:solidFill>
                <a:srgbClr val="FF0000"/>
              </a:solidFill>
            </a:endParaRPr>
          </a:p>
        </p:txBody>
      </p:sp>
      <p:sp>
        <p:nvSpPr>
          <p:cNvPr id="26" name="TextBox 25">
            <a:extLst>
              <a:ext uri="{FF2B5EF4-FFF2-40B4-BE49-F238E27FC236}">
                <a16:creationId xmlns:a16="http://schemas.microsoft.com/office/drawing/2014/main" id="{DE039A18-12CE-4CF3-98CE-C5101B17997D}"/>
              </a:ext>
            </a:extLst>
          </p:cNvPr>
          <p:cNvSpPr txBox="1"/>
          <p:nvPr/>
        </p:nvSpPr>
        <p:spPr>
          <a:xfrm>
            <a:off x="9780982" y="3581400"/>
            <a:ext cx="472812" cy="1435098"/>
          </a:xfrm>
          <a:prstGeom prst="rect">
            <a:avLst/>
          </a:prstGeom>
          <a:noFill/>
          <a:ln w="38100">
            <a:solidFill>
              <a:srgbClr val="FF0000"/>
            </a:solidFill>
          </a:ln>
        </p:spPr>
        <p:txBody>
          <a:bodyPr wrap="square" rtlCol="0" anchor="b">
            <a:noAutofit/>
          </a:bodyPr>
          <a:lstStyle/>
          <a:p>
            <a:pPr algn="ctr"/>
            <a:endParaRPr lang="en-CA" sz="2800" dirty="0">
              <a:solidFill>
                <a:srgbClr val="FF0000"/>
              </a:solidFill>
            </a:endParaRPr>
          </a:p>
        </p:txBody>
      </p:sp>
    </p:spTree>
    <p:extLst>
      <p:ext uri="{BB962C8B-B14F-4D97-AF65-F5344CB8AC3E}">
        <p14:creationId xmlns:p14="http://schemas.microsoft.com/office/powerpoint/2010/main" val="11564667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8"/>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1"/>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5"/>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4"/>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715A-9F61-4244-ACDE-C8E39D1F5C13}"/>
              </a:ext>
            </a:extLst>
          </p:cNvPr>
          <p:cNvSpPr>
            <a:spLocks noGrp="1"/>
          </p:cNvSpPr>
          <p:nvPr>
            <p:ph type="title"/>
          </p:nvPr>
        </p:nvSpPr>
        <p:spPr/>
        <p:txBody>
          <a:bodyPr/>
          <a:lstStyle/>
          <a:p>
            <a:r>
              <a:rPr lang="en-CA" i="1" dirty="0"/>
              <a:t>FUNNEL </a:t>
            </a:r>
            <a:r>
              <a:rPr lang="en-CA" dirty="0"/>
              <a:t>APPLICATION 1 CRUDE &amp; BITUMEN: RESULTS </a:t>
            </a:r>
          </a:p>
        </p:txBody>
      </p:sp>
      <p:sp>
        <p:nvSpPr>
          <p:cNvPr id="3" name="Content Placeholder 2">
            <a:extLst>
              <a:ext uri="{FF2B5EF4-FFF2-40B4-BE49-F238E27FC236}">
                <a16:creationId xmlns:a16="http://schemas.microsoft.com/office/drawing/2014/main" id="{869A94DD-D775-4F5C-B718-636B6142638B}"/>
              </a:ext>
            </a:extLst>
          </p:cNvPr>
          <p:cNvSpPr>
            <a:spLocks noGrp="1"/>
          </p:cNvSpPr>
          <p:nvPr>
            <p:ph idx="1"/>
          </p:nvPr>
        </p:nvSpPr>
        <p:spPr/>
        <p:txBody>
          <a:bodyPr/>
          <a:lstStyle/>
          <a:p>
            <a:r>
              <a:rPr lang="en-CA" dirty="0"/>
              <a:t>Emissions unlikely correlated to API</a:t>
            </a:r>
          </a:p>
        </p:txBody>
      </p:sp>
      <p:sp>
        <p:nvSpPr>
          <p:cNvPr id="4" name="Slide Number Placeholder 3">
            <a:extLst>
              <a:ext uri="{FF2B5EF4-FFF2-40B4-BE49-F238E27FC236}">
                <a16:creationId xmlns:a16="http://schemas.microsoft.com/office/drawing/2014/main" id="{CD08A4D0-618B-4DD7-AFDD-6F3F3DDE9A93}"/>
              </a:ext>
            </a:extLst>
          </p:cNvPr>
          <p:cNvSpPr>
            <a:spLocks noGrp="1"/>
          </p:cNvSpPr>
          <p:nvPr>
            <p:ph type="sldNum" sz="quarter" idx="11"/>
          </p:nvPr>
        </p:nvSpPr>
        <p:spPr/>
        <p:txBody>
          <a:bodyPr/>
          <a:lstStyle/>
          <a:p>
            <a:fld id="{C5D83362-4C70-406D-8155-49D75310F06D}" type="slidenum">
              <a:rPr lang="en-US" smtClean="0"/>
              <a:t>34</a:t>
            </a:fld>
            <a:endParaRPr lang="en-US"/>
          </a:p>
        </p:txBody>
      </p:sp>
      <p:pic>
        <p:nvPicPr>
          <p:cNvPr id="6" name="Picture 3">
            <a:extLst>
              <a:ext uri="{FF2B5EF4-FFF2-40B4-BE49-F238E27FC236}">
                <a16:creationId xmlns:a16="http://schemas.microsoft.com/office/drawing/2014/main" id="{12B9A81C-D8AA-46D8-9536-89F1FB2746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05000" y="2096974"/>
            <a:ext cx="8696521" cy="468482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973476"/>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CFEF1-BC54-45CA-9E16-36E135B971EC}"/>
              </a:ext>
            </a:extLst>
          </p:cNvPr>
          <p:cNvSpPr>
            <a:spLocks noGrp="1"/>
          </p:cNvSpPr>
          <p:nvPr>
            <p:ph type="sldNum" sz="quarter" idx="11"/>
          </p:nvPr>
        </p:nvSpPr>
        <p:spPr/>
        <p:txBody>
          <a:bodyPr/>
          <a:lstStyle/>
          <a:p>
            <a:fld id="{C5D83362-4C70-406D-8155-49D75310F06D}" type="slidenum">
              <a:rPr lang="en-US" smtClean="0"/>
              <a:t>35</a:t>
            </a:fld>
            <a:endParaRPr lang="en-US"/>
          </a:p>
        </p:txBody>
      </p:sp>
      <p:sp>
        <p:nvSpPr>
          <p:cNvPr id="6" name="Title 2">
            <a:extLst>
              <a:ext uri="{FF2B5EF4-FFF2-40B4-BE49-F238E27FC236}">
                <a16:creationId xmlns:a16="http://schemas.microsoft.com/office/drawing/2014/main" id="{17DA8244-57E5-463B-91A2-40697E09A902}"/>
              </a:ext>
            </a:extLst>
          </p:cNvPr>
          <p:cNvSpPr>
            <a:spLocks noGrp="1"/>
          </p:cNvSpPr>
          <p:nvPr>
            <p:ph type="title"/>
          </p:nvPr>
        </p:nvSpPr>
        <p:spPr>
          <a:xfrm>
            <a:off x="304800" y="1295400"/>
            <a:ext cx="11887200" cy="4267200"/>
          </a:xfrm>
          <a:solidFill>
            <a:schemeClr val="bg1"/>
          </a:solidFill>
        </p:spPr>
        <p:txBody>
          <a:bodyPr/>
          <a:lstStyle/>
          <a:p>
            <a:pPr algn="ctr"/>
            <a:r>
              <a:rPr lang="en-CA" sz="6600" b="1" i="1" dirty="0"/>
              <a:t>FUNNEL</a:t>
            </a:r>
            <a:r>
              <a:rPr lang="en-CA" sz="6600" b="1" dirty="0"/>
              <a:t> Application 2:</a:t>
            </a:r>
            <a:br>
              <a:rPr lang="en-CA" sz="6600" dirty="0"/>
            </a:br>
            <a:r>
              <a:rPr lang="en-CA" sz="6600" dirty="0"/>
              <a:t>Future Bitumen Extraction Technology</a:t>
            </a:r>
          </a:p>
        </p:txBody>
      </p:sp>
    </p:spTree>
    <p:extLst>
      <p:ext uri="{BB962C8B-B14F-4D97-AF65-F5344CB8AC3E}">
        <p14:creationId xmlns:p14="http://schemas.microsoft.com/office/powerpoint/2010/main" val="3974802268"/>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814"/>
            <a:ext cx="10210800" cy="1139825"/>
          </a:xfrm>
        </p:spPr>
        <p:txBody>
          <a:bodyPr/>
          <a:lstStyle/>
          <a:p>
            <a:r>
              <a:rPr lang="en-CA" sz="3600" i="1" dirty="0"/>
              <a:t>FUNNEL </a:t>
            </a:r>
            <a:r>
              <a:rPr lang="en-US" sz="3600" dirty="0"/>
              <a:t>APPLICATION 2 FUTURE TECH.: </a:t>
            </a:r>
            <a:br>
              <a:rPr lang="en-US" sz="3600" dirty="0"/>
            </a:br>
            <a:r>
              <a:rPr lang="en-US" sz="3600" dirty="0"/>
              <a:t>SCHEMATIC DIAGRAM OF THE ESEIEH PROCESS</a:t>
            </a:r>
          </a:p>
        </p:txBody>
      </p:sp>
      <p:sp>
        <p:nvSpPr>
          <p:cNvPr id="4" name="Slide Number Placeholder 3"/>
          <p:cNvSpPr>
            <a:spLocks noGrp="1"/>
          </p:cNvSpPr>
          <p:nvPr>
            <p:ph type="sldNum" sz="quarter" idx="11"/>
          </p:nvPr>
        </p:nvSpPr>
        <p:spPr/>
        <p:txBody>
          <a:bodyPr/>
          <a:lstStyle/>
          <a:p>
            <a:fld id="{C5D83362-4C70-406D-8155-49D75310F06D}" type="slidenum">
              <a:rPr lang="en-US" smtClean="0"/>
              <a:t>36</a:t>
            </a:fld>
            <a:endParaRPr lang="en-US"/>
          </a:p>
        </p:txBody>
      </p:sp>
      <p:pic>
        <p:nvPicPr>
          <p:cNvPr id="14" name="Picture 13">
            <a:extLst>
              <a:ext uri="{FF2B5EF4-FFF2-40B4-BE49-F238E27FC236}">
                <a16:creationId xmlns:a16="http://schemas.microsoft.com/office/drawing/2014/main" id="{61C96F3C-624F-4E65-AE28-B8A8AF78E1DF}"/>
              </a:ext>
            </a:extLst>
          </p:cNvPr>
          <p:cNvPicPr>
            <a:picLocks noChangeAspect="1"/>
          </p:cNvPicPr>
          <p:nvPr/>
        </p:nvPicPr>
        <p:blipFill>
          <a:blip r:embed="rId3"/>
          <a:stretch>
            <a:fillRect/>
          </a:stretch>
        </p:blipFill>
        <p:spPr>
          <a:xfrm>
            <a:off x="600075" y="1828800"/>
            <a:ext cx="8839200" cy="4648200"/>
          </a:xfrm>
          <a:prstGeom prst="rect">
            <a:avLst/>
          </a:prstGeom>
        </p:spPr>
      </p:pic>
      <p:sp>
        <p:nvSpPr>
          <p:cNvPr id="3" name="TextBox 2">
            <a:extLst>
              <a:ext uri="{FF2B5EF4-FFF2-40B4-BE49-F238E27FC236}">
                <a16:creationId xmlns:a16="http://schemas.microsoft.com/office/drawing/2014/main" id="{AF1F43AA-0E70-490A-88B0-76C6C5646A43}"/>
              </a:ext>
            </a:extLst>
          </p:cNvPr>
          <p:cNvSpPr txBox="1"/>
          <p:nvPr/>
        </p:nvSpPr>
        <p:spPr>
          <a:xfrm>
            <a:off x="9344025" y="2133600"/>
            <a:ext cx="2463800" cy="1384995"/>
          </a:xfrm>
          <a:prstGeom prst="rect">
            <a:avLst/>
          </a:prstGeom>
          <a:noFill/>
        </p:spPr>
        <p:txBody>
          <a:bodyPr wrap="square" rtlCol="0">
            <a:spAutoFit/>
          </a:bodyPr>
          <a:lstStyle/>
          <a:p>
            <a:pPr algn="ctr"/>
            <a:r>
              <a:rPr lang="en-GB" sz="2800" dirty="0"/>
              <a:t>Bitumen is separated as </a:t>
            </a:r>
            <a:r>
              <a:rPr lang="en-GB" sz="2800" dirty="0" err="1"/>
              <a:t>dilbit</a:t>
            </a:r>
            <a:endParaRPr lang="en-US" sz="2800" dirty="0"/>
          </a:p>
        </p:txBody>
      </p:sp>
      <p:sp>
        <p:nvSpPr>
          <p:cNvPr id="13" name="TextBox 12">
            <a:extLst>
              <a:ext uri="{FF2B5EF4-FFF2-40B4-BE49-F238E27FC236}">
                <a16:creationId xmlns:a16="http://schemas.microsoft.com/office/drawing/2014/main" id="{FECBACAB-4394-4EEC-B298-040F97F02E63}"/>
              </a:ext>
            </a:extLst>
          </p:cNvPr>
          <p:cNvSpPr txBox="1"/>
          <p:nvPr/>
        </p:nvSpPr>
        <p:spPr>
          <a:xfrm>
            <a:off x="9372600" y="4495800"/>
            <a:ext cx="2463800" cy="1815882"/>
          </a:xfrm>
          <a:prstGeom prst="rect">
            <a:avLst/>
          </a:prstGeom>
          <a:noFill/>
        </p:spPr>
        <p:txBody>
          <a:bodyPr wrap="square" rtlCol="0">
            <a:spAutoFit/>
          </a:bodyPr>
          <a:lstStyle/>
          <a:p>
            <a:pPr algn="ctr"/>
            <a:r>
              <a:rPr lang="en-GB" sz="2800" dirty="0"/>
              <a:t>Solvent (butane) is separated and purified</a:t>
            </a:r>
            <a:endParaRPr lang="en-US" sz="2800" dirty="0"/>
          </a:p>
        </p:txBody>
      </p:sp>
      <p:sp>
        <p:nvSpPr>
          <p:cNvPr id="5" name="TextBox 4">
            <a:extLst>
              <a:ext uri="{FF2B5EF4-FFF2-40B4-BE49-F238E27FC236}">
                <a16:creationId xmlns:a16="http://schemas.microsoft.com/office/drawing/2014/main" id="{A4055132-9806-434A-9DCD-A3EAC787E8BC}"/>
              </a:ext>
            </a:extLst>
          </p:cNvPr>
          <p:cNvSpPr txBox="1"/>
          <p:nvPr/>
        </p:nvSpPr>
        <p:spPr>
          <a:xfrm>
            <a:off x="711201" y="5144869"/>
            <a:ext cx="1269999" cy="646331"/>
          </a:xfrm>
          <a:prstGeom prst="rect">
            <a:avLst/>
          </a:prstGeom>
          <a:noFill/>
        </p:spPr>
        <p:txBody>
          <a:bodyPr wrap="square" rtlCol="0">
            <a:spAutoFit/>
          </a:bodyPr>
          <a:lstStyle/>
          <a:p>
            <a:r>
              <a:rPr lang="en-US" b="1" dirty="0"/>
              <a:t>Heating device</a:t>
            </a:r>
          </a:p>
        </p:txBody>
      </p:sp>
      <p:sp>
        <p:nvSpPr>
          <p:cNvPr id="24" name="TextBox 23">
            <a:extLst>
              <a:ext uri="{FF2B5EF4-FFF2-40B4-BE49-F238E27FC236}">
                <a16:creationId xmlns:a16="http://schemas.microsoft.com/office/drawing/2014/main" id="{33874885-F674-4942-8989-2D1DC28F86A0}"/>
              </a:ext>
            </a:extLst>
          </p:cNvPr>
          <p:cNvSpPr txBox="1"/>
          <p:nvPr/>
        </p:nvSpPr>
        <p:spPr>
          <a:xfrm>
            <a:off x="600075" y="1383268"/>
            <a:ext cx="11591925" cy="369332"/>
          </a:xfrm>
          <a:prstGeom prst="rect">
            <a:avLst/>
          </a:prstGeom>
          <a:noFill/>
        </p:spPr>
        <p:txBody>
          <a:bodyPr wrap="square" rtlCol="0">
            <a:spAutoFit/>
          </a:bodyPr>
          <a:lstStyle/>
          <a:p>
            <a:r>
              <a:rPr lang="en-US" b="1" dirty="0"/>
              <a:t>ESEIEH: Enhanced Solvent Extraction Incorporating Electromagnetic Heating technology</a:t>
            </a:r>
          </a:p>
        </p:txBody>
      </p:sp>
      <p:sp>
        <p:nvSpPr>
          <p:cNvPr id="15" name="Rectangle: Rounded Corners 14">
            <a:extLst>
              <a:ext uri="{FF2B5EF4-FFF2-40B4-BE49-F238E27FC236}">
                <a16:creationId xmlns:a16="http://schemas.microsoft.com/office/drawing/2014/main" id="{90A630CF-E367-4704-9CD1-C105F079A35F}"/>
              </a:ext>
            </a:extLst>
          </p:cNvPr>
          <p:cNvSpPr/>
          <p:nvPr/>
        </p:nvSpPr>
        <p:spPr bwMode="auto">
          <a:xfrm>
            <a:off x="711201" y="1891141"/>
            <a:ext cx="1269998" cy="4525534"/>
          </a:xfrm>
          <a:prstGeom prst="round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256607987"/>
      </p:ext>
    </p:extLst>
  </p:cSld>
  <p:clrMapOvr>
    <a:masterClrMapping/>
  </p:clrMapOvr>
  <p:transition advTm="58033">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814"/>
            <a:ext cx="10210800" cy="1139825"/>
          </a:xfrm>
        </p:spPr>
        <p:txBody>
          <a:bodyPr/>
          <a:lstStyle/>
          <a:p>
            <a:r>
              <a:rPr lang="en-CA" sz="3600" i="1" dirty="0"/>
              <a:t>FUNNEL </a:t>
            </a:r>
            <a:r>
              <a:rPr lang="en-US" sz="3600" dirty="0"/>
              <a:t>APPLICATION 2 FUTURE TECH.: </a:t>
            </a:r>
            <a:br>
              <a:rPr lang="en-US" sz="3600" dirty="0"/>
            </a:br>
            <a:r>
              <a:rPr lang="en-US" sz="3600" dirty="0"/>
              <a:t>SCHEMATIC DIAGRAM OF THE ESEIEH PROCESS</a:t>
            </a:r>
          </a:p>
        </p:txBody>
      </p:sp>
      <p:sp>
        <p:nvSpPr>
          <p:cNvPr id="4" name="Slide Number Placeholder 3"/>
          <p:cNvSpPr>
            <a:spLocks noGrp="1"/>
          </p:cNvSpPr>
          <p:nvPr>
            <p:ph type="sldNum" sz="quarter" idx="11"/>
          </p:nvPr>
        </p:nvSpPr>
        <p:spPr/>
        <p:txBody>
          <a:bodyPr/>
          <a:lstStyle/>
          <a:p>
            <a:fld id="{C5D83362-4C70-406D-8155-49D75310F06D}" type="slidenum">
              <a:rPr lang="en-US" smtClean="0"/>
              <a:t>37</a:t>
            </a:fld>
            <a:endParaRPr lang="en-US"/>
          </a:p>
        </p:txBody>
      </p:sp>
      <p:pic>
        <p:nvPicPr>
          <p:cNvPr id="10" name="Picture 9">
            <a:hlinkClick r:id="rId3" action="ppaction://hlinksldjump"/>
            <a:extLst>
              <a:ext uri="{FF2B5EF4-FFF2-40B4-BE49-F238E27FC236}">
                <a16:creationId xmlns:a16="http://schemas.microsoft.com/office/drawing/2014/main" id="{CC163C0E-B8F3-41DA-98BB-C62F6F9966FF}"/>
              </a:ext>
            </a:extLst>
          </p:cNvPr>
          <p:cNvPicPr>
            <a:picLocks noChangeAspect="1"/>
          </p:cNvPicPr>
          <p:nvPr/>
        </p:nvPicPr>
        <p:blipFill>
          <a:blip r:embed="rId4"/>
          <a:stretch>
            <a:fillRect/>
          </a:stretch>
        </p:blipFill>
        <p:spPr>
          <a:xfrm>
            <a:off x="4495800" y="1483178"/>
            <a:ext cx="2514600" cy="5298621"/>
          </a:xfrm>
          <a:prstGeom prst="rect">
            <a:avLst/>
          </a:prstGeom>
        </p:spPr>
      </p:pic>
    </p:spTree>
    <p:extLst>
      <p:ext uri="{BB962C8B-B14F-4D97-AF65-F5344CB8AC3E}">
        <p14:creationId xmlns:p14="http://schemas.microsoft.com/office/powerpoint/2010/main" val="3919382031"/>
      </p:ext>
    </p:extLst>
  </p:cSld>
  <p:clrMapOvr>
    <a:masterClrMapping/>
  </p:clrMapOvr>
  <p:transition advTm="58033">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814"/>
            <a:ext cx="10210800" cy="1139825"/>
          </a:xfrm>
        </p:spPr>
        <p:txBody>
          <a:bodyPr/>
          <a:lstStyle/>
          <a:p>
            <a:r>
              <a:rPr lang="en-CA" sz="3600" i="1" dirty="0"/>
              <a:t>FUNNEL </a:t>
            </a:r>
            <a:r>
              <a:rPr lang="en-US" sz="3600" dirty="0"/>
              <a:t>APPLICATION 2 FUTURE TECH.: </a:t>
            </a:r>
            <a:br>
              <a:rPr lang="en-US" sz="3600" dirty="0"/>
            </a:br>
            <a:r>
              <a:rPr lang="en-US" sz="3600" dirty="0"/>
              <a:t>SCHEMATIC DIAGRAM OF THE ESEIEH PROCESS</a:t>
            </a:r>
          </a:p>
        </p:txBody>
      </p:sp>
      <p:sp>
        <p:nvSpPr>
          <p:cNvPr id="4" name="Slide Number Placeholder 3"/>
          <p:cNvSpPr>
            <a:spLocks noGrp="1"/>
          </p:cNvSpPr>
          <p:nvPr>
            <p:ph type="sldNum" sz="quarter" idx="11"/>
          </p:nvPr>
        </p:nvSpPr>
        <p:spPr/>
        <p:txBody>
          <a:bodyPr/>
          <a:lstStyle/>
          <a:p>
            <a:fld id="{C5D83362-4C70-406D-8155-49D75310F06D}" type="slidenum">
              <a:rPr lang="en-US" smtClean="0"/>
              <a:t>38</a:t>
            </a:fld>
            <a:endParaRPr lang="en-US"/>
          </a:p>
        </p:txBody>
      </p:sp>
      <p:pic>
        <p:nvPicPr>
          <p:cNvPr id="14" name="Picture 13">
            <a:extLst>
              <a:ext uri="{FF2B5EF4-FFF2-40B4-BE49-F238E27FC236}">
                <a16:creationId xmlns:a16="http://schemas.microsoft.com/office/drawing/2014/main" id="{61C96F3C-624F-4E65-AE28-B8A8AF78E1DF}"/>
              </a:ext>
            </a:extLst>
          </p:cNvPr>
          <p:cNvPicPr>
            <a:picLocks noChangeAspect="1"/>
          </p:cNvPicPr>
          <p:nvPr/>
        </p:nvPicPr>
        <p:blipFill>
          <a:blip r:embed="rId3"/>
          <a:stretch>
            <a:fillRect/>
          </a:stretch>
        </p:blipFill>
        <p:spPr>
          <a:xfrm>
            <a:off x="600075" y="1828800"/>
            <a:ext cx="8839200" cy="4648200"/>
          </a:xfrm>
          <a:prstGeom prst="rect">
            <a:avLst/>
          </a:prstGeom>
        </p:spPr>
      </p:pic>
      <p:sp>
        <p:nvSpPr>
          <p:cNvPr id="3" name="TextBox 2">
            <a:extLst>
              <a:ext uri="{FF2B5EF4-FFF2-40B4-BE49-F238E27FC236}">
                <a16:creationId xmlns:a16="http://schemas.microsoft.com/office/drawing/2014/main" id="{AF1F43AA-0E70-490A-88B0-76C6C5646A43}"/>
              </a:ext>
            </a:extLst>
          </p:cNvPr>
          <p:cNvSpPr txBox="1"/>
          <p:nvPr/>
        </p:nvSpPr>
        <p:spPr>
          <a:xfrm>
            <a:off x="9344025" y="2133600"/>
            <a:ext cx="2463800" cy="1384995"/>
          </a:xfrm>
          <a:prstGeom prst="rect">
            <a:avLst/>
          </a:prstGeom>
          <a:noFill/>
        </p:spPr>
        <p:txBody>
          <a:bodyPr wrap="square" rtlCol="0">
            <a:spAutoFit/>
          </a:bodyPr>
          <a:lstStyle/>
          <a:p>
            <a:pPr algn="ctr"/>
            <a:r>
              <a:rPr lang="en-GB" sz="2800" dirty="0"/>
              <a:t>Bitumen is separated as </a:t>
            </a:r>
            <a:r>
              <a:rPr lang="en-GB" sz="2800" dirty="0" err="1"/>
              <a:t>dilbit</a:t>
            </a:r>
            <a:endParaRPr lang="en-US" sz="2800" dirty="0"/>
          </a:p>
        </p:txBody>
      </p:sp>
      <p:sp>
        <p:nvSpPr>
          <p:cNvPr id="13" name="TextBox 12">
            <a:extLst>
              <a:ext uri="{FF2B5EF4-FFF2-40B4-BE49-F238E27FC236}">
                <a16:creationId xmlns:a16="http://schemas.microsoft.com/office/drawing/2014/main" id="{FECBACAB-4394-4EEC-B298-040F97F02E63}"/>
              </a:ext>
            </a:extLst>
          </p:cNvPr>
          <p:cNvSpPr txBox="1"/>
          <p:nvPr/>
        </p:nvSpPr>
        <p:spPr>
          <a:xfrm>
            <a:off x="9372600" y="4495800"/>
            <a:ext cx="2463800" cy="1815882"/>
          </a:xfrm>
          <a:prstGeom prst="rect">
            <a:avLst/>
          </a:prstGeom>
          <a:noFill/>
        </p:spPr>
        <p:txBody>
          <a:bodyPr wrap="square" rtlCol="0">
            <a:spAutoFit/>
          </a:bodyPr>
          <a:lstStyle/>
          <a:p>
            <a:pPr algn="ctr"/>
            <a:r>
              <a:rPr lang="en-GB" sz="2800" dirty="0"/>
              <a:t>Solvent (butane) is separated and purified</a:t>
            </a:r>
            <a:endParaRPr lang="en-US" sz="2800" dirty="0"/>
          </a:p>
        </p:txBody>
      </p:sp>
      <p:sp>
        <p:nvSpPr>
          <p:cNvPr id="5" name="TextBox 4">
            <a:extLst>
              <a:ext uri="{FF2B5EF4-FFF2-40B4-BE49-F238E27FC236}">
                <a16:creationId xmlns:a16="http://schemas.microsoft.com/office/drawing/2014/main" id="{A4055132-9806-434A-9DCD-A3EAC787E8BC}"/>
              </a:ext>
            </a:extLst>
          </p:cNvPr>
          <p:cNvSpPr txBox="1"/>
          <p:nvPr/>
        </p:nvSpPr>
        <p:spPr>
          <a:xfrm>
            <a:off x="711201" y="5144869"/>
            <a:ext cx="1269999" cy="646331"/>
          </a:xfrm>
          <a:prstGeom prst="rect">
            <a:avLst/>
          </a:prstGeom>
          <a:noFill/>
        </p:spPr>
        <p:txBody>
          <a:bodyPr wrap="square" rtlCol="0">
            <a:spAutoFit/>
          </a:bodyPr>
          <a:lstStyle/>
          <a:p>
            <a:r>
              <a:rPr lang="en-US" b="1" dirty="0"/>
              <a:t>Heating device</a:t>
            </a:r>
          </a:p>
        </p:txBody>
      </p:sp>
      <p:sp>
        <p:nvSpPr>
          <p:cNvPr id="24" name="TextBox 23">
            <a:extLst>
              <a:ext uri="{FF2B5EF4-FFF2-40B4-BE49-F238E27FC236}">
                <a16:creationId xmlns:a16="http://schemas.microsoft.com/office/drawing/2014/main" id="{33874885-F674-4942-8989-2D1DC28F86A0}"/>
              </a:ext>
            </a:extLst>
          </p:cNvPr>
          <p:cNvSpPr txBox="1"/>
          <p:nvPr/>
        </p:nvSpPr>
        <p:spPr>
          <a:xfrm>
            <a:off x="600075" y="1383268"/>
            <a:ext cx="11591925" cy="369332"/>
          </a:xfrm>
          <a:prstGeom prst="rect">
            <a:avLst/>
          </a:prstGeom>
          <a:noFill/>
        </p:spPr>
        <p:txBody>
          <a:bodyPr wrap="square" rtlCol="0">
            <a:spAutoFit/>
          </a:bodyPr>
          <a:lstStyle/>
          <a:p>
            <a:r>
              <a:rPr lang="en-US" b="1" dirty="0"/>
              <a:t>ESEIEH: Enhanced Solvent Extraction Incorporating Electromagnetic Heating technology</a:t>
            </a:r>
          </a:p>
        </p:txBody>
      </p:sp>
      <p:sp>
        <p:nvSpPr>
          <p:cNvPr id="15" name="Rectangle: Rounded Corners 14">
            <a:extLst>
              <a:ext uri="{FF2B5EF4-FFF2-40B4-BE49-F238E27FC236}">
                <a16:creationId xmlns:a16="http://schemas.microsoft.com/office/drawing/2014/main" id="{90A630CF-E367-4704-9CD1-C105F079A35F}"/>
              </a:ext>
            </a:extLst>
          </p:cNvPr>
          <p:cNvSpPr/>
          <p:nvPr/>
        </p:nvSpPr>
        <p:spPr bwMode="auto">
          <a:xfrm>
            <a:off x="2362200" y="1828800"/>
            <a:ext cx="6981825" cy="2606675"/>
          </a:xfrm>
          <a:prstGeom prst="round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713832602"/>
      </p:ext>
    </p:extLst>
  </p:cSld>
  <p:clrMapOvr>
    <a:masterClrMapping/>
  </p:clrMapOvr>
  <p:transition advTm="58033">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814"/>
            <a:ext cx="10210800" cy="1139825"/>
          </a:xfrm>
        </p:spPr>
        <p:txBody>
          <a:bodyPr/>
          <a:lstStyle/>
          <a:p>
            <a:r>
              <a:rPr lang="en-CA" sz="3600" i="1" dirty="0"/>
              <a:t>FUNNEL </a:t>
            </a:r>
            <a:r>
              <a:rPr lang="en-US" sz="3600" dirty="0"/>
              <a:t>APPLICATION 2 FUTURE TECH.: </a:t>
            </a:r>
            <a:br>
              <a:rPr lang="en-US" sz="3600" dirty="0"/>
            </a:br>
            <a:r>
              <a:rPr lang="en-US" sz="3600" dirty="0"/>
              <a:t>SCHEMATIC DIAGRAM OF THE ESEIEH PROCESS</a:t>
            </a:r>
          </a:p>
        </p:txBody>
      </p:sp>
      <p:sp>
        <p:nvSpPr>
          <p:cNvPr id="4" name="Slide Number Placeholder 3"/>
          <p:cNvSpPr>
            <a:spLocks noGrp="1"/>
          </p:cNvSpPr>
          <p:nvPr>
            <p:ph type="sldNum" sz="quarter" idx="11"/>
          </p:nvPr>
        </p:nvSpPr>
        <p:spPr/>
        <p:txBody>
          <a:bodyPr/>
          <a:lstStyle/>
          <a:p>
            <a:fld id="{C5D83362-4C70-406D-8155-49D75310F06D}" type="slidenum">
              <a:rPr lang="en-US" smtClean="0"/>
              <a:t>39</a:t>
            </a:fld>
            <a:endParaRPr lang="en-US"/>
          </a:p>
        </p:txBody>
      </p:sp>
      <p:pic>
        <p:nvPicPr>
          <p:cNvPr id="5" name="Picture 4">
            <a:hlinkClick r:id="rId3" action="ppaction://hlinksldjump"/>
            <a:extLst>
              <a:ext uri="{FF2B5EF4-FFF2-40B4-BE49-F238E27FC236}">
                <a16:creationId xmlns:a16="http://schemas.microsoft.com/office/drawing/2014/main" id="{4350FFE2-F264-42E9-8E15-B479ACD9DF1F}"/>
              </a:ext>
            </a:extLst>
          </p:cNvPr>
          <p:cNvPicPr>
            <a:picLocks noChangeAspect="1"/>
          </p:cNvPicPr>
          <p:nvPr/>
        </p:nvPicPr>
        <p:blipFill>
          <a:blip r:embed="rId4"/>
          <a:stretch>
            <a:fillRect/>
          </a:stretch>
        </p:blipFill>
        <p:spPr>
          <a:xfrm>
            <a:off x="609600" y="1466258"/>
            <a:ext cx="9753600" cy="5391742"/>
          </a:xfrm>
          <a:prstGeom prst="rect">
            <a:avLst/>
          </a:prstGeom>
        </p:spPr>
      </p:pic>
    </p:spTree>
    <p:extLst>
      <p:ext uri="{BB962C8B-B14F-4D97-AF65-F5344CB8AC3E}">
        <p14:creationId xmlns:p14="http://schemas.microsoft.com/office/powerpoint/2010/main" val="3135488080"/>
      </p:ext>
    </p:extLst>
  </p:cSld>
  <p:clrMapOvr>
    <a:masterClrMapping/>
  </p:clrMapOvr>
  <p:transition advTm="58033">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7814"/>
            <a:ext cx="10287000" cy="1139825"/>
          </a:xfrm>
        </p:spPr>
        <p:txBody>
          <a:bodyPr/>
          <a:lstStyle/>
          <a:p>
            <a:r>
              <a:rPr lang="en-US" dirty="0"/>
              <a:t>CHALLENGES WITH EXISTING MODELS</a:t>
            </a:r>
          </a:p>
        </p:txBody>
      </p:sp>
      <p:sp>
        <p:nvSpPr>
          <p:cNvPr id="3" name="Content Placeholder 2"/>
          <p:cNvSpPr>
            <a:spLocks noGrp="1"/>
          </p:cNvSpPr>
          <p:nvPr>
            <p:ph idx="1"/>
          </p:nvPr>
        </p:nvSpPr>
        <p:spPr>
          <a:xfrm>
            <a:off x="609600" y="1417639"/>
            <a:ext cx="10972800" cy="5287961"/>
          </a:xfrm>
        </p:spPr>
        <p:txBody>
          <a:bodyPr/>
          <a:lstStyle/>
          <a:p>
            <a:r>
              <a:rPr lang="en-CA" sz="2400" dirty="0"/>
              <a:t>Models are process specific</a:t>
            </a:r>
          </a:p>
          <a:p>
            <a:pPr lvl="1"/>
            <a:r>
              <a:rPr lang="en-CA" sz="2000" dirty="0"/>
              <a:t>Inaccurate results when plant configuration or feed is modified</a:t>
            </a:r>
          </a:p>
          <a:p>
            <a:pPr lvl="1"/>
            <a:r>
              <a:rPr lang="en-CA" sz="2000" dirty="0"/>
              <a:t>Limited ability to consider future technologies</a:t>
            </a:r>
          </a:p>
          <a:p>
            <a:pPr lvl="1"/>
            <a:r>
              <a:rPr lang="en-CA" sz="2000" dirty="0"/>
              <a:t>Limited to fossil fuels</a:t>
            </a:r>
          </a:p>
          <a:p>
            <a:r>
              <a:rPr lang="en-CA" sz="2400" dirty="0"/>
              <a:t>Models use aggregated or confidential  data </a:t>
            </a:r>
          </a:p>
          <a:p>
            <a:pPr lvl="1"/>
            <a:r>
              <a:rPr lang="en-CA" sz="2000" dirty="0"/>
              <a:t>Unable to consider/model alternative or future pathways</a:t>
            </a:r>
          </a:p>
          <a:p>
            <a:pPr lvl="1"/>
            <a:r>
              <a:rPr lang="en-CA" sz="2000" dirty="0"/>
              <a:t>Cannot avoid unnecessary assumptions</a:t>
            </a:r>
          </a:p>
          <a:p>
            <a:pPr lvl="1"/>
            <a:r>
              <a:rPr lang="en-CA" sz="2000" dirty="0"/>
              <a:t>Data not available in public domain</a:t>
            </a:r>
          </a:p>
          <a:p>
            <a:r>
              <a:rPr lang="en-CA" sz="2400" dirty="0"/>
              <a:t>Models do not always consider full life cycle of products </a:t>
            </a:r>
          </a:p>
          <a:p>
            <a:r>
              <a:rPr lang="en-US" sz="2400" dirty="0"/>
              <a:t>Models are deterministic</a:t>
            </a:r>
          </a:p>
          <a:p>
            <a:pPr lvl="1"/>
            <a:r>
              <a:rPr lang="en-US" sz="2000" dirty="0"/>
              <a:t>Need to quantify uncertainty</a:t>
            </a:r>
          </a:p>
          <a:p>
            <a:pPr lvl="1"/>
            <a:r>
              <a:rPr lang="en-US" sz="2000" dirty="0"/>
              <a:t>Sensitivity analysis is generally simplistic</a:t>
            </a:r>
          </a:p>
          <a:p>
            <a:pPr marL="457200" lvl="1" indent="0">
              <a:buNone/>
            </a:pPr>
            <a:r>
              <a:rPr lang="en-US" sz="2000" dirty="0"/>
              <a:t>	</a:t>
            </a:r>
          </a:p>
          <a:p>
            <a:pPr lvl="1"/>
            <a:endParaRPr lang="en-US" sz="2000" dirty="0"/>
          </a:p>
          <a:p>
            <a:endParaRPr lang="en-US" sz="2400" dirty="0"/>
          </a:p>
          <a:p>
            <a:endParaRPr lang="en-US" sz="2400" dirty="0"/>
          </a:p>
        </p:txBody>
      </p:sp>
      <p:sp>
        <p:nvSpPr>
          <p:cNvPr id="4" name="Slide Number Placeholder 3"/>
          <p:cNvSpPr>
            <a:spLocks noGrp="1"/>
          </p:cNvSpPr>
          <p:nvPr>
            <p:ph type="sldNum" sz="quarter" idx="11"/>
          </p:nvPr>
        </p:nvSpPr>
        <p:spPr/>
        <p:txBody>
          <a:bodyPr/>
          <a:lstStyle/>
          <a:p>
            <a:fld id="{C5D83362-4C70-406D-8155-49D75310F06D}" type="slidenum">
              <a:rPr lang="en-US" smtClean="0"/>
              <a:t>4</a:t>
            </a:fld>
            <a:endParaRPr lang="en-US"/>
          </a:p>
        </p:txBody>
      </p:sp>
    </p:spTree>
    <p:extLst>
      <p:ext uri="{BB962C8B-B14F-4D97-AF65-F5344CB8AC3E}">
        <p14:creationId xmlns:p14="http://schemas.microsoft.com/office/powerpoint/2010/main" val="598312369"/>
      </p:ext>
    </p:extLst>
  </p:cSld>
  <p:clrMapOvr>
    <a:masterClrMapping/>
  </p:clrMapOvr>
  <p:transition advTm="58033">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814"/>
            <a:ext cx="10210800" cy="1139825"/>
          </a:xfrm>
        </p:spPr>
        <p:txBody>
          <a:bodyPr/>
          <a:lstStyle/>
          <a:p>
            <a:r>
              <a:rPr lang="en-CA" sz="3600" i="1" dirty="0"/>
              <a:t>FUNNEL </a:t>
            </a:r>
            <a:r>
              <a:rPr lang="en-US" sz="3600" dirty="0"/>
              <a:t>APPLICATION 2 FUTURE TECH.: </a:t>
            </a:r>
            <a:br>
              <a:rPr lang="en-US" sz="3600" dirty="0"/>
            </a:br>
            <a:r>
              <a:rPr lang="en-US" sz="3600" dirty="0"/>
              <a:t>SCHEMATIC DIAGRAM OF THE ESEIEH PROCESS</a:t>
            </a:r>
          </a:p>
        </p:txBody>
      </p:sp>
      <p:sp>
        <p:nvSpPr>
          <p:cNvPr id="4" name="Slide Number Placeholder 3"/>
          <p:cNvSpPr>
            <a:spLocks noGrp="1"/>
          </p:cNvSpPr>
          <p:nvPr>
            <p:ph type="sldNum" sz="quarter" idx="11"/>
          </p:nvPr>
        </p:nvSpPr>
        <p:spPr/>
        <p:txBody>
          <a:bodyPr/>
          <a:lstStyle/>
          <a:p>
            <a:fld id="{C5D83362-4C70-406D-8155-49D75310F06D}" type="slidenum">
              <a:rPr lang="en-US" smtClean="0"/>
              <a:t>40</a:t>
            </a:fld>
            <a:endParaRPr lang="en-US"/>
          </a:p>
        </p:txBody>
      </p:sp>
      <p:pic>
        <p:nvPicPr>
          <p:cNvPr id="14" name="Picture 13">
            <a:extLst>
              <a:ext uri="{FF2B5EF4-FFF2-40B4-BE49-F238E27FC236}">
                <a16:creationId xmlns:a16="http://schemas.microsoft.com/office/drawing/2014/main" id="{61C96F3C-624F-4E65-AE28-B8A8AF78E1DF}"/>
              </a:ext>
            </a:extLst>
          </p:cNvPr>
          <p:cNvPicPr>
            <a:picLocks noChangeAspect="1"/>
          </p:cNvPicPr>
          <p:nvPr/>
        </p:nvPicPr>
        <p:blipFill>
          <a:blip r:embed="rId3"/>
          <a:stretch>
            <a:fillRect/>
          </a:stretch>
        </p:blipFill>
        <p:spPr>
          <a:xfrm>
            <a:off x="600075" y="1828800"/>
            <a:ext cx="8839200" cy="4648200"/>
          </a:xfrm>
          <a:prstGeom prst="rect">
            <a:avLst/>
          </a:prstGeom>
        </p:spPr>
      </p:pic>
      <p:sp>
        <p:nvSpPr>
          <p:cNvPr id="3" name="TextBox 2">
            <a:extLst>
              <a:ext uri="{FF2B5EF4-FFF2-40B4-BE49-F238E27FC236}">
                <a16:creationId xmlns:a16="http://schemas.microsoft.com/office/drawing/2014/main" id="{AF1F43AA-0E70-490A-88B0-76C6C5646A43}"/>
              </a:ext>
            </a:extLst>
          </p:cNvPr>
          <p:cNvSpPr txBox="1"/>
          <p:nvPr/>
        </p:nvSpPr>
        <p:spPr>
          <a:xfrm>
            <a:off x="9344025" y="2133600"/>
            <a:ext cx="2463800" cy="1384995"/>
          </a:xfrm>
          <a:prstGeom prst="rect">
            <a:avLst/>
          </a:prstGeom>
          <a:noFill/>
        </p:spPr>
        <p:txBody>
          <a:bodyPr wrap="square" rtlCol="0">
            <a:spAutoFit/>
          </a:bodyPr>
          <a:lstStyle/>
          <a:p>
            <a:pPr algn="ctr"/>
            <a:r>
              <a:rPr lang="en-GB" sz="2800" dirty="0"/>
              <a:t>Bitumen is separated as </a:t>
            </a:r>
            <a:r>
              <a:rPr lang="en-GB" sz="2800" dirty="0" err="1"/>
              <a:t>dilbit</a:t>
            </a:r>
            <a:endParaRPr lang="en-US" sz="2800" dirty="0"/>
          </a:p>
        </p:txBody>
      </p:sp>
      <p:sp>
        <p:nvSpPr>
          <p:cNvPr id="13" name="TextBox 12">
            <a:extLst>
              <a:ext uri="{FF2B5EF4-FFF2-40B4-BE49-F238E27FC236}">
                <a16:creationId xmlns:a16="http://schemas.microsoft.com/office/drawing/2014/main" id="{FECBACAB-4394-4EEC-B298-040F97F02E63}"/>
              </a:ext>
            </a:extLst>
          </p:cNvPr>
          <p:cNvSpPr txBox="1"/>
          <p:nvPr/>
        </p:nvSpPr>
        <p:spPr>
          <a:xfrm>
            <a:off x="9372600" y="4495800"/>
            <a:ext cx="2463800" cy="1815882"/>
          </a:xfrm>
          <a:prstGeom prst="rect">
            <a:avLst/>
          </a:prstGeom>
          <a:noFill/>
        </p:spPr>
        <p:txBody>
          <a:bodyPr wrap="square" rtlCol="0">
            <a:spAutoFit/>
          </a:bodyPr>
          <a:lstStyle/>
          <a:p>
            <a:pPr algn="ctr"/>
            <a:r>
              <a:rPr lang="en-GB" sz="2800" dirty="0"/>
              <a:t>Solvent (butane) is separated and purified</a:t>
            </a:r>
            <a:endParaRPr lang="en-US" sz="2800" dirty="0"/>
          </a:p>
        </p:txBody>
      </p:sp>
      <p:sp>
        <p:nvSpPr>
          <p:cNvPr id="5" name="TextBox 4">
            <a:extLst>
              <a:ext uri="{FF2B5EF4-FFF2-40B4-BE49-F238E27FC236}">
                <a16:creationId xmlns:a16="http://schemas.microsoft.com/office/drawing/2014/main" id="{A4055132-9806-434A-9DCD-A3EAC787E8BC}"/>
              </a:ext>
            </a:extLst>
          </p:cNvPr>
          <p:cNvSpPr txBox="1"/>
          <p:nvPr/>
        </p:nvSpPr>
        <p:spPr>
          <a:xfrm>
            <a:off x="711201" y="5144869"/>
            <a:ext cx="1269999" cy="646331"/>
          </a:xfrm>
          <a:prstGeom prst="rect">
            <a:avLst/>
          </a:prstGeom>
          <a:noFill/>
        </p:spPr>
        <p:txBody>
          <a:bodyPr wrap="square" rtlCol="0">
            <a:spAutoFit/>
          </a:bodyPr>
          <a:lstStyle/>
          <a:p>
            <a:r>
              <a:rPr lang="en-US" b="1" dirty="0"/>
              <a:t>Heating device</a:t>
            </a:r>
          </a:p>
        </p:txBody>
      </p:sp>
      <p:sp>
        <p:nvSpPr>
          <p:cNvPr id="24" name="TextBox 23">
            <a:extLst>
              <a:ext uri="{FF2B5EF4-FFF2-40B4-BE49-F238E27FC236}">
                <a16:creationId xmlns:a16="http://schemas.microsoft.com/office/drawing/2014/main" id="{33874885-F674-4942-8989-2D1DC28F86A0}"/>
              </a:ext>
            </a:extLst>
          </p:cNvPr>
          <p:cNvSpPr txBox="1"/>
          <p:nvPr/>
        </p:nvSpPr>
        <p:spPr>
          <a:xfrm>
            <a:off x="600075" y="1383268"/>
            <a:ext cx="11591925" cy="369332"/>
          </a:xfrm>
          <a:prstGeom prst="rect">
            <a:avLst/>
          </a:prstGeom>
          <a:noFill/>
        </p:spPr>
        <p:txBody>
          <a:bodyPr wrap="square" rtlCol="0">
            <a:spAutoFit/>
          </a:bodyPr>
          <a:lstStyle/>
          <a:p>
            <a:r>
              <a:rPr lang="en-US" b="1" dirty="0"/>
              <a:t>ESEIEH: Enhanced Solvent Extraction Incorporating Electromagnetic Heating technology</a:t>
            </a:r>
          </a:p>
        </p:txBody>
      </p:sp>
      <p:sp>
        <p:nvSpPr>
          <p:cNvPr id="15" name="Rectangle: Rounded Corners 14">
            <a:extLst>
              <a:ext uri="{FF2B5EF4-FFF2-40B4-BE49-F238E27FC236}">
                <a16:creationId xmlns:a16="http://schemas.microsoft.com/office/drawing/2014/main" id="{90A630CF-E367-4704-9CD1-C105F079A35F}"/>
              </a:ext>
            </a:extLst>
          </p:cNvPr>
          <p:cNvSpPr/>
          <p:nvPr/>
        </p:nvSpPr>
        <p:spPr bwMode="auto">
          <a:xfrm>
            <a:off x="2362200" y="4495800"/>
            <a:ext cx="6981825" cy="2057400"/>
          </a:xfrm>
          <a:prstGeom prst="round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322706967"/>
      </p:ext>
    </p:extLst>
  </p:cSld>
  <p:clrMapOvr>
    <a:masterClrMapping/>
  </p:clrMapOvr>
  <p:transition advTm="58033">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814"/>
            <a:ext cx="10210800" cy="1139825"/>
          </a:xfrm>
        </p:spPr>
        <p:txBody>
          <a:bodyPr/>
          <a:lstStyle/>
          <a:p>
            <a:r>
              <a:rPr lang="en-CA" sz="3600" i="1" dirty="0"/>
              <a:t>FUNNEL </a:t>
            </a:r>
            <a:r>
              <a:rPr lang="en-US" sz="3600" dirty="0"/>
              <a:t>APPLICATION 2 FUTURE TECH.: </a:t>
            </a:r>
            <a:br>
              <a:rPr lang="en-US" sz="3600" dirty="0"/>
            </a:br>
            <a:r>
              <a:rPr lang="en-US" sz="3600" dirty="0"/>
              <a:t>SCHEMATIC DIAGRAM OF THE ESEIEH PROCESS</a:t>
            </a:r>
          </a:p>
        </p:txBody>
      </p:sp>
      <p:sp>
        <p:nvSpPr>
          <p:cNvPr id="4" name="Slide Number Placeholder 3"/>
          <p:cNvSpPr>
            <a:spLocks noGrp="1"/>
          </p:cNvSpPr>
          <p:nvPr>
            <p:ph type="sldNum" sz="quarter" idx="11"/>
          </p:nvPr>
        </p:nvSpPr>
        <p:spPr/>
        <p:txBody>
          <a:bodyPr/>
          <a:lstStyle/>
          <a:p>
            <a:fld id="{C5D83362-4C70-406D-8155-49D75310F06D}" type="slidenum">
              <a:rPr lang="en-US" smtClean="0"/>
              <a:t>41</a:t>
            </a:fld>
            <a:endParaRPr lang="en-US"/>
          </a:p>
        </p:txBody>
      </p:sp>
      <p:pic>
        <p:nvPicPr>
          <p:cNvPr id="6" name="Picture 5">
            <a:hlinkClick r:id="rId3" action="ppaction://hlinksldjump"/>
            <a:extLst>
              <a:ext uri="{FF2B5EF4-FFF2-40B4-BE49-F238E27FC236}">
                <a16:creationId xmlns:a16="http://schemas.microsoft.com/office/drawing/2014/main" id="{9D9E5FE3-4939-4751-B966-0E3D663D23DA}"/>
              </a:ext>
            </a:extLst>
          </p:cNvPr>
          <p:cNvPicPr>
            <a:picLocks noChangeAspect="1"/>
          </p:cNvPicPr>
          <p:nvPr/>
        </p:nvPicPr>
        <p:blipFill>
          <a:blip r:embed="rId4"/>
          <a:stretch>
            <a:fillRect/>
          </a:stretch>
        </p:blipFill>
        <p:spPr>
          <a:xfrm>
            <a:off x="1752600" y="1509148"/>
            <a:ext cx="8315765" cy="5348852"/>
          </a:xfrm>
          <a:prstGeom prst="rect">
            <a:avLst/>
          </a:prstGeom>
        </p:spPr>
      </p:pic>
      <p:sp>
        <p:nvSpPr>
          <p:cNvPr id="7" name="Rectangle: Rounded Corners 9">
            <a:extLst>
              <a:ext uri="{FF2B5EF4-FFF2-40B4-BE49-F238E27FC236}">
                <a16:creationId xmlns:a16="http://schemas.microsoft.com/office/drawing/2014/main" id="{7A5DA4E0-EC19-4D3E-AC97-880BA27F712C}"/>
              </a:ext>
            </a:extLst>
          </p:cNvPr>
          <p:cNvSpPr/>
          <p:nvPr/>
        </p:nvSpPr>
        <p:spPr bwMode="auto">
          <a:xfrm>
            <a:off x="4267200" y="2895600"/>
            <a:ext cx="838200" cy="457200"/>
          </a:xfrm>
          <a:prstGeom prst="round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8" name="Rectangle: Rounded Corners 8">
            <a:extLst>
              <a:ext uri="{FF2B5EF4-FFF2-40B4-BE49-F238E27FC236}">
                <a16:creationId xmlns:a16="http://schemas.microsoft.com/office/drawing/2014/main" id="{AB418628-AE2C-4955-9A4E-6D90F3738682}"/>
              </a:ext>
            </a:extLst>
          </p:cNvPr>
          <p:cNvSpPr/>
          <p:nvPr/>
        </p:nvSpPr>
        <p:spPr bwMode="auto">
          <a:xfrm>
            <a:off x="9932591" y="4572000"/>
            <a:ext cx="1379183" cy="762000"/>
          </a:xfrm>
          <a:prstGeom prst="round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9" name="TextBox 8">
            <a:extLst>
              <a:ext uri="{FF2B5EF4-FFF2-40B4-BE49-F238E27FC236}">
                <a16:creationId xmlns:a16="http://schemas.microsoft.com/office/drawing/2014/main" id="{08ACE380-3AA3-4F2C-8880-0F659C4E0268}"/>
              </a:ext>
            </a:extLst>
          </p:cNvPr>
          <p:cNvSpPr txBox="1"/>
          <p:nvPr/>
        </p:nvSpPr>
        <p:spPr>
          <a:xfrm>
            <a:off x="9872211" y="4629834"/>
            <a:ext cx="1407758" cy="646331"/>
          </a:xfrm>
          <a:prstGeom prst="rect">
            <a:avLst/>
          </a:prstGeom>
          <a:noFill/>
        </p:spPr>
        <p:txBody>
          <a:bodyPr wrap="none" rtlCol="0">
            <a:spAutoFit/>
          </a:bodyPr>
          <a:lstStyle/>
          <a:p>
            <a:r>
              <a:rPr lang="en-US" b="1" dirty="0"/>
              <a:t>Produced</a:t>
            </a:r>
          </a:p>
          <a:p>
            <a:r>
              <a:rPr lang="en-US" b="1" dirty="0"/>
              <a:t>gases</a:t>
            </a:r>
          </a:p>
        </p:txBody>
      </p:sp>
    </p:spTree>
    <p:extLst>
      <p:ext uri="{BB962C8B-B14F-4D97-AF65-F5344CB8AC3E}">
        <p14:creationId xmlns:p14="http://schemas.microsoft.com/office/powerpoint/2010/main" val="1845177992"/>
      </p:ext>
    </p:extLst>
  </p:cSld>
  <p:clrMapOvr>
    <a:masterClrMapping/>
  </p:clrMapOvr>
  <p:transition advTm="58033">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 y="277814"/>
            <a:ext cx="10367963" cy="1139825"/>
          </a:xfrm>
        </p:spPr>
        <p:txBody>
          <a:bodyPr/>
          <a:lstStyle/>
          <a:p>
            <a:r>
              <a:rPr lang="en-CA" i="1" dirty="0"/>
              <a:t>FUNNEL </a:t>
            </a:r>
            <a:r>
              <a:rPr lang="en-US" dirty="0"/>
              <a:t>APPLICATION 2 FUTURE TECHNOLOGY: </a:t>
            </a:r>
            <a:r>
              <a:rPr lang="en-CA" dirty="0"/>
              <a:t>ESEIEH PATHWAYS</a:t>
            </a:r>
            <a:endParaRPr lang="en-US" dirty="0"/>
          </a:p>
        </p:txBody>
      </p:sp>
      <p:sp>
        <p:nvSpPr>
          <p:cNvPr id="3" name="Content Placeholder 2"/>
          <p:cNvSpPr>
            <a:spLocks noGrp="1"/>
          </p:cNvSpPr>
          <p:nvPr>
            <p:ph idx="1"/>
          </p:nvPr>
        </p:nvSpPr>
        <p:spPr/>
        <p:txBody>
          <a:bodyPr/>
          <a:lstStyle/>
          <a:p>
            <a:pPr algn="just"/>
            <a:r>
              <a:rPr lang="en-GB" dirty="0"/>
              <a:t>Process simulation was developed for ESEIEH pathways</a:t>
            </a:r>
          </a:p>
          <a:p>
            <a:pPr algn="just"/>
            <a:endParaRPr lang="en-GB" sz="1000" dirty="0"/>
          </a:p>
          <a:p>
            <a:pPr algn="just"/>
            <a:r>
              <a:rPr lang="en-GB" dirty="0"/>
              <a:t>Aspen HYSYS simulation results were integrated into </a:t>
            </a:r>
            <a:r>
              <a:rPr lang="en-GB" i="1" dirty="0"/>
              <a:t>FUNNEL</a:t>
            </a:r>
          </a:p>
          <a:p>
            <a:pPr algn="just"/>
            <a:endParaRPr lang="en-GB" sz="1000" i="1" dirty="0"/>
          </a:p>
          <a:p>
            <a:pPr algn="just"/>
            <a:r>
              <a:rPr lang="en-GB" dirty="0"/>
              <a:t>Two pathways were considered for ESEIEH process</a:t>
            </a:r>
          </a:p>
          <a:p>
            <a:pPr algn="just"/>
            <a:endParaRPr lang="en-GB" sz="1000" dirty="0"/>
          </a:p>
          <a:p>
            <a:pPr lvl="1" algn="just"/>
            <a:r>
              <a:rPr lang="en-US" dirty="0"/>
              <a:t>In Pathway I, the produced gases are captured to minimize solvent losses, while Pathway II considers their use as fuel</a:t>
            </a:r>
            <a:endParaRPr lang="en-GB" dirty="0"/>
          </a:p>
          <a:p>
            <a:pPr lvl="1" algn="just"/>
            <a:endParaRPr lang="en-CA" dirty="0"/>
          </a:p>
        </p:txBody>
      </p:sp>
      <p:sp>
        <p:nvSpPr>
          <p:cNvPr id="4" name="Slide Number Placeholder 3"/>
          <p:cNvSpPr>
            <a:spLocks noGrp="1"/>
          </p:cNvSpPr>
          <p:nvPr>
            <p:ph type="sldNum" sz="quarter" idx="11"/>
          </p:nvPr>
        </p:nvSpPr>
        <p:spPr/>
        <p:txBody>
          <a:bodyPr/>
          <a:lstStyle/>
          <a:p>
            <a:fld id="{C5D83362-4C70-406D-8155-49D75310F06D}" type="slidenum">
              <a:rPr lang="en-US" smtClean="0"/>
              <a:t>42</a:t>
            </a:fld>
            <a:endParaRPr lang="en-US"/>
          </a:p>
        </p:txBody>
      </p:sp>
      <p:sp>
        <p:nvSpPr>
          <p:cNvPr id="6" name="TextBox 5">
            <a:extLst>
              <a:ext uri="{FF2B5EF4-FFF2-40B4-BE49-F238E27FC236}">
                <a16:creationId xmlns:a16="http://schemas.microsoft.com/office/drawing/2014/main" id="{030779F2-90A8-4A99-9C99-212A929868BE}"/>
              </a:ext>
            </a:extLst>
          </p:cNvPr>
          <p:cNvSpPr txBox="1"/>
          <p:nvPr/>
        </p:nvSpPr>
        <p:spPr>
          <a:xfrm>
            <a:off x="300037" y="6443246"/>
            <a:ext cx="11591925" cy="338554"/>
          </a:xfrm>
          <a:prstGeom prst="rect">
            <a:avLst/>
          </a:prstGeom>
          <a:noFill/>
        </p:spPr>
        <p:txBody>
          <a:bodyPr wrap="square" rtlCol="0">
            <a:spAutoFit/>
          </a:bodyPr>
          <a:lstStyle/>
          <a:p>
            <a:r>
              <a:rPr lang="en-US" sz="1600" b="1" dirty="0"/>
              <a:t>ESEIEH: Enhanced Solvent Extraction Incorporating Electromagnetic Heating Technology</a:t>
            </a:r>
          </a:p>
        </p:txBody>
      </p:sp>
    </p:spTree>
    <p:extLst>
      <p:ext uri="{BB962C8B-B14F-4D97-AF65-F5344CB8AC3E}">
        <p14:creationId xmlns:p14="http://schemas.microsoft.com/office/powerpoint/2010/main" val="3867131325"/>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814"/>
            <a:ext cx="9982200" cy="1139825"/>
          </a:xfrm>
        </p:spPr>
        <p:txBody>
          <a:bodyPr/>
          <a:lstStyle/>
          <a:p>
            <a:r>
              <a:rPr lang="en-CA" sz="3200" i="1" dirty="0"/>
              <a:t>FUNNEL </a:t>
            </a:r>
            <a:r>
              <a:rPr lang="en-US" sz="3200" dirty="0"/>
              <a:t>APPLICATION 2 FUTURE TECHNOLOGY: </a:t>
            </a:r>
            <a:br>
              <a:rPr lang="en-US" sz="3200" dirty="0"/>
            </a:br>
            <a:r>
              <a:rPr lang="en-US" sz="3200" dirty="0"/>
              <a:t>LIFE CYCLE GHG EMISSION OF THE ESEIEH PROCESS</a:t>
            </a:r>
          </a:p>
        </p:txBody>
      </p:sp>
      <p:sp>
        <p:nvSpPr>
          <p:cNvPr id="4" name="Slide Number Placeholder 3"/>
          <p:cNvSpPr>
            <a:spLocks noGrp="1"/>
          </p:cNvSpPr>
          <p:nvPr>
            <p:ph type="sldNum" sz="quarter" idx="11"/>
          </p:nvPr>
        </p:nvSpPr>
        <p:spPr/>
        <p:txBody>
          <a:bodyPr/>
          <a:lstStyle/>
          <a:p>
            <a:fld id="{C5D83362-4C70-406D-8155-49D75310F06D}" type="slidenum">
              <a:rPr lang="en-US" smtClean="0"/>
              <a:t>43</a:t>
            </a:fld>
            <a:endParaRPr lang="en-US"/>
          </a:p>
        </p:txBody>
      </p:sp>
      <p:pic>
        <p:nvPicPr>
          <p:cNvPr id="3" name="Picture 2">
            <a:extLst>
              <a:ext uri="{FF2B5EF4-FFF2-40B4-BE49-F238E27FC236}">
                <a16:creationId xmlns:a16="http://schemas.microsoft.com/office/drawing/2014/main" id="{146FDF99-2F9A-4099-97B3-B92915B179F0}"/>
              </a:ext>
            </a:extLst>
          </p:cNvPr>
          <p:cNvPicPr>
            <a:picLocks noChangeAspect="1"/>
          </p:cNvPicPr>
          <p:nvPr/>
        </p:nvPicPr>
        <p:blipFill>
          <a:blip r:embed="rId3"/>
          <a:stretch>
            <a:fillRect/>
          </a:stretch>
        </p:blipFill>
        <p:spPr>
          <a:xfrm>
            <a:off x="614025" y="1739651"/>
            <a:ext cx="10578186" cy="4799011"/>
          </a:xfrm>
          <a:prstGeom prst="rect">
            <a:avLst/>
          </a:prstGeom>
        </p:spPr>
      </p:pic>
      <p:sp>
        <p:nvSpPr>
          <p:cNvPr id="7" name="TextBox 6">
            <a:extLst>
              <a:ext uri="{FF2B5EF4-FFF2-40B4-BE49-F238E27FC236}">
                <a16:creationId xmlns:a16="http://schemas.microsoft.com/office/drawing/2014/main" id="{7826F8E0-F85B-4C80-B31C-7023C44ABF60}"/>
              </a:ext>
            </a:extLst>
          </p:cNvPr>
          <p:cNvSpPr txBox="1"/>
          <p:nvPr/>
        </p:nvSpPr>
        <p:spPr>
          <a:xfrm>
            <a:off x="300037" y="6519446"/>
            <a:ext cx="11206163" cy="338554"/>
          </a:xfrm>
          <a:prstGeom prst="rect">
            <a:avLst/>
          </a:prstGeom>
          <a:noFill/>
        </p:spPr>
        <p:txBody>
          <a:bodyPr wrap="square" rtlCol="0">
            <a:spAutoFit/>
          </a:bodyPr>
          <a:lstStyle/>
          <a:p>
            <a:r>
              <a:rPr lang="en-US" sz="1600" b="1" dirty="0"/>
              <a:t>ESEIEH: Enhanced Solvent Extraction Incorporating Electromagnetic Heating Technology</a:t>
            </a:r>
          </a:p>
        </p:txBody>
      </p:sp>
      <p:sp>
        <p:nvSpPr>
          <p:cNvPr id="5" name="Rectangle: Rounded Corners 4">
            <a:extLst>
              <a:ext uri="{FF2B5EF4-FFF2-40B4-BE49-F238E27FC236}">
                <a16:creationId xmlns:a16="http://schemas.microsoft.com/office/drawing/2014/main" id="{96D722EF-E255-499E-B8C8-EF3B2AE94998}"/>
              </a:ext>
            </a:extLst>
          </p:cNvPr>
          <p:cNvSpPr/>
          <p:nvPr/>
        </p:nvSpPr>
        <p:spPr bwMode="auto">
          <a:xfrm>
            <a:off x="4267200" y="5943600"/>
            <a:ext cx="1143000" cy="345657"/>
          </a:xfrm>
          <a:prstGeom prst="round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0" name="Rectangle: Rounded Corners 9">
            <a:extLst>
              <a:ext uri="{FF2B5EF4-FFF2-40B4-BE49-F238E27FC236}">
                <a16:creationId xmlns:a16="http://schemas.microsoft.com/office/drawing/2014/main" id="{E329BC8C-F719-4D90-BB07-4E69F499106C}"/>
              </a:ext>
            </a:extLst>
          </p:cNvPr>
          <p:cNvSpPr/>
          <p:nvPr/>
        </p:nvSpPr>
        <p:spPr bwMode="auto">
          <a:xfrm>
            <a:off x="8763000" y="5943600"/>
            <a:ext cx="1143000" cy="345657"/>
          </a:xfrm>
          <a:prstGeom prst="round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939267508"/>
      </p:ext>
    </p:extLst>
  </p:cSld>
  <p:clrMapOvr>
    <a:masterClrMapping/>
  </p:clrMapOvr>
  <p:transition advTm="58033">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814"/>
            <a:ext cx="11506200" cy="1139825"/>
          </a:xfrm>
        </p:spPr>
        <p:txBody>
          <a:bodyPr/>
          <a:lstStyle/>
          <a:p>
            <a:r>
              <a:rPr lang="en-CA" sz="4000" i="1" dirty="0"/>
              <a:t>FUNNEL </a:t>
            </a:r>
            <a:r>
              <a:rPr lang="en-US" sz="4000" dirty="0"/>
              <a:t>APPLICATION 2 FUTURE TECH.: COMPARING ESEIEH WITH NSOLVE</a:t>
            </a:r>
          </a:p>
        </p:txBody>
      </p:sp>
      <p:sp>
        <p:nvSpPr>
          <p:cNvPr id="4" name="Slide Number Placeholder 3"/>
          <p:cNvSpPr>
            <a:spLocks noGrp="1"/>
          </p:cNvSpPr>
          <p:nvPr>
            <p:ph type="sldNum" sz="quarter" idx="11"/>
          </p:nvPr>
        </p:nvSpPr>
        <p:spPr/>
        <p:txBody>
          <a:bodyPr/>
          <a:lstStyle/>
          <a:p>
            <a:fld id="{C5D83362-4C70-406D-8155-49D75310F06D}" type="slidenum">
              <a:rPr lang="en-US" smtClean="0"/>
              <a:t>44</a:t>
            </a:fld>
            <a:endParaRPr lang="en-US"/>
          </a:p>
        </p:txBody>
      </p:sp>
      <p:sp>
        <p:nvSpPr>
          <p:cNvPr id="12" name="Content Placeholder 11">
            <a:extLst>
              <a:ext uri="{FF2B5EF4-FFF2-40B4-BE49-F238E27FC236}">
                <a16:creationId xmlns:a16="http://schemas.microsoft.com/office/drawing/2014/main" id="{4B6FD9E7-BD8E-4046-A4D4-3079519B4933}"/>
              </a:ext>
            </a:extLst>
          </p:cNvPr>
          <p:cNvSpPr>
            <a:spLocks noGrp="1"/>
          </p:cNvSpPr>
          <p:nvPr>
            <p:ph idx="1"/>
          </p:nvPr>
        </p:nvSpPr>
        <p:spPr>
          <a:xfrm>
            <a:off x="7315200" y="1752600"/>
            <a:ext cx="4572000" cy="4799011"/>
          </a:xfrm>
        </p:spPr>
        <p:txBody>
          <a:bodyPr/>
          <a:lstStyle/>
          <a:p>
            <a:r>
              <a:rPr lang="en-GB" sz="2400" dirty="0"/>
              <a:t>Scenario analysis shows that ESEIEH process can be improved (9.96 kgCO</a:t>
            </a:r>
            <a:r>
              <a:rPr lang="en-GB" sz="2400" baseline="-25000" dirty="0"/>
              <a:t>2</a:t>
            </a:r>
            <a:r>
              <a:rPr lang="en-GB" sz="2400" dirty="0"/>
              <a:t>eq./</a:t>
            </a:r>
            <a:r>
              <a:rPr lang="en-GB" sz="2400" dirty="0" err="1"/>
              <a:t>bbl</a:t>
            </a:r>
            <a:r>
              <a:rPr lang="en-GB" sz="2400" dirty="0"/>
              <a:t>) by reducing the grid emission intensity</a:t>
            </a:r>
          </a:p>
          <a:p>
            <a:endParaRPr lang="en-GB" sz="2400" dirty="0"/>
          </a:p>
          <a:p>
            <a:r>
              <a:rPr lang="en-GB" sz="2400" dirty="0"/>
              <a:t>SAGD: </a:t>
            </a:r>
            <a:r>
              <a:rPr lang="it-IT" sz="2400" dirty="0"/>
              <a:t>45 – 190 kgCO</a:t>
            </a:r>
            <a:r>
              <a:rPr lang="it-IT" sz="2400" baseline="-25000" dirty="0"/>
              <a:t>2</a:t>
            </a:r>
            <a:r>
              <a:rPr lang="it-IT" sz="2400" dirty="0"/>
              <a:t> eq./bbl</a:t>
            </a:r>
          </a:p>
          <a:p>
            <a:endParaRPr lang="en-US" sz="2400" dirty="0"/>
          </a:p>
        </p:txBody>
      </p:sp>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FAB36DFC-2F0D-42E3-B97B-08723753CE0B}"/>
                  </a:ext>
                </a:extLst>
              </p:cNvPr>
              <p:cNvGraphicFramePr/>
              <p:nvPr>
                <p:extLst>
                  <p:ext uri="{D42A27DB-BD31-4B8C-83A1-F6EECF244321}">
                    <p14:modId xmlns:p14="http://schemas.microsoft.com/office/powerpoint/2010/main" val="678070460"/>
                  </p:ext>
                </p:extLst>
              </p:nvPr>
            </p:nvGraphicFramePr>
            <p:xfrm>
              <a:off x="990600" y="1779104"/>
              <a:ext cx="5867400" cy="40386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Chart 8">
                <a:extLst>
                  <a:ext uri="{FF2B5EF4-FFF2-40B4-BE49-F238E27FC236}">
                    <a16:creationId xmlns:a16="http://schemas.microsoft.com/office/drawing/2014/main" id="{FAB36DFC-2F0D-42E3-B97B-08723753CE0B}"/>
                  </a:ext>
                </a:extLst>
              </p:cNvPr>
              <p:cNvPicPr>
                <a:picLocks noGrp="1" noRot="1" noChangeAspect="1" noMove="1" noResize="1" noEditPoints="1" noAdjustHandles="1" noChangeArrowheads="1" noChangeShapeType="1"/>
              </p:cNvPicPr>
              <p:nvPr/>
            </p:nvPicPr>
            <p:blipFill>
              <a:blip r:embed="rId3"/>
              <a:stretch>
                <a:fillRect/>
              </a:stretch>
            </p:blipFill>
            <p:spPr>
              <a:xfrm>
                <a:off x="990600" y="1779104"/>
                <a:ext cx="5867400" cy="4038600"/>
              </a:xfrm>
              <a:prstGeom prst="rect">
                <a:avLst/>
              </a:prstGeom>
            </p:spPr>
          </p:pic>
        </mc:Fallback>
      </mc:AlternateContent>
      <p:sp>
        <p:nvSpPr>
          <p:cNvPr id="6" name="TextBox 5">
            <a:extLst>
              <a:ext uri="{FF2B5EF4-FFF2-40B4-BE49-F238E27FC236}">
                <a16:creationId xmlns:a16="http://schemas.microsoft.com/office/drawing/2014/main" id="{AD16E8D9-1709-4C42-A641-ACC61C419309}"/>
              </a:ext>
            </a:extLst>
          </p:cNvPr>
          <p:cNvSpPr txBox="1"/>
          <p:nvPr/>
        </p:nvSpPr>
        <p:spPr>
          <a:xfrm>
            <a:off x="295275" y="6235125"/>
            <a:ext cx="11591925" cy="584775"/>
          </a:xfrm>
          <a:prstGeom prst="rect">
            <a:avLst/>
          </a:prstGeom>
          <a:noFill/>
        </p:spPr>
        <p:txBody>
          <a:bodyPr wrap="square" rtlCol="0">
            <a:spAutoFit/>
          </a:bodyPr>
          <a:lstStyle/>
          <a:p>
            <a:r>
              <a:rPr lang="en-US" sz="1600" b="1" dirty="0"/>
              <a:t>ESEIEH: Enhanced Solvent Extraction Incorporating Electromagnetic Heating Technology</a:t>
            </a:r>
          </a:p>
          <a:p>
            <a:r>
              <a:rPr lang="en-US" sz="1600" b="1" dirty="0"/>
              <a:t>Solvent Extraction Technology by </a:t>
            </a:r>
            <a:r>
              <a:rPr lang="en-US" sz="1600" b="1" dirty="0" err="1"/>
              <a:t>Nsolve</a:t>
            </a:r>
            <a:r>
              <a:rPr lang="en-US" sz="1600" b="1" dirty="0"/>
              <a:t> </a:t>
            </a:r>
          </a:p>
        </p:txBody>
      </p:sp>
    </p:spTree>
    <p:extLst>
      <p:ext uri="{BB962C8B-B14F-4D97-AF65-F5344CB8AC3E}">
        <p14:creationId xmlns:p14="http://schemas.microsoft.com/office/powerpoint/2010/main" val="1358359456"/>
      </p:ext>
    </p:extLst>
  </p:cSld>
  <p:clrMapOvr>
    <a:masterClrMapping/>
  </p:clrMapOvr>
  <p:transition advTm="58033">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CFEF1-BC54-45CA-9E16-36E135B971EC}"/>
              </a:ext>
            </a:extLst>
          </p:cNvPr>
          <p:cNvSpPr>
            <a:spLocks noGrp="1"/>
          </p:cNvSpPr>
          <p:nvPr>
            <p:ph type="sldNum" sz="quarter" idx="11"/>
          </p:nvPr>
        </p:nvSpPr>
        <p:spPr/>
        <p:txBody>
          <a:bodyPr/>
          <a:lstStyle/>
          <a:p>
            <a:fld id="{C5D83362-4C70-406D-8155-49D75310F06D}" type="slidenum">
              <a:rPr lang="en-US" smtClean="0"/>
              <a:t>45</a:t>
            </a:fld>
            <a:endParaRPr lang="en-US" dirty="0"/>
          </a:p>
        </p:txBody>
      </p:sp>
      <p:sp>
        <p:nvSpPr>
          <p:cNvPr id="6" name="Title 2">
            <a:extLst>
              <a:ext uri="{FF2B5EF4-FFF2-40B4-BE49-F238E27FC236}">
                <a16:creationId xmlns:a16="http://schemas.microsoft.com/office/drawing/2014/main" id="{17DA8244-57E5-463B-91A2-40697E09A902}"/>
              </a:ext>
            </a:extLst>
          </p:cNvPr>
          <p:cNvSpPr>
            <a:spLocks noGrp="1"/>
          </p:cNvSpPr>
          <p:nvPr>
            <p:ph type="title"/>
          </p:nvPr>
        </p:nvSpPr>
        <p:spPr>
          <a:xfrm>
            <a:off x="304800" y="1295400"/>
            <a:ext cx="11887200" cy="3505200"/>
          </a:xfrm>
          <a:solidFill>
            <a:schemeClr val="bg1"/>
          </a:solidFill>
        </p:spPr>
        <p:txBody>
          <a:bodyPr/>
          <a:lstStyle/>
          <a:p>
            <a:pPr algn="ctr"/>
            <a:r>
              <a:rPr lang="en-CA" sz="6600" b="1" i="1" dirty="0"/>
              <a:t>FUNNEL</a:t>
            </a:r>
            <a:r>
              <a:rPr lang="en-CA" sz="6600" b="1" dirty="0"/>
              <a:t> Application 3:</a:t>
            </a:r>
            <a:br>
              <a:rPr lang="en-CA" sz="6600" dirty="0"/>
            </a:br>
            <a:r>
              <a:rPr lang="en-CA" sz="6600" b="1" dirty="0"/>
              <a:t> LCA of Biofuel</a:t>
            </a:r>
            <a:endParaRPr lang="en-CA" sz="6600" dirty="0"/>
          </a:p>
        </p:txBody>
      </p:sp>
    </p:spTree>
    <p:extLst>
      <p:ext uri="{BB962C8B-B14F-4D97-AF65-F5344CB8AC3E}">
        <p14:creationId xmlns:p14="http://schemas.microsoft.com/office/powerpoint/2010/main" val="4155666054"/>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609600" y="152401"/>
            <a:ext cx="9448800" cy="1350964"/>
          </a:xfrm>
        </p:spPr>
        <p:txBody>
          <a:bodyPr/>
          <a:lstStyle/>
          <a:p>
            <a:br>
              <a:rPr lang="en-US" altLang="en-US" sz="3200" dirty="0">
                <a:solidFill>
                  <a:srgbClr val="999900"/>
                </a:solidFill>
              </a:rPr>
            </a:br>
            <a:r>
              <a:rPr lang="en-US" altLang="en-US" i="1" dirty="0">
                <a:solidFill>
                  <a:srgbClr val="999900"/>
                </a:solidFill>
                <a:latin typeface="Cambria" panose="02040503050406030204" pitchFamily="18" charset="0"/>
              </a:rPr>
              <a:t>FUNNEL</a:t>
            </a:r>
            <a:r>
              <a:rPr lang="en-US" altLang="en-US" dirty="0">
                <a:solidFill>
                  <a:srgbClr val="999900"/>
                </a:solidFill>
                <a:latin typeface="Cambria" panose="02040503050406030204" pitchFamily="18" charset="0"/>
              </a:rPr>
              <a:t> APPLICATION 3 BIOFUEL: </a:t>
            </a:r>
            <a:br>
              <a:rPr lang="en-US" altLang="en-US" dirty="0">
                <a:solidFill>
                  <a:srgbClr val="999900"/>
                </a:solidFill>
                <a:latin typeface="Cambria" panose="02040503050406030204" pitchFamily="18" charset="0"/>
              </a:rPr>
            </a:br>
            <a:r>
              <a:rPr lang="en-US" altLang="en-US" dirty="0">
                <a:solidFill>
                  <a:srgbClr val="999900"/>
                </a:solidFill>
                <a:latin typeface="Cambria" panose="02040503050406030204" pitchFamily="18" charset="0"/>
              </a:rPr>
              <a:t>OXYMETHYLENE ETHER (OME)</a:t>
            </a:r>
            <a:endParaRPr lang="en-US" altLang="en-US" dirty="0">
              <a:latin typeface="Cambria" panose="02040503050406030204" pitchFamily="18" charset="0"/>
            </a:endParaRPr>
          </a:p>
        </p:txBody>
      </p:sp>
      <p:sp>
        <p:nvSpPr>
          <p:cNvPr id="3" name="Content Placeholder 2">
            <a:extLst>
              <a:ext uri="{FF2B5EF4-FFF2-40B4-BE49-F238E27FC236}">
                <a16:creationId xmlns:a16="http://schemas.microsoft.com/office/drawing/2014/main" id="{299DFA8A-DCF2-4C4A-B70D-77FF8DDD81D9}"/>
              </a:ext>
            </a:extLst>
          </p:cNvPr>
          <p:cNvSpPr>
            <a:spLocks noGrp="1"/>
          </p:cNvSpPr>
          <p:nvPr>
            <p:ph idx="1"/>
          </p:nvPr>
        </p:nvSpPr>
        <p:spPr>
          <a:xfrm>
            <a:off x="609600" y="1447801"/>
            <a:ext cx="10820400" cy="5410199"/>
          </a:xfrm>
        </p:spPr>
        <p:txBody>
          <a:bodyPr/>
          <a:lstStyle/>
          <a:p>
            <a:pPr>
              <a:buFont typeface="Wingdings" panose="05000000000000000000" pitchFamily="2" charset="2"/>
              <a:buChar char="q"/>
              <a:defRPr/>
            </a:pPr>
            <a:r>
              <a:rPr lang="en-US" sz="2400" b="1" dirty="0"/>
              <a:t>What is </a:t>
            </a:r>
            <a:r>
              <a:rPr lang="en-US" sz="2400" b="1" dirty="0" err="1"/>
              <a:t>oxymethylene</a:t>
            </a:r>
            <a:r>
              <a:rPr lang="en-US" sz="2400" b="1" dirty="0"/>
              <a:t> ether?</a:t>
            </a:r>
          </a:p>
          <a:p>
            <a:pPr lvl="1">
              <a:buFont typeface="Wingdings" panose="05000000000000000000" pitchFamily="2" charset="2"/>
              <a:buChar char="Ø"/>
              <a:defRPr/>
            </a:pPr>
            <a:r>
              <a:rPr lang="en-US" dirty="0"/>
              <a:t>OME is an oxygenated compound used as a diesel additive in vehicles.</a:t>
            </a:r>
          </a:p>
          <a:p>
            <a:pPr lvl="1">
              <a:buFont typeface="Wingdings" panose="05000000000000000000" pitchFamily="2" charset="2"/>
              <a:buChar char="Ø"/>
              <a:defRPr/>
            </a:pPr>
            <a:r>
              <a:rPr lang="en-US" dirty="0"/>
              <a:t>Can be used in old in-use vehicles; no engine modifications.</a:t>
            </a:r>
          </a:p>
          <a:p>
            <a:pPr lvl="1">
              <a:buFont typeface="Wingdings" panose="05000000000000000000" pitchFamily="2" charset="2"/>
              <a:buChar char="Ø"/>
              <a:defRPr/>
            </a:pPr>
            <a:r>
              <a:rPr lang="en-US" dirty="0"/>
              <a:t>Can reduce soot emissions: 10% OME in 90% diesel reduced soot emissions by 18%</a:t>
            </a:r>
          </a:p>
          <a:p>
            <a:pPr lvl="1">
              <a:buFont typeface="Wingdings" panose="05000000000000000000" pitchFamily="2" charset="2"/>
              <a:buChar char="Ø"/>
              <a:defRPr/>
            </a:pPr>
            <a:endParaRPr lang="en-US" dirty="0"/>
          </a:p>
          <a:p>
            <a:pPr>
              <a:buFont typeface="Wingdings" panose="05000000000000000000" pitchFamily="2" charset="2"/>
              <a:buChar char="q"/>
              <a:defRPr/>
            </a:pPr>
            <a:r>
              <a:rPr lang="en-US" sz="2400" b="1" dirty="0"/>
              <a:t>Why </a:t>
            </a:r>
            <a:r>
              <a:rPr lang="en-US" sz="2400" b="1" dirty="0" err="1"/>
              <a:t>oxymethylene</a:t>
            </a:r>
            <a:r>
              <a:rPr lang="en-US" sz="2400" b="1" dirty="0"/>
              <a:t> ether? </a:t>
            </a:r>
          </a:p>
          <a:p>
            <a:pPr lvl="1">
              <a:buFont typeface="Wingdings" panose="05000000000000000000" pitchFamily="2" charset="2"/>
              <a:buChar char="Ø"/>
              <a:defRPr/>
            </a:pPr>
            <a:r>
              <a:rPr lang="en-US" dirty="0"/>
              <a:t>Unlimited miscibility with diesel</a:t>
            </a:r>
          </a:p>
          <a:p>
            <a:pPr lvl="1">
              <a:buFont typeface="Wingdings" panose="05000000000000000000" pitchFamily="2" charset="2"/>
              <a:buChar char="Ø"/>
              <a:defRPr/>
            </a:pPr>
            <a:r>
              <a:rPr lang="en-US" dirty="0"/>
              <a:t>Properties comparable with diesel: cetane number, flash point, auto ignition point</a:t>
            </a:r>
          </a:p>
          <a:p>
            <a:pPr lvl="1">
              <a:buFont typeface="Wingdings" panose="05000000000000000000" pitchFamily="2" charset="2"/>
              <a:buChar char="Ø"/>
              <a:defRPr/>
            </a:pPr>
            <a:r>
              <a:rPr lang="en-US" dirty="0"/>
              <a:t>Drawbacks of other alternative fuels: DME, biodiesel, methanol</a:t>
            </a:r>
          </a:p>
          <a:p>
            <a:pPr>
              <a:buFont typeface="Wingdings" panose="05000000000000000000" pitchFamily="2" charset="2"/>
              <a:buChar char="Ø"/>
              <a:defRPr/>
            </a:pPr>
            <a:endParaRPr lang="en-US" sz="3200" b="1" dirty="0">
              <a:solidFill>
                <a:schemeClr val="tx2"/>
              </a:solidFill>
              <a:latin typeface="+mj-lt"/>
            </a:endParaRPr>
          </a:p>
        </p:txBody>
      </p:sp>
      <p:sp>
        <p:nvSpPr>
          <p:cNvPr id="4" name="Slide Number Placeholder 3">
            <a:extLst>
              <a:ext uri="{FF2B5EF4-FFF2-40B4-BE49-F238E27FC236}">
                <a16:creationId xmlns:a16="http://schemas.microsoft.com/office/drawing/2014/main" id="{F29292F4-625A-41E9-A977-DCBF66804B3A}"/>
              </a:ext>
            </a:extLst>
          </p:cNvPr>
          <p:cNvSpPr>
            <a:spLocks noGrp="1"/>
          </p:cNvSpPr>
          <p:nvPr>
            <p:ph type="sldNum" sz="quarter" idx="11"/>
          </p:nvPr>
        </p:nvSpPr>
        <p:spPr>
          <a:xfrm>
            <a:off x="11176000" y="6416675"/>
            <a:ext cx="812800" cy="365125"/>
          </a:xfrm>
        </p:spPr>
        <p:txBody>
          <a:bodyPr/>
          <a:lstStyle/>
          <a:p>
            <a:fld id="{C5D83362-4C70-406D-8155-49D75310F06D}" type="slidenum">
              <a:rPr lang="en-US" smtClean="0"/>
              <a:t>46</a:t>
            </a:fld>
            <a:endParaRPr lang="en-US" dirty="0"/>
          </a:p>
        </p:txBody>
      </p:sp>
    </p:spTree>
    <p:extLst>
      <p:ext uri="{BB962C8B-B14F-4D97-AF65-F5344CB8AC3E}">
        <p14:creationId xmlns:p14="http://schemas.microsoft.com/office/powerpoint/2010/main" val="2009902225"/>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381000" y="304801"/>
            <a:ext cx="10134600" cy="1139825"/>
          </a:xfrm>
        </p:spPr>
        <p:txBody>
          <a:bodyPr/>
          <a:lstStyle/>
          <a:p>
            <a:br>
              <a:rPr lang="en-US" altLang="en-US" sz="2800" dirty="0"/>
            </a:br>
            <a:r>
              <a:rPr lang="en-US" altLang="en-US" sz="4000" i="1" dirty="0">
                <a:solidFill>
                  <a:srgbClr val="999900"/>
                </a:solidFill>
                <a:latin typeface="Cambria" panose="02040503050406030204" pitchFamily="18" charset="0"/>
              </a:rPr>
              <a:t>FUNNEL</a:t>
            </a:r>
            <a:r>
              <a:rPr lang="en-US" altLang="en-US" sz="4000" dirty="0">
                <a:solidFill>
                  <a:srgbClr val="999900"/>
                </a:solidFill>
                <a:latin typeface="Cambria" panose="02040503050406030204" pitchFamily="18" charset="0"/>
              </a:rPr>
              <a:t> APPLICATION 3 BIOFUEL: </a:t>
            </a:r>
            <a:r>
              <a:rPr lang="en-US" altLang="en-US" sz="4000" dirty="0">
                <a:latin typeface="Cambria" panose="02040503050406030204" pitchFamily="18" charset="0"/>
              </a:rPr>
              <a:t>SYSTEM BOUNDARY- OME FROM FOREST BIOMASS</a:t>
            </a:r>
          </a:p>
        </p:txBody>
      </p:sp>
      <p:pic>
        <p:nvPicPr>
          <p:cNvPr id="921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1600200"/>
            <a:ext cx="9104313" cy="4876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43CD0683-5B01-4A3A-B7E7-F15A5B20AC73}"/>
              </a:ext>
            </a:extLst>
          </p:cNvPr>
          <p:cNvSpPr>
            <a:spLocks noGrp="1"/>
          </p:cNvSpPr>
          <p:nvPr>
            <p:ph type="sldNum" sz="quarter" idx="11"/>
          </p:nvPr>
        </p:nvSpPr>
        <p:spPr>
          <a:xfrm>
            <a:off x="11176000" y="6416675"/>
            <a:ext cx="812800" cy="365125"/>
          </a:xfrm>
        </p:spPr>
        <p:txBody>
          <a:bodyPr/>
          <a:lstStyle/>
          <a:p>
            <a:fld id="{C5D83362-4C70-406D-8155-49D75310F06D}" type="slidenum">
              <a:rPr lang="en-US" smtClean="0"/>
              <a:t>47</a:t>
            </a:fld>
            <a:endParaRPr lang="en-US" dirty="0"/>
          </a:p>
        </p:txBody>
      </p:sp>
    </p:spTree>
    <p:extLst>
      <p:ext uri="{BB962C8B-B14F-4D97-AF65-F5344CB8AC3E}">
        <p14:creationId xmlns:p14="http://schemas.microsoft.com/office/powerpoint/2010/main" val="194658327"/>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304800" y="304801"/>
            <a:ext cx="9753600" cy="1139825"/>
          </a:xfrm>
        </p:spPr>
        <p:txBody>
          <a:bodyPr/>
          <a:lstStyle/>
          <a:p>
            <a:r>
              <a:rPr lang="en-US" altLang="en-US" i="1" dirty="0">
                <a:solidFill>
                  <a:srgbClr val="999900"/>
                </a:solidFill>
                <a:latin typeface="Cambria" panose="02040503050406030204" pitchFamily="18" charset="0"/>
              </a:rPr>
              <a:t>FUNNEL</a:t>
            </a:r>
            <a:r>
              <a:rPr lang="en-US" altLang="en-US" dirty="0">
                <a:solidFill>
                  <a:srgbClr val="999900"/>
                </a:solidFill>
                <a:latin typeface="Cambria" panose="02040503050406030204" pitchFamily="18" charset="0"/>
              </a:rPr>
              <a:t> APPLICATION 3 BIOFUEL: </a:t>
            </a:r>
            <a:r>
              <a:rPr lang="en-US" altLang="en-US" dirty="0">
                <a:latin typeface="Cambria" panose="02040503050406030204" pitchFamily="18" charset="0"/>
              </a:rPr>
              <a:t>OXYMETHYLENE ETHER PATHWAYS</a:t>
            </a:r>
          </a:p>
        </p:txBody>
      </p:sp>
      <p:sp>
        <p:nvSpPr>
          <p:cNvPr id="11267" name="Content Placeholder 2"/>
          <p:cNvSpPr>
            <a:spLocks noGrp="1" noChangeArrowheads="1"/>
          </p:cNvSpPr>
          <p:nvPr>
            <p:ph idx="1"/>
          </p:nvPr>
        </p:nvSpPr>
        <p:spPr>
          <a:xfrm>
            <a:off x="457200" y="1600201"/>
            <a:ext cx="11125200" cy="5105399"/>
          </a:xfrm>
        </p:spPr>
        <p:txBody>
          <a:bodyPr/>
          <a:lstStyle/>
          <a:p>
            <a:pPr>
              <a:buFont typeface="Wingdings" panose="05000000000000000000" pitchFamily="2" charset="2"/>
              <a:buChar char="q"/>
            </a:pPr>
            <a:r>
              <a:rPr lang="en-US" altLang="en-US" dirty="0" err="1"/>
              <a:t>Oxymethylene</a:t>
            </a:r>
            <a:r>
              <a:rPr lang="en-US" altLang="en-US" dirty="0"/>
              <a:t> ether pathways are:</a:t>
            </a:r>
          </a:p>
          <a:p>
            <a:pPr lvl="1">
              <a:buFont typeface="Wingdings" panose="05000000000000000000" pitchFamily="2" charset="2"/>
              <a:buChar char="q"/>
            </a:pPr>
            <a:r>
              <a:rPr lang="en-US" altLang="en-US" dirty="0"/>
              <a:t>Whole Tree</a:t>
            </a:r>
          </a:p>
          <a:p>
            <a:pPr lvl="1">
              <a:buFont typeface="Wingdings" panose="05000000000000000000" pitchFamily="2" charset="2"/>
              <a:buChar char="q"/>
            </a:pPr>
            <a:r>
              <a:rPr lang="en-US" altLang="en-US" dirty="0"/>
              <a:t>Forest Residues</a:t>
            </a:r>
          </a:p>
          <a:p>
            <a:pPr marL="0" indent="0">
              <a:buNone/>
            </a:pPr>
            <a:endParaRPr lang="en-US" altLang="en-US" dirty="0"/>
          </a:p>
          <a:p>
            <a:pPr>
              <a:buFont typeface="Wingdings" panose="05000000000000000000" pitchFamily="2" charset="2"/>
              <a:buChar char="q"/>
            </a:pPr>
            <a:r>
              <a:rPr lang="en-US" altLang="en-US" dirty="0"/>
              <a:t>Process modelling for </a:t>
            </a:r>
            <a:r>
              <a:rPr lang="en-US" altLang="en-US" dirty="0" err="1"/>
              <a:t>oxymethylene</a:t>
            </a:r>
            <a:r>
              <a:rPr lang="en-US" altLang="en-US" dirty="0"/>
              <a:t> ether conversion was developed in Aspen Plus and results integrated into FUNNEL </a:t>
            </a:r>
          </a:p>
          <a:p>
            <a:pPr>
              <a:buFont typeface="Wingdings" panose="05000000000000000000" pitchFamily="2" charset="2"/>
              <a:buChar char="q"/>
            </a:pPr>
            <a:endParaRPr lang="en-US" altLang="en-US" dirty="0"/>
          </a:p>
          <a:p>
            <a:pPr>
              <a:buFont typeface="Wingdings" panose="05000000000000000000" pitchFamily="2" charset="2"/>
              <a:buChar char="q"/>
            </a:pPr>
            <a:r>
              <a:rPr lang="en-GB" altLang="en-US" dirty="0"/>
              <a:t>Information (data and empirical equations) from peer reviewed literature, Alberta specific assumptions, expert inputs and current practices </a:t>
            </a:r>
          </a:p>
          <a:p>
            <a:pPr>
              <a:buFont typeface="Wingdings" panose="05000000000000000000" pitchFamily="2" charset="2"/>
              <a:buChar char="q"/>
            </a:pPr>
            <a:endParaRPr lang="en-US" altLang="en-US" dirty="0"/>
          </a:p>
        </p:txBody>
      </p:sp>
      <p:sp>
        <p:nvSpPr>
          <p:cNvPr id="4" name="Slide Number Placeholder 3">
            <a:extLst>
              <a:ext uri="{FF2B5EF4-FFF2-40B4-BE49-F238E27FC236}">
                <a16:creationId xmlns:a16="http://schemas.microsoft.com/office/drawing/2014/main" id="{5902B095-0338-4835-A6FB-AF8002ABDC3D}"/>
              </a:ext>
            </a:extLst>
          </p:cNvPr>
          <p:cNvSpPr>
            <a:spLocks noGrp="1"/>
          </p:cNvSpPr>
          <p:nvPr>
            <p:ph type="sldNum" sz="quarter" idx="11"/>
          </p:nvPr>
        </p:nvSpPr>
        <p:spPr>
          <a:xfrm>
            <a:off x="11176000" y="6416675"/>
            <a:ext cx="812800" cy="365125"/>
          </a:xfrm>
        </p:spPr>
        <p:txBody>
          <a:bodyPr/>
          <a:lstStyle/>
          <a:p>
            <a:fld id="{C5D83362-4C70-406D-8155-49D75310F06D}" type="slidenum">
              <a:rPr lang="en-US" smtClean="0"/>
              <a:t>48</a:t>
            </a:fld>
            <a:endParaRPr lang="en-US" dirty="0"/>
          </a:p>
        </p:txBody>
      </p:sp>
    </p:spTree>
    <p:extLst>
      <p:ext uri="{BB962C8B-B14F-4D97-AF65-F5344CB8AC3E}">
        <p14:creationId xmlns:p14="http://schemas.microsoft.com/office/powerpoint/2010/main" val="3610101374"/>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381000" y="374651"/>
            <a:ext cx="10091739" cy="1139825"/>
          </a:xfrm>
        </p:spPr>
        <p:txBody>
          <a:bodyPr/>
          <a:lstStyle/>
          <a:p>
            <a:r>
              <a:rPr lang="en-US" altLang="en-US" i="1" dirty="0">
                <a:solidFill>
                  <a:srgbClr val="999900"/>
                </a:solidFill>
                <a:latin typeface="Cambria" panose="02040503050406030204" pitchFamily="18" charset="0"/>
              </a:rPr>
              <a:t>FUNNEL</a:t>
            </a:r>
            <a:r>
              <a:rPr lang="en-US" altLang="en-US" dirty="0">
                <a:solidFill>
                  <a:srgbClr val="999900"/>
                </a:solidFill>
                <a:latin typeface="Cambria" panose="02040503050406030204" pitchFamily="18" charset="0"/>
              </a:rPr>
              <a:t> APPLICATION 3 BIOFUEL: </a:t>
            </a:r>
            <a:br>
              <a:rPr lang="en-US" altLang="en-US" dirty="0">
                <a:solidFill>
                  <a:srgbClr val="999900"/>
                </a:solidFill>
                <a:latin typeface="Cambria" panose="02040503050406030204" pitchFamily="18" charset="0"/>
              </a:rPr>
            </a:br>
            <a:r>
              <a:rPr lang="en-US" altLang="en-US" dirty="0">
                <a:solidFill>
                  <a:srgbClr val="999900"/>
                </a:solidFill>
                <a:latin typeface="Cambria" panose="02040503050406030204" pitchFamily="18" charset="0"/>
              </a:rPr>
              <a:t>LIFE CYCLE GHG ASSESSMENT OF OME</a:t>
            </a:r>
            <a:endParaRPr lang="en-US" altLang="en-US" dirty="0">
              <a:latin typeface="Cambria" panose="02040503050406030204" pitchFamily="18" charset="0"/>
            </a:endParaRPr>
          </a:p>
        </p:txBody>
      </p:sp>
      <p:sp>
        <p:nvSpPr>
          <p:cNvPr id="6" name="TextBox 5">
            <a:extLst>
              <a:ext uri="{FF2B5EF4-FFF2-40B4-BE49-F238E27FC236}">
                <a16:creationId xmlns:a16="http://schemas.microsoft.com/office/drawing/2014/main" id="{65526CB6-F831-4314-847B-8CA52B125DCB}"/>
              </a:ext>
            </a:extLst>
          </p:cNvPr>
          <p:cNvSpPr txBox="1"/>
          <p:nvPr/>
        </p:nvSpPr>
        <p:spPr>
          <a:xfrm>
            <a:off x="1700213" y="6426200"/>
            <a:ext cx="3886200" cy="338138"/>
          </a:xfrm>
          <a:prstGeom prst="rect">
            <a:avLst/>
          </a:prstGeom>
          <a:noFill/>
        </p:spPr>
        <p:txBody>
          <a:bodyPr>
            <a:spAutoFit/>
          </a:bodyPr>
          <a:lstStyle/>
          <a:p>
            <a:pPr>
              <a:defRPr/>
            </a:pPr>
            <a:r>
              <a:rPr lang="en-US" sz="1600" dirty="0">
                <a:latin typeface="+mj-lt"/>
              </a:rPr>
              <a:t>WT= Whole Tree; FR= Forest Residue</a:t>
            </a:r>
          </a:p>
        </p:txBody>
      </p:sp>
      <p:graphicFrame>
        <p:nvGraphicFramePr>
          <p:cNvPr id="12292" name="Chart 7"/>
          <p:cNvGraphicFramePr>
            <a:graphicFrameLocks/>
          </p:cNvGraphicFramePr>
          <p:nvPr>
            <p:extLst>
              <p:ext uri="{D42A27DB-BD31-4B8C-83A1-F6EECF244321}">
                <p14:modId xmlns:p14="http://schemas.microsoft.com/office/powerpoint/2010/main" val="2140428219"/>
              </p:ext>
            </p:extLst>
          </p:nvPr>
        </p:nvGraphicFramePr>
        <p:xfrm>
          <a:off x="438150" y="1527728"/>
          <a:ext cx="6496050" cy="4165600"/>
        </p:xfrm>
        <a:graphic>
          <a:graphicData uri="http://schemas.openxmlformats.org/presentationml/2006/ole">
            <mc:AlternateContent xmlns:mc="http://schemas.openxmlformats.org/markup-compatibility/2006">
              <mc:Choice xmlns:v="urn:schemas-microsoft-com:vml" Requires="v">
                <p:oleObj spid="_x0000_s1115" r:id="rId4" imgW="8254699" imgH="4932091" progId="Excel.Chart.8">
                  <p:embed/>
                </p:oleObj>
              </mc:Choice>
              <mc:Fallback>
                <p:oleObj r:id="rId4" imgW="8254699" imgH="4932091" progId="Excel.Chart.8">
                  <p:embed/>
                  <p:pic>
                    <p:nvPicPr>
                      <p:cNvPr id="12292" name="Char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 y="1527728"/>
                        <a:ext cx="6496050" cy="4165600"/>
                      </a:xfrm>
                      <a:prstGeom prst="rect">
                        <a:avLst/>
                      </a:prstGeom>
                      <a:noFill/>
                      <a:ln>
                        <a:noFill/>
                      </a:ln>
                    </p:spPr>
                  </p:pic>
                </p:oleObj>
              </mc:Fallback>
            </mc:AlternateContent>
          </a:graphicData>
        </a:graphic>
      </p:graphicFrame>
      <p:sp>
        <p:nvSpPr>
          <p:cNvPr id="7" name="Content Placeholder 2">
            <a:extLst>
              <a:ext uri="{FF2B5EF4-FFF2-40B4-BE49-F238E27FC236}">
                <a16:creationId xmlns:a16="http://schemas.microsoft.com/office/drawing/2014/main" id="{55C54AE6-0774-4AFE-9B04-FE748CC0FFB0}"/>
              </a:ext>
            </a:extLst>
          </p:cNvPr>
          <p:cNvSpPr>
            <a:spLocks noGrp="1"/>
          </p:cNvSpPr>
          <p:nvPr>
            <p:ph idx="1"/>
          </p:nvPr>
        </p:nvSpPr>
        <p:spPr>
          <a:xfrm>
            <a:off x="7315200" y="1560858"/>
            <a:ext cx="4438650" cy="5046663"/>
          </a:xfrm>
        </p:spPr>
        <p:txBody>
          <a:bodyPr/>
          <a:lstStyle/>
          <a:p>
            <a:pPr algn="just" fontAlgn="t">
              <a:buFont typeface="Wingdings" panose="05000000000000000000" pitchFamily="2" charset="2"/>
              <a:buChar char="q"/>
              <a:defRPr/>
            </a:pPr>
            <a:r>
              <a:rPr lang="en-US" sz="2000" dirty="0"/>
              <a:t>Life Cycle GHG emissions of </a:t>
            </a:r>
            <a:r>
              <a:rPr lang="en-US" sz="2000" dirty="0" err="1"/>
              <a:t>Oxymethylene</a:t>
            </a:r>
            <a:r>
              <a:rPr lang="en-US" sz="2000" dirty="0"/>
              <a:t> ether from </a:t>
            </a:r>
            <a:r>
              <a:rPr lang="en-US" sz="2000" b="1" dirty="0"/>
              <a:t>whole tree </a:t>
            </a:r>
            <a:r>
              <a:rPr lang="en-US" sz="2000" dirty="0"/>
              <a:t>pathway was 25.99 </a:t>
            </a:r>
            <a:r>
              <a:rPr lang="en-US" sz="2000" kern="1200" dirty="0">
                <a:solidFill>
                  <a:srgbClr val="000000"/>
                </a:solidFill>
                <a:ea typeface="Times New Roman" panose="02020603050405020304" pitchFamily="18" charset="0"/>
                <a:cs typeface="Times New Roman" panose="02020603050405020304" pitchFamily="18" charset="0"/>
              </a:rPr>
              <a:t>gCO</a:t>
            </a:r>
            <a:r>
              <a:rPr lang="en-US" sz="2000" kern="1200" baseline="-25000" dirty="0">
                <a:solidFill>
                  <a:srgbClr val="000000"/>
                </a:solidFill>
                <a:ea typeface="Times New Roman" panose="02020603050405020304" pitchFamily="18" charset="0"/>
                <a:cs typeface="Times New Roman" panose="02020603050405020304" pitchFamily="18" charset="0"/>
              </a:rPr>
              <a:t>2</a:t>
            </a:r>
            <a:r>
              <a:rPr lang="en-US" sz="2000" kern="1200" dirty="0">
                <a:solidFill>
                  <a:srgbClr val="000000"/>
                </a:solidFill>
                <a:ea typeface="Times New Roman" panose="02020603050405020304" pitchFamily="18" charset="0"/>
                <a:cs typeface="Times New Roman" panose="02020603050405020304" pitchFamily="18" charset="0"/>
              </a:rPr>
              <a:t>eq/MJ whereas </a:t>
            </a:r>
            <a:r>
              <a:rPr lang="en-US" sz="2000" b="1" kern="1200" dirty="0">
                <a:solidFill>
                  <a:srgbClr val="000000"/>
                </a:solidFill>
                <a:ea typeface="Times New Roman" panose="02020603050405020304" pitchFamily="18" charset="0"/>
                <a:cs typeface="Times New Roman" panose="02020603050405020304" pitchFamily="18" charset="0"/>
              </a:rPr>
              <a:t>forest residue </a:t>
            </a:r>
            <a:r>
              <a:rPr lang="en-US" sz="2000" kern="1200" dirty="0">
                <a:solidFill>
                  <a:srgbClr val="000000"/>
                </a:solidFill>
                <a:ea typeface="Times New Roman" panose="02020603050405020304" pitchFamily="18" charset="0"/>
                <a:cs typeface="Times New Roman" panose="02020603050405020304" pitchFamily="18" charset="0"/>
              </a:rPr>
              <a:t>pathway was 17.76 gCO</a:t>
            </a:r>
            <a:r>
              <a:rPr lang="en-US" sz="2000" kern="1200" baseline="-25000" dirty="0">
                <a:solidFill>
                  <a:srgbClr val="000000"/>
                </a:solidFill>
                <a:ea typeface="Times New Roman" panose="02020603050405020304" pitchFamily="18" charset="0"/>
                <a:cs typeface="Times New Roman" panose="02020603050405020304" pitchFamily="18" charset="0"/>
              </a:rPr>
              <a:t>2</a:t>
            </a:r>
            <a:r>
              <a:rPr lang="en-US" sz="2000" kern="1200" dirty="0">
                <a:solidFill>
                  <a:srgbClr val="000000"/>
                </a:solidFill>
                <a:ea typeface="Times New Roman" panose="02020603050405020304" pitchFamily="18" charset="0"/>
                <a:cs typeface="Times New Roman" panose="02020603050405020304" pitchFamily="18" charset="0"/>
              </a:rPr>
              <a:t>eq/MJ</a:t>
            </a:r>
          </a:p>
          <a:p>
            <a:pPr algn="just" fontAlgn="t">
              <a:buFont typeface="Wingdings" panose="05000000000000000000" pitchFamily="2" charset="2"/>
              <a:buChar char="q"/>
              <a:defRPr/>
            </a:pPr>
            <a:endParaRPr lang="en-US" sz="2000" kern="1200" dirty="0">
              <a:solidFill>
                <a:srgbClr val="000000"/>
              </a:solidFill>
              <a:ea typeface="Times New Roman" panose="02020603050405020304" pitchFamily="18" charset="0"/>
              <a:cs typeface="Times New Roman" panose="02020603050405020304" pitchFamily="18" charset="0"/>
            </a:endParaRPr>
          </a:p>
          <a:p>
            <a:pPr algn="just" fontAlgn="t">
              <a:buFont typeface="Wingdings" panose="05000000000000000000" pitchFamily="2" charset="2"/>
              <a:buChar char="q"/>
              <a:defRPr/>
            </a:pPr>
            <a:r>
              <a:rPr lang="en-US" sz="2000" b="1" dirty="0"/>
              <a:t>10% </a:t>
            </a:r>
            <a:r>
              <a:rPr lang="en-US" sz="2000" b="1" dirty="0" err="1"/>
              <a:t>Oxymethylene</a:t>
            </a:r>
            <a:r>
              <a:rPr lang="en-US" sz="2000" b="1" dirty="0"/>
              <a:t> ether  blended </a:t>
            </a:r>
            <a:r>
              <a:rPr lang="en-US" sz="2000" dirty="0"/>
              <a:t>with diesel reduced GHG emissions by </a:t>
            </a:r>
            <a:r>
              <a:rPr lang="en-US" sz="2000" b="1" dirty="0"/>
              <a:t>20-21%</a:t>
            </a:r>
            <a:r>
              <a:rPr lang="en-US" sz="2000" dirty="0"/>
              <a:t> compared to 100% diesel</a:t>
            </a:r>
          </a:p>
          <a:p>
            <a:pPr algn="just" fontAlgn="t">
              <a:buFont typeface="Wingdings" panose="05000000000000000000" pitchFamily="2" charset="2"/>
              <a:buChar char="q"/>
              <a:defRPr/>
            </a:pPr>
            <a:endParaRPr lang="en-US" sz="2000" dirty="0"/>
          </a:p>
          <a:p>
            <a:pPr algn="just" fontAlgn="t">
              <a:buFont typeface="Wingdings" panose="05000000000000000000" pitchFamily="2" charset="2"/>
              <a:buChar char="q"/>
              <a:defRPr/>
            </a:pPr>
            <a:r>
              <a:rPr lang="en-US" sz="2000" dirty="0">
                <a:solidFill>
                  <a:srgbClr val="000000"/>
                </a:solidFill>
              </a:rPr>
              <a:t>10% </a:t>
            </a:r>
            <a:r>
              <a:rPr lang="en-US" sz="2000" dirty="0" err="1">
                <a:solidFill>
                  <a:srgbClr val="000000"/>
                </a:solidFill>
              </a:rPr>
              <a:t>Oxymethylene</a:t>
            </a:r>
            <a:r>
              <a:rPr lang="en-US" sz="2000" dirty="0">
                <a:solidFill>
                  <a:srgbClr val="000000"/>
                </a:solidFill>
              </a:rPr>
              <a:t> ether  blended with diesel </a:t>
            </a:r>
            <a:r>
              <a:rPr lang="en-US" sz="2000" b="1" dirty="0">
                <a:solidFill>
                  <a:srgbClr val="000000"/>
                </a:solidFill>
              </a:rPr>
              <a:t>reduced soot emissions by 30%</a:t>
            </a:r>
            <a:endParaRPr lang="en-US" sz="2000" dirty="0">
              <a:solidFill>
                <a:srgbClr val="000000"/>
              </a:solidFill>
            </a:endParaRPr>
          </a:p>
        </p:txBody>
      </p:sp>
      <p:sp>
        <p:nvSpPr>
          <p:cNvPr id="8" name="Slide Number Placeholder 3">
            <a:extLst>
              <a:ext uri="{FF2B5EF4-FFF2-40B4-BE49-F238E27FC236}">
                <a16:creationId xmlns:a16="http://schemas.microsoft.com/office/drawing/2014/main" id="{C65F98A6-7FD1-4A79-9F76-9F176687E960}"/>
              </a:ext>
            </a:extLst>
          </p:cNvPr>
          <p:cNvSpPr>
            <a:spLocks noGrp="1"/>
          </p:cNvSpPr>
          <p:nvPr>
            <p:ph type="sldNum" sz="quarter" idx="11"/>
          </p:nvPr>
        </p:nvSpPr>
        <p:spPr>
          <a:xfrm>
            <a:off x="11176000" y="6416675"/>
            <a:ext cx="812800" cy="365125"/>
          </a:xfrm>
        </p:spPr>
        <p:txBody>
          <a:bodyPr/>
          <a:lstStyle/>
          <a:p>
            <a:fld id="{C5D83362-4C70-406D-8155-49D75310F06D}" type="slidenum">
              <a:rPr lang="en-US" smtClean="0"/>
              <a:t>49</a:t>
            </a:fld>
            <a:endParaRPr lang="en-US" dirty="0"/>
          </a:p>
        </p:txBody>
      </p:sp>
    </p:spTree>
    <p:extLst>
      <p:ext uri="{BB962C8B-B14F-4D97-AF65-F5344CB8AC3E}">
        <p14:creationId xmlns:p14="http://schemas.microsoft.com/office/powerpoint/2010/main" val="197554255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i="1" dirty="0"/>
              <a:t>FUNNEL</a:t>
            </a:r>
            <a:r>
              <a:rPr lang="en-US" dirty="0"/>
              <a:t> MODEL</a:t>
            </a:r>
          </a:p>
        </p:txBody>
      </p:sp>
      <p:sp>
        <p:nvSpPr>
          <p:cNvPr id="3" name="Content Placeholder 2"/>
          <p:cNvSpPr>
            <a:spLocks noGrp="1"/>
          </p:cNvSpPr>
          <p:nvPr>
            <p:ph idx="1"/>
          </p:nvPr>
        </p:nvSpPr>
        <p:spPr>
          <a:xfrm>
            <a:off x="609600" y="1600201"/>
            <a:ext cx="10972800" cy="4979985"/>
          </a:xfrm>
        </p:spPr>
        <p:txBody>
          <a:bodyPr/>
          <a:lstStyle/>
          <a:p>
            <a:pPr>
              <a:lnSpc>
                <a:spcPct val="150000"/>
              </a:lnSpc>
            </a:pPr>
            <a:r>
              <a:rPr lang="en-US" dirty="0"/>
              <a:t>What is </a:t>
            </a:r>
            <a:r>
              <a:rPr lang="en-US" b="1" i="1" dirty="0"/>
              <a:t>FUNNEL</a:t>
            </a:r>
            <a:r>
              <a:rPr lang="en-US" dirty="0"/>
              <a:t>?</a:t>
            </a:r>
          </a:p>
          <a:p>
            <a:pPr>
              <a:lnSpc>
                <a:spcPct val="150000"/>
              </a:lnSpc>
            </a:pPr>
            <a:r>
              <a:rPr lang="en-US" b="1" dirty="0" err="1"/>
              <a:t>FUN</a:t>
            </a:r>
            <a:r>
              <a:rPr lang="en-US" dirty="0" err="1"/>
              <a:t>damental</a:t>
            </a:r>
            <a:r>
              <a:rPr lang="en-US" dirty="0"/>
              <a:t> </a:t>
            </a:r>
            <a:r>
              <a:rPr lang="en-US" dirty="0" err="1"/>
              <a:t>E</a:t>
            </a:r>
            <a:r>
              <a:rPr lang="en-US" b="1" dirty="0" err="1"/>
              <a:t>N</a:t>
            </a:r>
            <a:r>
              <a:rPr lang="en-US" dirty="0" err="1"/>
              <a:t>gineering</a:t>
            </a:r>
            <a:r>
              <a:rPr lang="en-US" dirty="0"/>
              <a:t> </a:t>
            </a:r>
            <a:r>
              <a:rPr lang="en-US" dirty="0" err="1"/>
              <a:t>Principl</a:t>
            </a:r>
            <a:r>
              <a:rPr lang="en-US" b="1" dirty="0" err="1"/>
              <a:t>E</a:t>
            </a:r>
            <a:r>
              <a:rPr lang="en-US" dirty="0" err="1"/>
              <a:t>s</a:t>
            </a:r>
            <a:r>
              <a:rPr lang="en-US" dirty="0"/>
              <a:t>-based </a:t>
            </a:r>
            <a:r>
              <a:rPr lang="en-US" dirty="0" err="1"/>
              <a:t>Mode</a:t>
            </a:r>
            <a:r>
              <a:rPr lang="en-US" b="1" dirty="0" err="1"/>
              <a:t>L</a:t>
            </a:r>
            <a:r>
              <a:rPr lang="en-US" dirty="0"/>
              <a:t> for Estimation of </a:t>
            </a:r>
            <a:r>
              <a:rPr lang="en-US" b="1" dirty="0" err="1"/>
              <a:t>G</a:t>
            </a:r>
            <a:r>
              <a:rPr lang="en-US" dirty="0" err="1"/>
              <a:t>reen</a:t>
            </a:r>
            <a:r>
              <a:rPr lang="en-US" b="1" dirty="0" err="1"/>
              <a:t>H</a:t>
            </a:r>
            <a:r>
              <a:rPr lang="en-US" dirty="0" err="1"/>
              <a:t>ouse</a:t>
            </a:r>
            <a:r>
              <a:rPr lang="en-US" dirty="0"/>
              <a:t> </a:t>
            </a:r>
            <a:r>
              <a:rPr lang="en-US" b="1" dirty="0"/>
              <a:t>G</a:t>
            </a:r>
            <a:r>
              <a:rPr lang="en-US" dirty="0"/>
              <a:t>ases (FUNNEL-GHG)</a:t>
            </a:r>
          </a:p>
          <a:p>
            <a:pPr>
              <a:lnSpc>
                <a:spcPct val="150000"/>
              </a:lnSpc>
            </a:pPr>
            <a:r>
              <a:rPr lang="en-US" i="1" dirty="0"/>
              <a:t>FUNNEL</a:t>
            </a:r>
            <a:r>
              <a:rPr lang="en-US" dirty="0"/>
              <a:t> was developed to accurately evaluate LCA greenhouse gas emission from various energy systems</a:t>
            </a:r>
          </a:p>
          <a:p>
            <a:pPr>
              <a:lnSpc>
                <a:spcPct val="150000"/>
              </a:lnSpc>
            </a:pPr>
            <a:r>
              <a:rPr lang="en-CA" dirty="0"/>
              <a:t>Developed regression, uncertainty, and sensitivity tool (RUST)</a:t>
            </a:r>
            <a:endParaRPr lang="en-US" dirty="0"/>
          </a:p>
          <a:p>
            <a:pPr>
              <a:lnSpc>
                <a:spcPct val="150000"/>
              </a:lnSpc>
            </a:pPr>
            <a:endParaRPr lang="en-US" dirty="0"/>
          </a:p>
          <a:p>
            <a:pPr marL="457200" lvl="1" indent="0">
              <a:buNone/>
            </a:pPr>
            <a:r>
              <a:rPr lang="en-US" dirty="0"/>
              <a:t>	</a:t>
            </a:r>
          </a:p>
          <a:p>
            <a:pPr lvl="1"/>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C5D83362-4C70-406D-8155-49D75310F06D}" type="slidenum">
              <a:rPr lang="en-US" smtClean="0"/>
              <a:t>5</a:t>
            </a:fld>
            <a:endParaRPr lang="en-US"/>
          </a:p>
        </p:txBody>
      </p:sp>
    </p:spTree>
    <p:extLst>
      <p:ext uri="{BB962C8B-B14F-4D97-AF65-F5344CB8AC3E}">
        <p14:creationId xmlns:p14="http://schemas.microsoft.com/office/powerpoint/2010/main" val="4119637221"/>
      </p:ext>
    </p:extLst>
  </p:cSld>
  <p:clrMapOvr>
    <a:masterClrMapping/>
  </p:clrMapOvr>
  <p:transition advTm="58033">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CFEF1-BC54-45CA-9E16-36E135B971EC}"/>
              </a:ext>
            </a:extLst>
          </p:cNvPr>
          <p:cNvSpPr>
            <a:spLocks noGrp="1"/>
          </p:cNvSpPr>
          <p:nvPr>
            <p:ph type="sldNum" sz="quarter" idx="11"/>
          </p:nvPr>
        </p:nvSpPr>
        <p:spPr/>
        <p:txBody>
          <a:bodyPr/>
          <a:lstStyle/>
          <a:p>
            <a:fld id="{C5D83362-4C70-406D-8155-49D75310F06D}" type="slidenum">
              <a:rPr lang="en-US" smtClean="0"/>
              <a:t>50</a:t>
            </a:fld>
            <a:endParaRPr lang="en-US" dirty="0"/>
          </a:p>
        </p:txBody>
      </p:sp>
      <p:sp>
        <p:nvSpPr>
          <p:cNvPr id="6" name="Title 2">
            <a:extLst>
              <a:ext uri="{FF2B5EF4-FFF2-40B4-BE49-F238E27FC236}">
                <a16:creationId xmlns:a16="http://schemas.microsoft.com/office/drawing/2014/main" id="{17DA8244-57E5-463B-91A2-40697E09A902}"/>
              </a:ext>
            </a:extLst>
          </p:cNvPr>
          <p:cNvSpPr>
            <a:spLocks noGrp="1"/>
          </p:cNvSpPr>
          <p:nvPr>
            <p:ph type="title"/>
          </p:nvPr>
        </p:nvSpPr>
        <p:spPr>
          <a:xfrm>
            <a:off x="304800" y="1295400"/>
            <a:ext cx="11887200" cy="3505200"/>
          </a:xfrm>
          <a:solidFill>
            <a:schemeClr val="bg1"/>
          </a:solidFill>
        </p:spPr>
        <p:txBody>
          <a:bodyPr/>
          <a:lstStyle/>
          <a:p>
            <a:pPr algn="ctr"/>
            <a:r>
              <a:rPr lang="en-CA" sz="6600" b="1" i="1" dirty="0"/>
              <a:t>FUNNEL</a:t>
            </a:r>
            <a:r>
              <a:rPr lang="en-CA" sz="6600" b="1" dirty="0"/>
              <a:t> </a:t>
            </a:r>
            <a:br>
              <a:rPr lang="en-CA" sz="6600" b="1" dirty="0"/>
            </a:br>
            <a:r>
              <a:rPr lang="en-CA" sz="6600" dirty="0"/>
              <a:t>RELATED PUBLICATIONS</a:t>
            </a:r>
          </a:p>
        </p:txBody>
      </p:sp>
    </p:spTree>
    <p:extLst>
      <p:ext uri="{BB962C8B-B14F-4D97-AF65-F5344CB8AC3E}">
        <p14:creationId xmlns:p14="http://schemas.microsoft.com/office/powerpoint/2010/main" val="2279874043"/>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AE53-3246-4A25-9704-A4D3A95E1F17}"/>
              </a:ext>
            </a:extLst>
          </p:cNvPr>
          <p:cNvSpPr>
            <a:spLocks noGrp="1"/>
          </p:cNvSpPr>
          <p:nvPr>
            <p:ph type="title"/>
          </p:nvPr>
        </p:nvSpPr>
        <p:spPr/>
        <p:txBody>
          <a:bodyPr/>
          <a:lstStyle/>
          <a:p>
            <a:r>
              <a:rPr lang="en-CA" i="1" dirty="0"/>
              <a:t>FUNNEL</a:t>
            </a:r>
            <a:r>
              <a:rPr lang="en-CA" dirty="0"/>
              <a:t> RELATED PUBLICATIONS</a:t>
            </a:r>
          </a:p>
        </p:txBody>
      </p:sp>
      <p:sp>
        <p:nvSpPr>
          <p:cNvPr id="3" name="Content Placeholder 2">
            <a:extLst>
              <a:ext uri="{FF2B5EF4-FFF2-40B4-BE49-F238E27FC236}">
                <a16:creationId xmlns:a16="http://schemas.microsoft.com/office/drawing/2014/main" id="{E3AD9C32-9DB0-44C1-BFDF-661169F1FAF6}"/>
              </a:ext>
            </a:extLst>
          </p:cNvPr>
          <p:cNvSpPr>
            <a:spLocks noGrp="1"/>
          </p:cNvSpPr>
          <p:nvPr>
            <p:ph idx="1"/>
          </p:nvPr>
        </p:nvSpPr>
        <p:spPr/>
        <p:txBody>
          <a:bodyPr/>
          <a:lstStyle/>
          <a:p>
            <a:r>
              <a:rPr lang="en-US" sz="3200" b="1" dirty="0"/>
              <a:t>Oil Sands</a:t>
            </a:r>
          </a:p>
          <a:p>
            <a:endParaRPr lang="en-US" sz="1000" b="1" dirty="0"/>
          </a:p>
          <a:p>
            <a:pPr lvl="1"/>
            <a:r>
              <a:rPr lang="en-US" sz="1600" dirty="0" err="1"/>
              <a:t>Nimana</a:t>
            </a:r>
            <a:r>
              <a:rPr lang="en-US" sz="1600" dirty="0"/>
              <a:t>, B.; Verma, A.; Di Lullo, G.; Rahman, M.M.; Canter, C.E.; </a:t>
            </a:r>
            <a:r>
              <a:rPr lang="en-US" sz="1600" dirty="0" err="1"/>
              <a:t>Olateju</a:t>
            </a:r>
            <a:r>
              <a:rPr lang="en-US" sz="1600" dirty="0"/>
              <a:t>, B.; Zhang, H.; Kumar, A. Life cycle analysis of bitumen transportation to refineries by rail and pipeline. </a:t>
            </a:r>
            <a:r>
              <a:rPr lang="en-US" sz="1600" i="1" dirty="0"/>
              <a:t>Environ. Sci. Technol. </a:t>
            </a:r>
            <a:r>
              <a:rPr lang="en-US" sz="1600" dirty="0"/>
              <a:t>[Online] </a:t>
            </a:r>
            <a:r>
              <a:rPr lang="en-US" sz="1600" b="1" dirty="0"/>
              <a:t>2017,</a:t>
            </a:r>
            <a:r>
              <a:rPr lang="en-US" sz="1600" dirty="0"/>
              <a:t> </a:t>
            </a:r>
            <a:r>
              <a:rPr lang="en-US" sz="1600" i="1" dirty="0"/>
              <a:t>51</a:t>
            </a:r>
            <a:r>
              <a:rPr lang="en-US" sz="1600" dirty="0"/>
              <a:t>, (1), pp 680-691 DOI: </a:t>
            </a:r>
            <a:r>
              <a:rPr lang="en-US" sz="1600" u="sng" dirty="0"/>
              <a:t>http://dx.doi.org/10.1021/acs.est.6b02889</a:t>
            </a:r>
            <a:r>
              <a:rPr lang="en-US" sz="1600" dirty="0"/>
              <a:t>.</a:t>
            </a:r>
            <a:endParaRPr lang="en-US" sz="1000" dirty="0"/>
          </a:p>
          <a:p>
            <a:pPr lvl="1"/>
            <a:endParaRPr lang="en-CA" sz="1000" dirty="0"/>
          </a:p>
          <a:p>
            <a:pPr lvl="1"/>
            <a:r>
              <a:rPr lang="en-US" sz="1600" dirty="0" err="1"/>
              <a:t>Nimana</a:t>
            </a:r>
            <a:r>
              <a:rPr lang="en-US" sz="1600" dirty="0"/>
              <a:t>, B.; Canter, C.; Kumar, A. Life cycle assessment of greenhouse gas emissions from Canada's oil sands-derived transportation fuels. </a:t>
            </a:r>
            <a:r>
              <a:rPr lang="en-US" sz="1600" i="1" dirty="0"/>
              <a:t>Energy </a:t>
            </a:r>
            <a:r>
              <a:rPr lang="en-US" sz="1600" dirty="0"/>
              <a:t>[Online] </a:t>
            </a:r>
            <a:r>
              <a:rPr lang="en-US" sz="1600" b="1" dirty="0"/>
              <a:t>2015,</a:t>
            </a:r>
            <a:r>
              <a:rPr lang="en-US" sz="1600" dirty="0"/>
              <a:t> </a:t>
            </a:r>
            <a:r>
              <a:rPr lang="en-US" sz="1600" i="1" dirty="0"/>
              <a:t>88</a:t>
            </a:r>
            <a:r>
              <a:rPr lang="en-US" sz="1600" dirty="0"/>
              <a:t>, pp 544-554 DOI:  </a:t>
            </a:r>
            <a:r>
              <a:rPr lang="en-US" sz="1600" u="sng" dirty="0"/>
              <a:t>http://dx.doi.org/10.1016/j.energy.2015.05.078</a:t>
            </a:r>
            <a:r>
              <a:rPr lang="en-US" sz="1600" dirty="0"/>
              <a:t>.</a:t>
            </a:r>
          </a:p>
          <a:p>
            <a:pPr lvl="1"/>
            <a:endParaRPr lang="en-CA" sz="1000" dirty="0"/>
          </a:p>
          <a:p>
            <a:pPr lvl="1"/>
            <a:r>
              <a:rPr lang="en-US" sz="1600" dirty="0" err="1"/>
              <a:t>Nimana</a:t>
            </a:r>
            <a:r>
              <a:rPr lang="en-US" sz="1600" dirty="0"/>
              <a:t>, B.; Canter, C.; Kumar, A. Energy consumption and greenhouse gas emissions in upgrading and refining of Canada's oil sands products. </a:t>
            </a:r>
            <a:r>
              <a:rPr lang="en-US" sz="1600" i="1" dirty="0"/>
              <a:t>Energy </a:t>
            </a:r>
            <a:r>
              <a:rPr lang="en-US" sz="1600" dirty="0"/>
              <a:t>[Online] </a:t>
            </a:r>
            <a:r>
              <a:rPr lang="en-US" sz="1600" b="1" dirty="0"/>
              <a:t>2015,</a:t>
            </a:r>
            <a:r>
              <a:rPr lang="en-US" sz="1600" dirty="0"/>
              <a:t> </a:t>
            </a:r>
            <a:r>
              <a:rPr lang="en-US" sz="1600" i="1" dirty="0"/>
              <a:t>83</a:t>
            </a:r>
            <a:r>
              <a:rPr lang="en-US" sz="1600" dirty="0"/>
              <a:t>, pp 65-79 DOI:  </a:t>
            </a:r>
            <a:r>
              <a:rPr lang="en-US" sz="1600" u="sng" dirty="0"/>
              <a:t>http://dx.doi.org/10.1016/j.energy.2015.01.085</a:t>
            </a:r>
            <a:r>
              <a:rPr lang="en-US" sz="1600" dirty="0"/>
              <a:t>.</a:t>
            </a:r>
          </a:p>
          <a:p>
            <a:pPr lvl="1"/>
            <a:endParaRPr lang="en-US" sz="1000" dirty="0"/>
          </a:p>
          <a:p>
            <a:pPr lvl="1"/>
            <a:r>
              <a:rPr lang="en-US" sz="1600" dirty="0"/>
              <a:t>Nimana, B.; </a:t>
            </a:r>
            <a:r>
              <a:rPr lang="en-US" sz="1600" dirty="0" err="1"/>
              <a:t>Verma</a:t>
            </a:r>
            <a:r>
              <a:rPr lang="en-US" sz="1600" dirty="0"/>
              <a:t>, A.; Di Lullo, G.; Rahman, M.M.; Canter, </a:t>
            </a:r>
            <a:r>
              <a:rPr lang="en-US" sz="1600" dirty="0" err="1"/>
              <a:t>C.E</a:t>
            </a:r>
            <a:r>
              <a:rPr lang="en-US" sz="1600" dirty="0"/>
              <a:t>.; </a:t>
            </a:r>
            <a:r>
              <a:rPr lang="en-US" sz="1600" dirty="0" err="1"/>
              <a:t>Olateju</a:t>
            </a:r>
            <a:r>
              <a:rPr lang="en-US" sz="1600" dirty="0"/>
              <a:t>, B.; Zhang, H.; Kumar, A. Life Cycle Analysis of Bitumen Transportation to Refineries by Rail and Pipeline. </a:t>
            </a:r>
            <a:r>
              <a:rPr lang="en-US" sz="1600" i="1" dirty="0"/>
              <a:t>Environmental Science and Technology </a:t>
            </a:r>
            <a:r>
              <a:rPr lang="en-US" sz="1600" dirty="0"/>
              <a:t>[Online] </a:t>
            </a:r>
            <a:r>
              <a:rPr lang="en-US" sz="1600" b="1" dirty="0"/>
              <a:t>2017,</a:t>
            </a:r>
            <a:r>
              <a:rPr lang="en-US" sz="1600" dirty="0"/>
              <a:t> </a:t>
            </a:r>
            <a:r>
              <a:rPr lang="en-US" sz="1600" i="1" dirty="0"/>
              <a:t>51</a:t>
            </a:r>
            <a:r>
              <a:rPr lang="en-US" sz="1600" dirty="0"/>
              <a:t>, (1), pp 680-691 </a:t>
            </a:r>
            <a:r>
              <a:rPr lang="en-US" sz="1600" dirty="0" err="1"/>
              <a:t>DOI</a:t>
            </a:r>
            <a:r>
              <a:rPr lang="en-US" sz="1600" dirty="0"/>
              <a:t>:  </a:t>
            </a:r>
            <a:r>
              <a:rPr lang="en-US" sz="1600" u="sng" dirty="0"/>
              <a:t>http://doi.org/10.1021/acs.est.6b02889</a:t>
            </a:r>
            <a:r>
              <a:rPr lang="en-US" sz="1600" dirty="0"/>
              <a:t>.</a:t>
            </a:r>
          </a:p>
          <a:p>
            <a:pPr lvl="1"/>
            <a:endParaRPr lang="en-US" sz="1600" dirty="0"/>
          </a:p>
          <a:p>
            <a:pPr marL="457200" lvl="1" indent="0">
              <a:spcBef>
                <a:spcPts val="0"/>
              </a:spcBef>
              <a:buNone/>
            </a:pPr>
            <a:endParaRPr lang="en-CA" sz="1600" dirty="0"/>
          </a:p>
          <a:p>
            <a:pPr lvl="1"/>
            <a:endParaRPr lang="en-CA" sz="1600" dirty="0"/>
          </a:p>
        </p:txBody>
      </p:sp>
      <p:sp>
        <p:nvSpPr>
          <p:cNvPr id="4" name="Slide Number Placeholder 3">
            <a:extLst>
              <a:ext uri="{FF2B5EF4-FFF2-40B4-BE49-F238E27FC236}">
                <a16:creationId xmlns:a16="http://schemas.microsoft.com/office/drawing/2014/main" id="{57916E06-129A-4CA5-A8FF-4BC95C5AC1E0}"/>
              </a:ext>
            </a:extLst>
          </p:cNvPr>
          <p:cNvSpPr>
            <a:spLocks noGrp="1"/>
          </p:cNvSpPr>
          <p:nvPr>
            <p:ph type="sldNum" sz="quarter" idx="11"/>
          </p:nvPr>
        </p:nvSpPr>
        <p:spPr/>
        <p:txBody>
          <a:bodyPr/>
          <a:lstStyle/>
          <a:p>
            <a:fld id="{C5D83362-4C70-406D-8155-49D75310F06D}" type="slidenum">
              <a:rPr lang="en-US" smtClean="0"/>
              <a:t>51</a:t>
            </a:fld>
            <a:endParaRPr lang="en-US"/>
          </a:p>
        </p:txBody>
      </p:sp>
    </p:spTree>
    <p:extLst>
      <p:ext uri="{BB962C8B-B14F-4D97-AF65-F5344CB8AC3E}">
        <p14:creationId xmlns:p14="http://schemas.microsoft.com/office/powerpoint/2010/main" val="2029756399"/>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FUNNEL</a:t>
            </a:r>
            <a:r>
              <a:rPr lang="en-CA" dirty="0"/>
              <a:t> RELATED PUBLICATIONS</a:t>
            </a:r>
            <a:endParaRPr lang="en-US" dirty="0"/>
          </a:p>
        </p:txBody>
      </p:sp>
      <p:sp>
        <p:nvSpPr>
          <p:cNvPr id="3" name="Content Placeholder 2"/>
          <p:cNvSpPr>
            <a:spLocks noGrp="1"/>
          </p:cNvSpPr>
          <p:nvPr>
            <p:ph idx="1"/>
          </p:nvPr>
        </p:nvSpPr>
        <p:spPr/>
        <p:txBody>
          <a:bodyPr/>
          <a:lstStyle/>
          <a:p>
            <a:pPr>
              <a:spcBef>
                <a:spcPts val="0"/>
              </a:spcBef>
            </a:pPr>
            <a:r>
              <a:rPr lang="en-CA" sz="3200" b="1" dirty="0"/>
              <a:t>Future Oil Sands Technology</a:t>
            </a:r>
          </a:p>
          <a:p>
            <a:pPr>
              <a:spcBef>
                <a:spcPts val="0"/>
              </a:spcBef>
            </a:pPr>
            <a:endParaRPr lang="en-CA" sz="1000" b="1" dirty="0"/>
          </a:p>
          <a:p>
            <a:pPr lvl="1"/>
            <a:r>
              <a:rPr lang="en-US" sz="1600" dirty="0" err="1"/>
              <a:t>Safaei</a:t>
            </a:r>
            <a:r>
              <a:rPr lang="en-US" sz="1600" dirty="0"/>
              <a:t>, M.; Oni, A.O.; </a:t>
            </a:r>
            <a:r>
              <a:rPr lang="en-US" sz="1600" dirty="0" err="1"/>
              <a:t>Gemechu</a:t>
            </a:r>
            <a:r>
              <a:rPr lang="en-US" sz="1600" dirty="0"/>
              <a:t>, E.D.; Kumar, A. Evaluation of energy and greenhouse gas emissions of bitumen-derived transportation fuels from toe-to-heel air injection extraction technology. </a:t>
            </a:r>
            <a:r>
              <a:rPr lang="en-US" sz="1600" i="1" dirty="0"/>
              <a:t>Fuel </a:t>
            </a:r>
            <a:r>
              <a:rPr lang="en-US" sz="1600" dirty="0"/>
              <a:t>[Online] </a:t>
            </a:r>
            <a:r>
              <a:rPr lang="en-US" sz="1600" b="1" dirty="0"/>
              <a:t>2019,</a:t>
            </a:r>
            <a:r>
              <a:rPr lang="en-US" sz="1600" dirty="0"/>
              <a:t> </a:t>
            </a:r>
            <a:r>
              <a:rPr lang="en-US" sz="1600" i="1" dirty="0"/>
              <a:t>256</a:t>
            </a:r>
            <a:r>
              <a:rPr lang="en-US" sz="1600" dirty="0"/>
              <a:t>, p 115930 </a:t>
            </a:r>
            <a:r>
              <a:rPr lang="en-US" sz="1600" dirty="0" err="1"/>
              <a:t>DOI</a:t>
            </a:r>
            <a:r>
              <a:rPr lang="en-US" sz="1600" dirty="0"/>
              <a:t>:  </a:t>
            </a:r>
            <a:r>
              <a:rPr lang="en-US" sz="1600" u="sng" dirty="0"/>
              <a:t>https://doi.org/10.1016/j.fuel.2019.115930</a:t>
            </a:r>
            <a:r>
              <a:rPr lang="en-US" sz="1600" dirty="0"/>
              <a:t>.</a:t>
            </a:r>
            <a:endParaRPr lang="en-CA" sz="1600" dirty="0"/>
          </a:p>
          <a:p>
            <a:pPr lvl="1"/>
            <a:r>
              <a:rPr lang="en-US" sz="1600" dirty="0" err="1"/>
              <a:t>Safaei</a:t>
            </a:r>
            <a:r>
              <a:rPr lang="en-US" sz="1600" dirty="0"/>
              <a:t>, M.; Oni, A.O.; </a:t>
            </a:r>
            <a:r>
              <a:rPr lang="en-US" sz="1600" dirty="0" err="1"/>
              <a:t>Gemechu</a:t>
            </a:r>
            <a:r>
              <a:rPr lang="en-US" sz="1600" dirty="0"/>
              <a:t>, E.D.; Kumar, A. Evaluation of energy and GHG emissions’ footprints of bitumen extraction using Enhanced Solvent Extraction Incorporating Electromagnetic Heating technology. </a:t>
            </a:r>
            <a:r>
              <a:rPr lang="en-US" sz="1600" i="1" dirty="0"/>
              <a:t>Energy </a:t>
            </a:r>
            <a:r>
              <a:rPr lang="en-US" sz="1600" dirty="0"/>
              <a:t>[Online] </a:t>
            </a:r>
            <a:r>
              <a:rPr lang="en-US" sz="1600" b="1" dirty="0"/>
              <a:t>2019,</a:t>
            </a:r>
            <a:r>
              <a:rPr lang="en-US" sz="1600" dirty="0"/>
              <a:t> </a:t>
            </a:r>
            <a:r>
              <a:rPr lang="en-US" sz="1600" i="1" dirty="0"/>
              <a:t>186</a:t>
            </a:r>
            <a:r>
              <a:rPr lang="en-US" sz="1600" dirty="0"/>
              <a:t>, p 115854 </a:t>
            </a:r>
            <a:r>
              <a:rPr lang="en-US" sz="1600" dirty="0" err="1"/>
              <a:t>DOI</a:t>
            </a:r>
            <a:r>
              <a:rPr lang="en-US" sz="1600" dirty="0"/>
              <a:t>:  </a:t>
            </a:r>
            <a:r>
              <a:rPr lang="en-US" sz="1600" u="sng" dirty="0"/>
              <a:t>https://doi.org/10.1016/j.energy.2019.115854</a:t>
            </a:r>
            <a:r>
              <a:rPr lang="en-US" sz="1600" dirty="0"/>
              <a:t>.</a:t>
            </a:r>
            <a:endParaRPr lang="en-CA" sz="1600" dirty="0"/>
          </a:p>
          <a:p>
            <a:pPr lvl="1"/>
            <a:r>
              <a:rPr lang="en-US" sz="1600" dirty="0" err="1"/>
              <a:t>Soiket</a:t>
            </a:r>
            <a:r>
              <a:rPr lang="en-US" sz="1600" dirty="0"/>
              <a:t>, </a:t>
            </a:r>
            <a:r>
              <a:rPr lang="en-US" sz="1600" dirty="0" err="1"/>
              <a:t>M.I.H</a:t>
            </a:r>
            <a:r>
              <a:rPr lang="en-US" sz="1600" dirty="0"/>
              <a:t>.; Oni, A.O.; Kumar, A. The development of a process simulation model for energy consumption and greenhouse gas emissions of a vapor solvent-based oil sands extraction and recovery process. </a:t>
            </a:r>
            <a:r>
              <a:rPr lang="en-US" sz="1600" i="1" dirty="0"/>
              <a:t>Energy </a:t>
            </a:r>
            <a:r>
              <a:rPr lang="en-US" sz="1600" dirty="0"/>
              <a:t>[Online] </a:t>
            </a:r>
            <a:r>
              <a:rPr lang="en-US" sz="1600" b="1" dirty="0"/>
              <a:t>2019,</a:t>
            </a:r>
            <a:r>
              <a:rPr lang="en-US" sz="1600" dirty="0"/>
              <a:t> </a:t>
            </a:r>
            <a:r>
              <a:rPr lang="en-US" sz="1600" i="1" dirty="0"/>
              <a:t>173</a:t>
            </a:r>
            <a:r>
              <a:rPr lang="en-US" sz="1600" dirty="0"/>
              <a:t>, pp 799-808 </a:t>
            </a:r>
            <a:r>
              <a:rPr lang="en-US" sz="1600" dirty="0" err="1"/>
              <a:t>DOI</a:t>
            </a:r>
            <a:r>
              <a:rPr lang="en-US" sz="1600" dirty="0"/>
              <a:t>:  </a:t>
            </a:r>
            <a:r>
              <a:rPr lang="en-US" sz="1600" u="sng" dirty="0"/>
              <a:t>https://doi.org/10.1016/j.energy.2019.02.109</a:t>
            </a:r>
            <a:r>
              <a:rPr lang="en-US" sz="1600" dirty="0"/>
              <a:t>.</a:t>
            </a:r>
            <a:endParaRPr lang="en-CA" sz="1600" dirty="0"/>
          </a:p>
          <a:p>
            <a:pPr lvl="1"/>
            <a:r>
              <a:rPr lang="en-US" sz="1600" dirty="0" err="1"/>
              <a:t>Soiket</a:t>
            </a:r>
            <a:r>
              <a:rPr lang="en-US" sz="1600" dirty="0"/>
              <a:t>, </a:t>
            </a:r>
            <a:r>
              <a:rPr lang="en-US" sz="1600" dirty="0" err="1"/>
              <a:t>M.I.H</a:t>
            </a:r>
            <a:r>
              <a:rPr lang="en-US" sz="1600" dirty="0"/>
              <a:t>.; Oni, A.O.; </a:t>
            </a:r>
            <a:r>
              <a:rPr lang="en-US" sz="1600" dirty="0" err="1"/>
              <a:t>Gemechu</a:t>
            </a:r>
            <a:r>
              <a:rPr lang="en-US" sz="1600" dirty="0"/>
              <a:t>, E.D.; Kumar, A. Life cycle assessment of greenhouse gas emissions of upgrading and refining bitumen from the solvent extraction process. </a:t>
            </a:r>
            <a:r>
              <a:rPr lang="en-US" sz="1600" i="1" dirty="0"/>
              <a:t>Applied Energy </a:t>
            </a:r>
            <a:r>
              <a:rPr lang="en-US" sz="1600" dirty="0"/>
              <a:t>[Online] </a:t>
            </a:r>
            <a:r>
              <a:rPr lang="en-US" sz="1600" b="1" dirty="0"/>
              <a:t>2019,</a:t>
            </a:r>
            <a:r>
              <a:rPr lang="en-US" sz="1600" dirty="0"/>
              <a:t> </a:t>
            </a:r>
            <a:r>
              <a:rPr lang="en-US" sz="1600" i="1" dirty="0"/>
              <a:t>240</a:t>
            </a:r>
            <a:r>
              <a:rPr lang="en-US" sz="1600" dirty="0"/>
              <a:t>, pp 236-250 </a:t>
            </a:r>
            <a:r>
              <a:rPr lang="en-US" sz="1600" dirty="0" err="1"/>
              <a:t>DOI</a:t>
            </a:r>
            <a:r>
              <a:rPr lang="en-US" sz="1600" dirty="0"/>
              <a:t>:  </a:t>
            </a:r>
            <a:r>
              <a:rPr lang="en-US" sz="1600" u="sng" dirty="0"/>
              <a:t>https://doi.org/10.1016/j.apenergy.2019.02.039</a:t>
            </a:r>
            <a:r>
              <a:rPr lang="en-US" sz="1600" dirty="0"/>
              <a:t>.</a:t>
            </a:r>
          </a:p>
        </p:txBody>
      </p:sp>
      <p:sp>
        <p:nvSpPr>
          <p:cNvPr id="4" name="Slide Number Placeholder 3"/>
          <p:cNvSpPr>
            <a:spLocks noGrp="1"/>
          </p:cNvSpPr>
          <p:nvPr>
            <p:ph type="sldNum" sz="quarter" idx="11"/>
          </p:nvPr>
        </p:nvSpPr>
        <p:spPr/>
        <p:txBody>
          <a:bodyPr/>
          <a:lstStyle/>
          <a:p>
            <a:fld id="{C5D83362-4C70-406D-8155-49D75310F06D}" type="slidenum">
              <a:rPr lang="en-US" smtClean="0"/>
              <a:t>52</a:t>
            </a:fld>
            <a:endParaRPr lang="en-US"/>
          </a:p>
        </p:txBody>
      </p:sp>
    </p:spTree>
    <p:extLst>
      <p:ext uri="{BB962C8B-B14F-4D97-AF65-F5344CB8AC3E}">
        <p14:creationId xmlns:p14="http://schemas.microsoft.com/office/powerpoint/2010/main" val="765602565"/>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AE53-3246-4A25-9704-A4D3A95E1F17}"/>
              </a:ext>
            </a:extLst>
          </p:cNvPr>
          <p:cNvSpPr>
            <a:spLocks noGrp="1"/>
          </p:cNvSpPr>
          <p:nvPr>
            <p:ph type="title"/>
          </p:nvPr>
        </p:nvSpPr>
        <p:spPr/>
        <p:txBody>
          <a:bodyPr/>
          <a:lstStyle/>
          <a:p>
            <a:r>
              <a:rPr lang="en-CA" i="1" dirty="0"/>
              <a:t>FUNNEL</a:t>
            </a:r>
            <a:r>
              <a:rPr lang="en-CA" dirty="0"/>
              <a:t> RELATED PUBLICATIONS</a:t>
            </a:r>
          </a:p>
        </p:txBody>
      </p:sp>
      <p:sp>
        <p:nvSpPr>
          <p:cNvPr id="3" name="Content Placeholder 2">
            <a:extLst>
              <a:ext uri="{FF2B5EF4-FFF2-40B4-BE49-F238E27FC236}">
                <a16:creationId xmlns:a16="http://schemas.microsoft.com/office/drawing/2014/main" id="{E3AD9C32-9DB0-44C1-BFDF-661169F1FAF6}"/>
              </a:ext>
            </a:extLst>
          </p:cNvPr>
          <p:cNvSpPr>
            <a:spLocks noGrp="1"/>
          </p:cNvSpPr>
          <p:nvPr>
            <p:ph idx="1"/>
          </p:nvPr>
        </p:nvSpPr>
        <p:spPr/>
        <p:txBody>
          <a:bodyPr/>
          <a:lstStyle/>
          <a:p>
            <a:r>
              <a:rPr lang="en-US" sz="3200" b="1" dirty="0"/>
              <a:t>Conventional Crude Oils</a:t>
            </a:r>
          </a:p>
          <a:p>
            <a:endParaRPr lang="en-US" sz="1200" b="1" dirty="0"/>
          </a:p>
          <a:p>
            <a:pPr lvl="1"/>
            <a:r>
              <a:rPr lang="en-US" sz="1600" dirty="0"/>
              <a:t>Rahman, M.M.; Canter, C.; Kumar, A. Well-to-wheel life cycle assessment of transportation fuels derived from different North American conventional crudes. </a:t>
            </a:r>
            <a:r>
              <a:rPr lang="en-US" sz="1600" i="1" dirty="0"/>
              <a:t>Appl. Energy </a:t>
            </a:r>
            <a:r>
              <a:rPr lang="en-US" sz="1600" dirty="0"/>
              <a:t>[Online] </a:t>
            </a:r>
            <a:r>
              <a:rPr lang="en-US" sz="1600" b="1" dirty="0"/>
              <a:t>2015,</a:t>
            </a:r>
            <a:r>
              <a:rPr lang="en-US" sz="1600" dirty="0"/>
              <a:t> </a:t>
            </a:r>
            <a:r>
              <a:rPr lang="en-US" sz="1600" i="1" dirty="0"/>
              <a:t>156</a:t>
            </a:r>
            <a:r>
              <a:rPr lang="en-US" sz="1600" dirty="0"/>
              <a:t>, pp 159-173 DOI:  </a:t>
            </a:r>
            <a:r>
              <a:rPr lang="en-US" sz="1600" u="sng" dirty="0"/>
              <a:t>http://dx.doi.org/10.1016/j.apenergy.2015.07.004</a:t>
            </a:r>
            <a:r>
              <a:rPr lang="en-US" sz="1600" dirty="0"/>
              <a:t>.</a:t>
            </a:r>
          </a:p>
          <a:p>
            <a:pPr lvl="1"/>
            <a:endParaRPr lang="en-CA" sz="1600" dirty="0"/>
          </a:p>
          <a:p>
            <a:pPr lvl="1">
              <a:spcBef>
                <a:spcPts val="0"/>
              </a:spcBef>
            </a:pPr>
            <a:r>
              <a:rPr lang="en-US" sz="1600" dirty="0"/>
              <a:t>Rahman, M.M.; Canter, C.; Kumar, A. Greenhouse gas emissions from recovery of various North American conventional crudes. </a:t>
            </a:r>
            <a:r>
              <a:rPr lang="en-US" sz="1600" i="1" dirty="0"/>
              <a:t>Energy </a:t>
            </a:r>
            <a:r>
              <a:rPr lang="en-US" sz="1600" dirty="0"/>
              <a:t>[Online] </a:t>
            </a:r>
            <a:r>
              <a:rPr lang="en-US" sz="1600" b="1" dirty="0"/>
              <a:t>2014,</a:t>
            </a:r>
            <a:r>
              <a:rPr lang="en-US" sz="1600" dirty="0"/>
              <a:t> </a:t>
            </a:r>
            <a:r>
              <a:rPr lang="en-US" sz="1600" i="1" dirty="0"/>
              <a:t>74</a:t>
            </a:r>
            <a:r>
              <a:rPr lang="en-US" sz="1600" dirty="0"/>
              <a:t>, pp 607-617 DOI:  </a:t>
            </a:r>
            <a:r>
              <a:rPr lang="en-US" sz="1600" u="sng" dirty="0"/>
              <a:t>http://dx.doi.org/10.1016/j.energy.2014.07.026.</a:t>
            </a:r>
          </a:p>
          <a:p>
            <a:pPr lvl="1">
              <a:spcBef>
                <a:spcPts val="0"/>
              </a:spcBef>
            </a:pPr>
            <a:endParaRPr lang="en-CA" sz="1600" u="sng" dirty="0"/>
          </a:p>
        </p:txBody>
      </p:sp>
      <p:sp>
        <p:nvSpPr>
          <p:cNvPr id="4" name="Slide Number Placeholder 3">
            <a:extLst>
              <a:ext uri="{FF2B5EF4-FFF2-40B4-BE49-F238E27FC236}">
                <a16:creationId xmlns:a16="http://schemas.microsoft.com/office/drawing/2014/main" id="{57916E06-129A-4CA5-A8FF-4BC95C5AC1E0}"/>
              </a:ext>
            </a:extLst>
          </p:cNvPr>
          <p:cNvSpPr>
            <a:spLocks noGrp="1"/>
          </p:cNvSpPr>
          <p:nvPr>
            <p:ph type="sldNum" sz="quarter" idx="11"/>
          </p:nvPr>
        </p:nvSpPr>
        <p:spPr/>
        <p:txBody>
          <a:bodyPr/>
          <a:lstStyle/>
          <a:p>
            <a:fld id="{C5D83362-4C70-406D-8155-49D75310F06D}" type="slidenum">
              <a:rPr lang="en-US" smtClean="0"/>
              <a:t>53</a:t>
            </a:fld>
            <a:endParaRPr lang="en-US"/>
          </a:p>
        </p:txBody>
      </p:sp>
    </p:spTree>
    <p:extLst>
      <p:ext uri="{BB962C8B-B14F-4D97-AF65-F5344CB8AC3E}">
        <p14:creationId xmlns:p14="http://schemas.microsoft.com/office/powerpoint/2010/main" val="706064176"/>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AE53-3246-4A25-9704-A4D3A95E1F17}"/>
              </a:ext>
            </a:extLst>
          </p:cNvPr>
          <p:cNvSpPr>
            <a:spLocks noGrp="1"/>
          </p:cNvSpPr>
          <p:nvPr>
            <p:ph type="title"/>
          </p:nvPr>
        </p:nvSpPr>
        <p:spPr/>
        <p:txBody>
          <a:bodyPr/>
          <a:lstStyle/>
          <a:p>
            <a:r>
              <a:rPr lang="en-CA" i="1" dirty="0"/>
              <a:t>FUNNEL</a:t>
            </a:r>
            <a:r>
              <a:rPr lang="en-CA" dirty="0"/>
              <a:t> RELATED PUBLICATIONS</a:t>
            </a:r>
          </a:p>
        </p:txBody>
      </p:sp>
      <p:sp>
        <p:nvSpPr>
          <p:cNvPr id="3" name="Content Placeholder 2">
            <a:extLst>
              <a:ext uri="{FF2B5EF4-FFF2-40B4-BE49-F238E27FC236}">
                <a16:creationId xmlns:a16="http://schemas.microsoft.com/office/drawing/2014/main" id="{E3AD9C32-9DB0-44C1-BFDF-661169F1FAF6}"/>
              </a:ext>
            </a:extLst>
          </p:cNvPr>
          <p:cNvSpPr>
            <a:spLocks noGrp="1"/>
          </p:cNvSpPr>
          <p:nvPr>
            <p:ph idx="1"/>
          </p:nvPr>
        </p:nvSpPr>
        <p:spPr/>
        <p:txBody>
          <a:bodyPr/>
          <a:lstStyle/>
          <a:p>
            <a:r>
              <a:rPr lang="en-US" sz="3200" b="1" dirty="0"/>
              <a:t>Uncertainty Analysis</a:t>
            </a:r>
          </a:p>
          <a:p>
            <a:endParaRPr lang="en-US" sz="1200" b="1" dirty="0"/>
          </a:p>
          <a:p>
            <a:pPr lvl="1"/>
            <a:r>
              <a:rPr lang="en-US" sz="1600" dirty="0"/>
              <a:t>Di Lullo, G.; Zhang, H.; Kumar, A. Uncertainty in well-to-tank with combustion greenhouse gas emissions of transportation fuels derived from North American crudes. </a:t>
            </a:r>
            <a:r>
              <a:rPr lang="en-US" sz="1600" i="1" dirty="0"/>
              <a:t>Energy </a:t>
            </a:r>
            <a:r>
              <a:rPr lang="en-US" sz="1600" dirty="0"/>
              <a:t>[Online] </a:t>
            </a:r>
            <a:r>
              <a:rPr lang="en-US" sz="1600" b="1" dirty="0"/>
              <a:t>2017,</a:t>
            </a:r>
            <a:r>
              <a:rPr lang="en-US" sz="1600" dirty="0"/>
              <a:t> </a:t>
            </a:r>
            <a:r>
              <a:rPr lang="en-US" sz="1600" i="1" dirty="0"/>
              <a:t>128</a:t>
            </a:r>
            <a:r>
              <a:rPr lang="en-US" sz="1600" dirty="0"/>
              <a:t>, pp 475-486 DOI</a:t>
            </a:r>
            <a:r>
              <a:rPr lang="en-US" sz="1600" u="sng" dirty="0"/>
              <a:t>:  http://doi.org/10.1016/j.energy.2017.04.040</a:t>
            </a:r>
            <a:r>
              <a:rPr lang="en-US" sz="1600" dirty="0"/>
              <a:t>.</a:t>
            </a:r>
          </a:p>
          <a:p>
            <a:pPr lvl="1"/>
            <a:endParaRPr lang="en-CA" sz="1000" dirty="0"/>
          </a:p>
          <a:p>
            <a:pPr lvl="1"/>
            <a:r>
              <a:rPr lang="en-US" sz="1600" dirty="0"/>
              <a:t>Di Lullo, G.; Zhang, H.; Kumar, A. Evaluation of uncertainty in the well-to-tank and combustion greenhouse gas emissions of various transportation fuels. </a:t>
            </a:r>
            <a:r>
              <a:rPr lang="en-US" sz="1600" i="1" dirty="0"/>
              <a:t>Appl. Energy </a:t>
            </a:r>
            <a:r>
              <a:rPr lang="en-US" sz="1600" dirty="0"/>
              <a:t>[Online] </a:t>
            </a:r>
            <a:r>
              <a:rPr lang="en-US" sz="1600" b="1" dirty="0"/>
              <a:t>2016,</a:t>
            </a:r>
            <a:r>
              <a:rPr lang="en-US" sz="1600" dirty="0"/>
              <a:t> </a:t>
            </a:r>
            <a:r>
              <a:rPr lang="en-US" sz="1600" i="1" dirty="0"/>
              <a:t>184</a:t>
            </a:r>
            <a:r>
              <a:rPr lang="en-US" sz="1600" dirty="0"/>
              <a:t>, pp 413-426 DOI: </a:t>
            </a:r>
            <a:r>
              <a:rPr lang="en-US" sz="1600" u="sng" dirty="0"/>
              <a:t>http://doi.org/10.1016/j.apenergy.2016.10.027.</a:t>
            </a:r>
          </a:p>
          <a:p>
            <a:pPr lvl="1"/>
            <a:endParaRPr lang="en-CA" sz="1000" u="sng" dirty="0"/>
          </a:p>
          <a:p>
            <a:pPr lvl="1">
              <a:spcBef>
                <a:spcPts val="0"/>
              </a:spcBef>
            </a:pPr>
            <a:r>
              <a:rPr lang="en-US" sz="1600" dirty="0"/>
              <a:t>Di Lullo, G.; </a:t>
            </a:r>
            <a:r>
              <a:rPr lang="en-US" sz="1600" dirty="0" err="1"/>
              <a:t>Gemechu</a:t>
            </a:r>
            <a:r>
              <a:rPr lang="en-US" sz="1600" dirty="0"/>
              <a:t>, E.; Oni, A.O.; Kumar, A. Extending sensitivity analysis using regression to effectively disseminate life cycle assessment results. </a:t>
            </a:r>
            <a:r>
              <a:rPr lang="en-US" sz="1600" i="1" dirty="0"/>
              <a:t>The International Journal of Life Cycle Assessment </a:t>
            </a:r>
            <a:r>
              <a:rPr lang="en-US" sz="1600" dirty="0"/>
              <a:t>[Online] </a:t>
            </a:r>
            <a:r>
              <a:rPr lang="en-US" sz="1600" b="1" dirty="0"/>
              <a:t>2019</a:t>
            </a:r>
            <a:r>
              <a:rPr lang="en-US" sz="1600" dirty="0"/>
              <a:t>,  DOI: </a:t>
            </a:r>
            <a:r>
              <a:rPr lang="en-US" sz="1600" u="sng" dirty="0"/>
              <a:t>http://doi.org/10.1007/s11367-019-01674-y</a:t>
            </a:r>
            <a:r>
              <a:rPr lang="en-US" sz="1600" dirty="0"/>
              <a:t>.</a:t>
            </a:r>
          </a:p>
          <a:p>
            <a:pPr lvl="1">
              <a:spcBef>
                <a:spcPts val="0"/>
              </a:spcBef>
            </a:pPr>
            <a:endParaRPr lang="en-US" sz="1600" dirty="0"/>
          </a:p>
          <a:p>
            <a:pPr marL="457200" lvl="1" indent="0">
              <a:spcBef>
                <a:spcPts val="0"/>
              </a:spcBef>
              <a:buNone/>
            </a:pPr>
            <a:endParaRPr lang="en-CA" sz="1600" dirty="0"/>
          </a:p>
          <a:p>
            <a:pPr lvl="1"/>
            <a:endParaRPr lang="en-CA" sz="1600" dirty="0"/>
          </a:p>
        </p:txBody>
      </p:sp>
      <p:sp>
        <p:nvSpPr>
          <p:cNvPr id="4" name="Slide Number Placeholder 3">
            <a:extLst>
              <a:ext uri="{FF2B5EF4-FFF2-40B4-BE49-F238E27FC236}">
                <a16:creationId xmlns:a16="http://schemas.microsoft.com/office/drawing/2014/main" id="{57916E06-129A-4CA5-A8FF-4BC95C5AC1E0}"/>
              </a:ext>
            </a:extLst>
          </p:cNvPr>
          <p:cNvSpPr>
            <a:spLocks noGrp="1"/>
          </p:cNvSpPr>
          <p:nvPr>
            <p:ph type="sldNum" sz="quarter" idx="11"/>
          </p:nvPr>
        </p:nvSpPr>
        <p:spPr/>
        <p:txBody>
          <a:bodyPr/>
          <a:lstStyle/>
          <a:p>
            <a:fld id="{C5D83362-4C70-406D-8155-49D75310F06D}" type="slidenum">
              <a:rPr lang="en-US" smtClean="0"/>
              <a:t>54</a:t>
            </a:fld>
            <a:endParaRPr lang="en-US"/>
          </a:p>
        </p:txBody>
      </p:sp>
    </p:spTree>
    <p:extLst>
      <p:ext uri="{BB962C8B-B14F-4D97-AF65-F5344CB8AC3E}">
        <p14:creationId xmlns:p14="http://schemas.microsoft.com/office/powerpoint/2010/main" val="1926757736"/>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FUNNEL</a:t>
            </a:r>
            <a:r>
              <a:rPr lang="en-CA" dirty="0"/>
              <a:t> RELATED PUBLICATIONS</a:t>
            </a:r>
            <a:endParaRPr lang="en-US" dirty="0"/>
          </a:p>
        </p:txBody>
      </p:sp>
      <p:sp>
        <p:nvSpPr>
          <p:cNvPr id="3" name="Content Placeholder 2"/>
          <p:cNvSpPr>
            <a:spLocks noGrp="1"/>
          </p:cNvSpPr>
          <p:nvPr>
            <p:ph idx="1"/>
          </p:nvPr>
        </p:nvSpPr>
        <p:spPr/>
        <p:txBody>
          <a:bodyPr/>
          <a:lstStyle/>
          <a:p>
            <a:r>
              <a:rPr lang="en-CA" sz="3200" b="1" dirty="0"/>
              <a:t>Natural Gas</a:t>
            </a:r>
          </a:p>
          <a:p>
            <a:endParaRPr lang="en-CA" sz="1000" b="1" dirty="0"/>
          </a:p>
          <a:p>
            <a:pPr lvl="1"/>
            <a:r>
              <a:rPr lang="en-US" sz="1600" dirty="0"/>
              <a:t>Raj, R.; </a:t>
            </a:r>
            <a:r>
              <a:rPr lang="en-US" sz="1600" dirty="0" err="1"/>
              <a:t>Ghandehariun</a:t>
            </a:r>
            <a:r>
              <a:rPr lang="en-US" sz="1600" dirty="0"/>
              <a:t>, S.; Kumar, A.; </a:t>
            </a:r>
            <a:r>
              <a:rPr lang="en-US" sz="1600" dirty="0" err="1"/>
              <a:t>Linwei</a:t>
            </a:r>
            <a:r>
              <a:rPr lang="en-US" sz="1600" dirty="0"/>
              <a:t>, M. A well-to-wire life cycle assessment of Canadian shale gas for electricity generation in China. </a:t>
            </a:r>
            <a:r>
              <a:rPr lang="en-US" sz="1600" i="1" dirty="0"/>
              <a:t>Energy </a:t>
            </a:r>
            <a:r>
              <a:rPr lang="en-US" sz="1600" dirty="0"/>
              <a:t>[Online] </a:t>
            </a:r>
            <a:r>
              <a:rPr lang="en-US" sz="1600" b="1" dirty="0"/>
              <a:t>2016,</a:t>
            </a:r>
            <a:r>
              <a:rPr lang="en-US" sz="1600" dirty="0"/>
              <a:t> </a:t>
            </a:r>
            <a:r>
              <a:rPr lang="en-US" sz="1600" i="1" dirty="0"/>
              <a:t>111</a:t>
            </a:r>
            <a:r>
              <a:rPr lang="en-US" sz="1600" dirty="0"/>
              <a:t>, pp 642-652 DOI:  </a:t>
            </a:r>
            <a:r>
              <a:rPr lang="en-US" sz="1600" u="sng" dirty="0"/>
              <a:t>https://doi.org/10.1016/j.energy.2016.05.079</a:t>
            </a:r>
            <a:r>
              <a:rPr lang="en-US" sz="1600" dirty="0"/>
              <a:t>.</a:t>
            </a:r>
          </a:p>
          <a:p>
            <a:pPr lvl="1"/>
            <a:endParaRPr lang="en-US" sz="1600" dirty="0"/>
          </a:p>
          <a:p>
            <a:pPr lvl="1"/>
            <a:r>
              <a:rPr lang="en-US" sz="1600" dirty="0" err="1"/>
              <a:t>Sapkota</a:t>
            </a:r>
            <a:r>
              <a:rPr lang="en-US" sz="1600" dirty="0"/>
              <a:t>, K.; Oni, A.O.; Kumar, A. Techno-economic and life cycle assessments of the natural gas supply chain from production sites in Canada to north and southwest Europe. </a:t>
            </a:r>
            <a:r>
              <a:rPr lang="en-US" sz="1600" i="1" dirty="0"/>
              <a:t>J. Nat. Gas Sci. Eng. </a:t>
            </a:r>
            <a:r>
              <a:rPr lang="en-US" sz="1600" dirty="0"/>
              <a:t>[Online] </a:t>
            </a:r>
            <a:r>
              <a:rPr lang="en-US" sz="1600" b="1" dirty="0"/>
              <a:t>2018</a:t>
            </a:r>
            <a:r>
              <a:rPr lang="en-US" sz="1600" dirty="0"/>
              <a:t>,  DOI:  </a:t>
            </a:r>
            <a:r>
              <a:rPr lang="en-US" sz="1600" u="sng" dirty="0"/>
              <a:t>https://doi.org/10.1016/j.jngse.2018.01.048</a:t>
            </a:r>
            <a:r>
              <a:rPr lang="en-US" sz="1600" dirty="0"/>
              <a:t>.</a:t>
            </a:r>
          </a:p>
        </p:txBody>
      </p:sp>
      <p:sp>
        <p:nvSpPr>
          <p:cNvPr id="4" name="Slide Number Placeholder 3"/>
          <p:cNvSpPr>
            <a:spLocks noGrp="1"/>
          </p:cNvSpPr>
          <p:nvPr>
            <p:ph type="sldNum" sz="quarter" idx="11"/>
          </p:nvPr>
        </p:nvSpPr>
        <p:spPr/>
        <p:txBody>
          <a:bodyPr/>
          <a:lstStyle/>
          <a:p>
            <a:fld id="{C5D83362-4C70-406D-8155-49D75310F06D}" type="slidenum">
              <a:rPr lang="en-US" smtClean="0"/>
              <a:t>55</a:t>
            </a:fld>
            <a:endParaRPr lang="en-US"/>
          </a:p>
        </p:txBody>
      </p:sp>
    </p:spTree>
    <p:extLst>
      <p:ext uri="{BB962C8B-B14F-4D97-AF65-F5344CB8AC3E}">
        <p14:creationId xmlns:p14="http://schemas.microsoft.com/office/powerpoint/2010/main" val="2410740168"/>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FUNNEL</a:t>
            </a:r>
            <a:r>
              <a:rPr lang="en-CA" dirty="0"/>
              <a:t> RELATED PUBLICATIONS</a:t>
            </a:r>
            <a:endParaRPr lang="en-US" dirty="0"/>
          </a:p>
        </p:txBody>
      </p:sp>
      <p:sp>
        <p:nvSpPr>
          <p:cNvPr id="3" name="Content Placeholder 2"/>
          <p:cNvSpPr>
            <a:spLocks noGrp="1"/>
          </p:cNvSpPr>
          <p:nvPr>
            <p:ph idx="1"/>
          </p:nvPr>
        </p:nvSpPr>
        <p:spPr>
          <a:xfrm>
            <a:off x="609600" y="1417639"/>
            <a:ext cx="10972800" cy="4530725"/>
          </a:xfrm>
        </p:spPr>
        <p:txBody>
          <a:bodyPr/>
          <a:lstStyle/>
          <a:p>
            <a:r>
              <a:rPr lang="en-CA" sz="3200" b="1" dirty="0"/>
              <a:t>Biofuel</a:t>
            </a:r>
          </a:p>
          <a:p>
            <a:pPr lvl="1"/>
            <a:r>
              <a:rPr lang="en-US" sz="1600" dirty="0" err="1"/>
              <a:t>Mahbub</a:t>
            </a:r>
            <a:r>
              <a:rPr lang="en-US" sz="1600" dirty="0"/>
              <a:t>, N.; </a:t>
            </a:r>
            <a:r>
              <a:rPr lang="en-US" sz="1600" dirty="0" err="1"/>
              <a:t>Gemechu</a:t>
            </a:r>
            <a:r>
              <a:rPr lang="en-US" sz="1600" dirty="0"/>
              <a:t>, E.; Zhang, H.; Kumar, A. The life cycle greenhouse gas emission benefits from alternative uses of biofuel coproducts. </a:t>
            </a:r>
            <a:r>
              <a:rPr lang="en-US" sz="1600" i="1" dirty="0"/>
              <a:t>Sustainable Energy Technologies and Assessments </a:t>
            </a:r>
            <a:r>
              <a:rPr lang="en-US" sz="1600" dirty="0"/>
              <a:t>[Online] </a:t>
            </a:r>
            <a:r>
              <a:rPr lang="en-US" sz="1600" b="1" dirty="0"/>
              <a:t>2019,</a:t>
            </a:r>
            <a:r>
              <a:rPr lang="en-US" sz="1600" dirty="0"/>
              <a:t> </a:t>
            </a:r>
            <a:r>
              <a:rPr lang="en-US" sz="1600" i="1" dirty="0"/>
              <a:t>34</a:t>
            </a:r>
            <a:r>
              <a:rPr lang="en-US" sz="1600" dirty="0"/>
              <a:t>, pp 173-186 </a:t>
            </a:r>
            <a:r>
              <a:rPr lang="en-US" sz="1600" dirty="0" err="1"/>
              <a:t>DOI</a:t>
            </a:r>
            <a:r>
              <a:rPr lang="en-US" sz="1600" dirty="0"/>
              <a:t>:  </a:t>
            </a:r>
            <a:r>
              <a:rPr lang="en-US" sz="1600" u="sng" dirty="0"/>
              <a:t>https://doi.org/10.1016/j.seta.2019.05.001</a:t>
            </a:r>
            <a:r>
              <a:rPr lang="en-US" sz="1600" dirty="0"/>
              <a:t>.</a:t>
            </a:r>
            <a:endParaRPr lang="en-US" dirty="0"/>
          </a:p>
          <a:p>
            <a:pPr lvl="1"/>
            <a:r>
              <a:rPr lang="en-US" sz="1600" dirty="0" err="1"/>
              <a:t>Mahbub</a:t>
            </a:r>
            <a:r>
              <a:rPr lang="en-US" sz="1600" dirty="0"/>
              <a:t>, N.; </a:t>
            </a:r>
            <a:r>
              <a:rPr lang="en-US" sz="1600" dirty="0" err="1"/>
              <a:t>Oyedun</a:t>
            </a:r>
            <a:r>
              <a:rPr lang="en-US" sz="1600" dirty="0"/>
              <a:t>, A.O.; Zhang, H.; Kumar, A.; </a:t>
            </a:r>
            <a:r>
              <a:rPr lang="en-US" sz="1600" dirty="0" err="1"/>
              <a:t>Poganietz</a:t>
            </a:r>
            <a:r>
              <a:rPr lang="en-US" sz="1600" dirty="0"/>
              <a:t>, W.-R. A life cycle sustainability assessment (</a:t>
            </a:r>
            <a:r>
              <a:rPr lang="en-US" sz="1600" dirty="0" err="1"/>
              <a:t>LCSA</a:t>
            </a:r>
            <a:r>
              <a:rPr lang="en-US" sz="1600" dirty="0"/>
              <a:t>) of </a:t>
            </a:r>
            <a:r>
              <a:rPr lang="en-US" sz="1600" dirty="0" err="1"/>
              <a:t>oxymethylene</a:t>
            </a:r>
            <a:r>
              <a:rPr lang="en-US" sz="1600" dirty="0"/>
              <a:t> ether as a diesel additive produced from forest biomass. </a:t>
            </a:r>
            <a:r>
              <a:rPr lang="en-US" sz="1600" i="1" dirty="0"/>
              <a:t>The International Journal of Life Cycle Assessment </a:t>
            </a:r>
            <a:r>
              <a:rPr lang="en-US" sz="1600" dirty="0"/>
              <a:t>[Online] </a:t>
            </a:r>
            <a:r>
              <a:rPr lang="en-US" sz="1600" b="1" dirty="0"/>
              <a:t>2019,</a:t>
            </a:r>
            <a:r>
              <a:rPr lang="en-US" sz="1600" dirty="0"/>
              <a:t> </a:t>
            </a:r>
            <a:r>
              <a:rPr lang="en-US" sz="1600" i="1" dirty="0"/>
              <a:t>24</a:t>
            </a:r>
            <a:r>
              <a:rPr lang="en-US" sz="1600" dirty="0"/>
              <a:t>, (5), pp 881-899 </a:t>
            </a:r>
            <a:r>
              <a:rPr lang="en-US" sz="1600" dirty="0" err="1"/>
              <a:t>DOI</a:t>
            </a:r>
            <a:r>
              <a:rPr lang="en-US" sz="1600" dirty="0"/>
              <a:t>:  </a:t>
            </a:r>
            <a:r>
              <a:rPr lang="en-US" sz="1600" u="sng" dirty="0"/>
              <a:t>10.1007/s11367-018-1529-6.</a:t>
            </a:r>
          </a:p>
          <a:p>
            <a:pPr lvl="1"/>
            <a:r>
              <a:rPr lang="en-US" sz="1600" dirty="0" err="1"/>
              <a:t>Mahbub</a:t>
            </a:r>
            <a:r>
              <a:rPr lang="en-US" sz="1600" dirty="0"/>
              <a:t>, N.; </a:t>
            </a:r>
            <a:r>
              <a:rPr lang="en-US" sz="1600" dirty="0" err="1"/>
              <a:t>Oyedun</a:t>
            </a:r>
            <a:r>
              <a:rPr lang="en-US" sz="1600" dirty="0"/>
              <a:t>, A.O.; Kumar, A.; </a:t>
            </a:r>
            <a:r>
              <a:rPr lang="en-US" sz="1600" dirty="0" err="1"/>
              <a:t>Oestreich</a:t>
            </a:r>
            <a:r>
              <a:rPr lang="en-US" sz="1600" dirty="0"/>
              <a:t>, D.; Arnold, U.; Sauer, J. A life cycle assessment of </a:t>
            </a:r>
            <a:r>
              <a:rPr lang="en-US" sz="1600" dirty="0" err="1"/>
              <a:t>oxymethylene</a:t>
            </a:r>
            <a:r>
              <a:rPr lang="en-US" sz="1600" dirty="0"/>
              <a:t> ether synthesis from biomass-derived syngas as a diesel additive. </a:t>
            </a:r>
            <a:r>
              <a:rPr lang="en-US" sz="1600" i="1" dirty="0"/>
              <a:t>Journal of Cleaner Production </a:t>
            </a:r>
            <a:r>
              <a:rPr lang="en-US" sz="1600" dirty="0"/>
              <a:t>[Online] </a:t>
            </a:r>
            <a:r>
              <a:rPr lang="en-US" sz="1600" b="1" dirty="0"/>
              <a:t>2017,</a:t>
            </a:r>
            <a:r>
              <a:rPr lang="en-US" sz="1600" dirty="0"/>
              <a:t> </a:t>
            </a:r>
            <a:r>
              <a:rPr lang="en-US" sz="1600" i="1" dirty="0"/>
              <a:t>165</a:t>
            </a:r>
            <a:r>
              <a:rPr lang="en-US" sz="1600" dirty="0"/>
              <a:t>, pp 1249-1262 </a:t>
            </a:r>
            <a:r>
              <a:rPr lang="en-US" sz="1600" dirty="0" err="1"/>
              <a:t>DOI</a:t>
            </a:r>
            <a:r>
              <a:rPr lang="en-US" sz="1600" dirty="0"/>
              <a:t>:  </a:t>
            </a:r>
            <a:r>
              <a:rPr lang="en-US" sz="1600" u="sng" dirty="0"/>
              <a:t>10.1016/j.jclepro.2017.07.178.</a:t>
            </a:r>
          </a:p>
          <a:p>
            <a:pPr lvl="1"/>
            <a:r>
              <a:rPr lang="en-US" sz="1600" dirty="0"/>
              <a:t>Miller, P.; Kumar, A. Development of emission parameters and net energy ratio for renewable diesel from Canola and </a:t>
            </a:r>
            <a:r>
              <a:rPr lang="en-US" sz="1600" dirty="0" err="1"/>
              <a:t>Camelina</a:t>
            </a:r>
            <a:r>
              <a:rPr lang="en-US" sz="1600" dirty="0"/>
              <a:t>. </a:t>
            </a:r>
            <a:r>
              <a:rPr lang="en-US" sz="1600" i="1" dirty="0"/>
              <a:t>Energy </a:t>
            </a:r>
            <a:r>
              <a:rPr lang="en-US" sz="1600" dirty="0"/>
              <a:t>[Online] </a:t>
            </a:r>
            <a:r>
              <a:rPr lang="en-US" sz="1600" b="1" dirty="0"/>
              <a:t>2013,</a:t>
            </a:r>
            <a:r>
              <a:rPr lang="en-US" sz="1600" dirty="0"/>
              <a:t> </a:t>
            </a:r>
            <a:r>
              <a:rPr lang="en-US" sz="1600" i="1" dirty="0"/>
              <a:t>58</a:t>
            </a:r>
            <a:r>
              <a:rPr lang="en-US" sz="1600" dirty="0"/>
              <a:t>, pp 426-437.</a:t>
            </a:r>
          </a:p>
          <a:p>
            <a:pPr lvl="1"/>
            <a:r>
              <a:rPr lang="en-US" sz="1600" dirty="0"/>
              <a:t>Wong, A.; Zhang, H.; Kumar, A. Life cycle assessment of renewable diesel production from </a:t>
            </a:r>
            <a:r>
              <a:rPr lang="en-US" sz="1600" dirty="0" err="1"/>
              <a:t>lignocellulosic</a:t>
            </a:r>
            <a:r>
              <a:rPr lang="en-US" sz="1600" dirty="0"/>
              <a:t> biomass. </a:t>
            </a:r>
            <a:r>
              <a:rPr lang="en-US" sz="1600" i="1" dirty="0"/>
              <a:t>The International Journal of Life Cycle Assessment </a:t>
            </a:r>
            <a:r>
              <a:rPr lang="en-US" sz="1600" dirty="0"/>
              <a:t>[Online] </a:t>
            </a:r>
            <a:r>
              <a:rPr lang="en-US" sz="1600" b="1" dirty="0"/>
              <a:t>2016,</a:t>
            </a:r>
            <a:r>
              <a:rPr lang="en-US" sz="1600" dirty="0"/>
              <a:t> </a:t>
            </a:r>
            <a:r>
              <a:rPr lang="en-US" sz="1600" i="1" dirty="0"/>
              <a:t>21</a:t>
            </a:r>
            <a:r>
              <a:rPr lang="en-US" sz="1600" dirty="0"/>
              <a:t>, (10), pp 1404-1424.</a:t>
            </a:r>
          </a:p>
          <a:p>
            <a:pPr lvl="1"/>
            <a:r>
              <a:rPr lang="en-US" sz="1600" dirty="0"/>
              <a:t>Oyedun, A.O.; Patel, M.; Kumar, M.; Kumar, A. Upgrading of bio-oil via </a:t>
            </a:r>
            <a:r>
              <a:rPr lang="en-US" sz="1600" dirty="0" err="1"/>
              <a:t>hydrodeoxygenation</a:t>
            </a:r>
            <a:r>
              <a:rPr lang="en-US" sz="1600" dirty="0"/>
              <a:t>. In </a:t>
            </a:r>
            <a:r>
              <a:rPr lang="en-US" sz="1600" i="1" dirty="0"/>
              <a:t>Chemical Catalysts for Biomass Upgrading</a:t>
            </a:r>
            <a:r>
              <a:rPr lang="en-US" sz="1600" dirty="0"/>
              <a:t>; Brown, R., Ed. Wiley-VCH: in press.</a:t>
            </a:r>
          </a:p>
          <a:p>
            <a:pPr lvl="1"/>
            <a:endParaRPr lang="en-CA" sz="1600" b="1" dirty="0"/>
          </a:p>
        </p:txBody>
      </p:sp>
      <p:sp>
        <p:nvSpPr>
          <p:cNvPr id="4" name="Slide Number Placeholder 3"/>
          <p:cNvSpPr>
            <a:spLocks noGrp="1"/>
          </p:cNvSpPr>
          <p:nvPr>
            <p:ph type="sldNum" sz="quarter" idx="11"/>
          </p:nvPr>
        </p:nvSpPr>
        <p:spPr/>
        <p:txBody>
          <a:bodyPr/>
          <a:lstStyle/>
          <a:p>
            <a:fld id="{C5D83362-4C70-406D-8155-49D75310F06D}" type="slidenum">
              <a:rPr lang="en-US" smtClean="0"/>
              <a:t>56</a:t>
            </a:fld>
            <a:endParaRPr lang="en-US"/>
          </a:p>
        </p:txBody>
      </p:sp>
    </p:spTree>
    <p:extLst>
      <p:ext uri="{BB962C8B-B14F-4D97-AF65-F5344CB8AC3E}">
        <p14:creationId xmlns:p14="http://schemas.microsoft.com/office/powerpoint/2010/main" val="2066347173"/>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FUNNEL</a:t>
            </a:r>
            <a:r>
              <a:rPr lang="en-CA" dirty="0"/>
              <a:t> RELATED PUBLICATIONS</a:t>
            </a:r>
            <a:endParaRPr lang="en-US" dirty="0"/>
          </a:p>
        </p:txBody>
      </p:sp>
      <p:sp>
        <p:nvSpPr>
          <p:cNvPr id="3" name="Content Placeholder 2"/>
          <p:cNvSpPr>
            <a:spLocks noGrp="1"/>
          </p:cNvSpPr>
          <p:nvPr>
            <p:ph idx="1"/>
          </p:nvPr>
        </p:nvSpPr>
        <p:spPr/>
        <p:txBody>
          <a:bodyPr/>
          <a:lstStyle/>
          <a:p>
            <a:r>
              <a:rPr lang="en-CA" sz="3200" b="1" dirty="0"/>
              <a:t>Hydrogen</a:t>
            </a:r>
          </a:p>
          <a:p>
            <a:endParaRPr lang="en-CA" sz="1000" b="1" dirty="0"/>
          </a:p>
          <a:p>
            <a:pPr lvl="1"/>
            <a:r>
              <a:rPr lang="en-US" sz="1600" dirty="0" err="1"/>
              <a:t>Ghandehariun</a:t>
            </a:r>
            <a:r>
              <a:rPr lang="en-US" sz="1600" dirty="0"/>
              <a:t>, S.; Kumar, A. Life cycle assessment of wind-based hydrogen production in Western Canada. </a:t>
            </a:r>
            <a:r>
              <a:rPr lang="en-US" sz="1600" i="1" dirty="0"/>
              <a:t>International Journal of Hydrogen Energy </a:t>
            </a:r>
            <a:r>
              <a:rPr lang="en-US" sz="1600" dirty="0"/>
              <a:t>[Online] </a:t>
            </a:r>
            <a:r>
              <a:rPr lang="en-US" sz="1600" b="1" dirty="0"/>
              <a:t>2016,</a:t>
            </a:r>
            <a:r>
              <a:rPr lang="en-US" sz="1600" dirty="0"/>
              <a:t> </a:t>
            </a:r>
            <a:r>
              <a:rPr lang="en-US" sz="1600" i="1" dirty="0"/>
              <a:t>41</a:t>
            </a:r>
            <a:r>
              <a:rPr lang="en-US" sz="1600" dirty="0"/>
              <a:t>, (22), pp 9696-9704 DOI:  </a:t>
            </a:r>
            <a:r>
              <a:rPr lang="en-US" sz="1600" u="sng" dirty="0"/>
              <a:t>https://doi.org/10.1016/j.ijhydene.2016.04.077</a:t>
            </a:r>
            <a:r>
              <a:rPr lang="en-US" sz="1600" dirty="0"/>
              <a:t>.</a:t>
            </a:r>
          </a:p>
          <a:p>
            <a:pPr lvl="1"/>
            <a:endParaRPr lang="en-US" sz="1000" dirty="0"/>
          </a:p>
          <a:p>
            <a:pPr lvl="1"/>
            <a:r>
              <a:rPr lang="en-US" sz="1600" dirty="0" err="1"/>
              <a:t>Olateju</a:t>
            </a:r>
            <a:r>
              <a:rPr lang="en-US" sz="1600" dirty="0"/>
              <a:t>, B.; </a:t>
            </a:r>
            <a:r>
              <a:rPr lang="en-US" sz="1600" dirty="0" err="1"/>
              <a:t>Monds</a:t>
            </a:r>
            <a:r>
              <a:rPr lang="en-US" sz="1600" dirty="0"/>
              <a:t>, J.; Kumar, A. Large scale hydrogen production from wind energy for the upgrading of bitumen from oil sands. </a:t>
            </a:r>
            <a:r>
              <a:rPr lang="en-US" sz="1600" i="1" dirty="0"/>
              <a:t>Applied Energy </a:t>
            </a:r>
            <a:r>
              <a:rPr lang="en-US" sz="1600" dirty="0"/>
              <a:t>[Online] </a:t>
            </a:r>
            <a:r>
              <a:rPr lang="en-US" sz="1600" b="1" dirty="0"/>
              <a:t>2014,</a:t>
            </a:r>
            <a:r>
              <a:rPr lang="en-US" sz="1600" dirty="0"/>
              <a:t> </a:t>
            </a:r>
            <a:r>
              <a:rPr lang="en-US" sz="1600" i="1" dirty="0"/>
              <a:t>118</a:t>
            </a:r>
            <a:r>
              <a:rPr lang="en-US" sz="1600" dirty="0"/>
              <a:t>, pp 48-56 DOI:  </a:t>
            </a:r>
            <a:r>
              <a:rPr lang="en-US" sz="1600" u="sng" dirty="0"/>
              <a:t>https://doi.org/10.1016/j.apenergy.2013.12.013</a:t>
            </a:r>
            <a:r>
              <a:rPr lang="en-US" sz="1600" dirty="0"/>
              <a:t>.</a:t>
            </a:r>
          </a:p>
          <a:p>
            <a:pPr lvl="1"/>
            <a:endParaRPr lang="en-US" sz="1000" dirty="0"/>
          </a:p>
          <a:p>
            <a:pPr lvl="1"/>
            <a:r>
              <a:rPr lang="en-US" sz="1600" dirty="0"/>
              <a:t>Sarkar, S.; Kumar, A. Large-scale </a:t>
            </a:r>
            <a:r>
              <a:rPr lang="en-US" sz="1600" dirty="0" err="1"/>
              <a:t>biohydrogen</a:t>
            </a:r>
            <a:r>
              <a:rPr lang="en-US" sz="1600" dirty="0"/>
              <a:t> production from bio-oil. </a:t>
            </a:r>
            <a:r>
              <a:rPr lang="en-US" sz="1600" i="1" dirty="0" err="1"/>
              <a:t>Bioresource</a:t>
            </a:r>
            <a:r>
              <a:rPr lang="en-US" sz="1600" i="1" dirty="0"/>
              <a:t> technology </a:t>
            </a:r>
            <a:r>
              <a:rPr lang="en-US" sz="1600" dirty="0"/>
              <a:t>[Online] </a:t>
            </a:r>
            <a:r>
              <a:rPr lang="en-US" sz="1600" b="1" dirty="0"/>
              <a:t>2010,</a:t>
            </a:r>
            <a:r>
              <a:rPr lang="en-US" sz="1600" dirty="0"/>
              <a:t> </a:t>
            </a:r>
            <a:r>
              <a:rPr lang="en-US" sz="1600" i="1" dirty="0"/>
              <a:t>101</a:t>
            </a:r>
            <a:r>
              <a:rPr lang="en-US" sz="1600" dirty="0"/>
              <a:t>, (19), pp 7350-7361.</a:t>
            </a:r>
          </a:p>
          <a:p>
            <a:pPr lvl="1"/>
            <a:endParaRPr lang="en-US" sz="1000" dirty="0"/>
          </a:p>
          <a:p>
            <a:pPr lvl="1"/>
            <a:r>
              <a:rPr lang="en-US" sz="1600" dirty="0"/>
              <a:t>Kumar, M.; Oni, A.O.; Kumar, A. </a:t>
            </a:r>
            <a:r>
              <a:rPr lang="en-US" sz="1600" dirty="0" err="1"/>
              <a:t>Biohydrogen</a:t>
            </a:r>
            <a:r>
              <a:rPr lang="en-US" sz="1600" dirty="0"/>
              <a:t> production from bio-oil via hydrothermal liquefaction. In </a:t>
            </a:r>
            <a:r>
              <a:rPr lang="en-US" sz="1600" i="1" dirty="0"/>
              <a:t>Biofuels</a:t>
            </a:r>
            <a:r>
              <a:rPr lang="en-US" sz="1600" dirty="0"/>
              <a:t>; Elsevier Inc.: Amsterdam, The Netherlands, in press.</a:t>
            </a:r>
          </a:p>
          <a:p>
            <a:pPr lvl="1"/>
            <a:endParaRPr lang="en-US" sz="1000" dirty="0"/>
          </a:p>
          <a:p>
            <a:pPr lvl="1"/>
            <a:r>
              <a:rPr lang="en-US" sz="1600" dirty="0"/>
              <a:t>Kumar, M.; Oyedun, A.O.; Kumar, A. A comparative analysis of hydrogen production from the thermochemical conversion of algal biomass. </a:t>
            </a:r>
            <a:r>
              <a:rPr lang="en-US" sz="1600" i="1" dirty="0"/>
              <a:t>International Journal of Hydrogen Energy </a:t>
            </a:r>
            <a:r>
              <a:rPr lang="en-US" sz="1600" dirty="0"/>
              <a:t>[Online] </a:t>
            </a:r>
            <a:r>
              <a:rPr lang="en-US" sz="1600" b="1" dirty="0"/>
              <a:t>2019,</a:t>
            </a:r>
            <a:r>
              <a:rPr lang="en-US" sz="1600" dirty="0"/>
              <a:t> </a:t>
            </a:r>
            <a:r>
              <a:rPr lang="en-US" sz="1600" i="1" dirty="0"/>
              <a:t>44</a:t>
            </a:r>
            <a:r>
              <a:rPr lang="en-US" sz="1600" dirty="0"/>
              <a:t>, (21), pp 10384-10397 DOI:  </a:t>
            </a:r>
            <a:r>
              <a:rPr lang="en-US" sz="1600" u="sng" dirty="0"/>
              <a:t>https://doi.org/10.1016/j.ijhydene.2019.02.220</a:t>
            </a:r>
            <a:r>
              <a:rPr lang="en-US" sz="1600" dirty="0"/>
              <a:t>.</a:t>
            </a:r>
          </a:p>
          <a:p>
            <a:pPr lvl="1"/>
            <a:endParaRPr lang="en-US" sz="1600" dirty="0"/>
          </a:p>
        </p:txBody>
      </p:sp>
      <p:sp>
        <p:nvSpPr>
          <p:cNvPr id="4" name="Slide Number Placeholder 3"/>
          <p:cNvSpPr>
            <a:spLocks noGrp="1"/>
          </p:cNvSpPr>
          <p:nvPr>
            <p:ph type="sldNum" sz="quarter" idx="11"/>
          </p:nvPr>
        </p:nvSpPr>
        <p:spPr/>
        <p:txBody>
          <a:bodyPr/>
          <a:lstStyle/>
          <a:p>
            <a:fld id="{C5D83362-4C70-406D-8155-49D75310F06D}" type="slidenum">
              <a:rPr lang="en-US" smtClean="0"/>
              <a:t>57</a:t>
            </a:fld>
            <a:endParaRPr lang="en-US"/>
          </a:p>
        </p:txBody>
      </p:sp>
    </p:spTree>
    <p:extLst>
      <p:ext uri="{BB962C8B-B14F-4D97-AF65-F5344CB8AC3E}">
        <p14:creationId xmlns:p14="http://schemas.microsoft.com/office/powerpoint/2010/main" val="1577779116"/>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FUNNEL</a:t>
            </a:r>
            <a:r>
              <a:rPr lang="en-CA" dirty="0"/>
              <a:t> RELATED PUBLICATIONS</a:t>
            </a:r>
            <a:endParaRPr lang="en-US" dirty="0"/>
          </a:p>
        </p:txBody>
      </p:sp>
      <p:sp>
        <p:nvSpPr>
          <p:cNvPr id="3" name="Content Placeholder 2"/>
          <p:cNvSpPr>
            <a:spLocks noGrp="1"/>
          </p:cNvSpPr>
          <p:nvPr>
            <p:ph idx="1"/>
          </p:nvPr>
        </p:nvSpPr>
        <p:spPr/>
        <p:txBody>
          <a:bodyPr/>
          <a:lstStyle/>
          <a:p>
            <a:r>
              <a:rPr lang="en-CA" sz="3200" b="1" dirty="0"/>
              <a:t>Storage</a:t>
            </a:r>
          </a:p>
          <a:p>
            <a:endParaRPr lang="en-CA" sz="1000" b="1" dirty="0"/>
          </a:p>
          <a:p>
            <a:pPr lvl="1"/>
            <a:r>
              <a:rPr lang="en-US" sz="1600" dirty="0" err="1"/>
              <a:t>Thaker</a:t>
            </a:r>
            <a:r>
              <a:rPr lang="en-US" sz="1600" dirty="0"/>
              <a:t>, S.; Oni, A.O.; </a:t>
            </a:r>
            <a:r>
              <a:rPr lang="en-US" sz="1600" dirty="0" err="1"/>
              <a:t>Gemechu</a:t>
            </a:r>
            <a:r>
              <a:rPr lang="en-US" sz="1600" dirty="0"/>
              <a:t>, E.; Kumar, A. Evaluating energy and greenhouse gas emission footprints of thermal energy storage systems for concentrated solar power applications. </a:t>
            </a:r>
            <a:r>
              <a:rPr lang="en-US" sz="1600" i="1" dirty="0"/>
              <a:t>Journal of Energy Storage </a:t>
            </a:r>
            <a:r>
              <a:rPr lang="en-US" sz="1600" dirty="0"/>
              <a:t>[Online] </a:t>
            </a:r>
            <a:r>
              <a:rPr lang="en-US" sz="1600" b="1" dirty="0"/>
              <a:t>2019,</a:t>
            </a:r>
            <a:r>
              <a:rPr lang="en-US" sz="1600" dirty="0"/>
              <a:t> </a:t>
            </a:r>
            <a:r>
              <a:rPr lang="en-US" sz="1600" i="1" dirty="0"/>
              <a:t>26</a:t>
            </a:r>
            <a:r>
              <a:rPr lang="en-US" sz="1600" dirty="0"/>
              <a:t>, p 100992 DOI:  </a:t>
            </a:r>
            <a:r>
              <a:rPr lang="en-US" sz="1600" u="sng" dirty="0"/>
              <a:t>https://doi.org/10.1016/j.est.2019.100992</a:t>
            </a:r>
            <a:r>
              <a:rPr lang="en-US" sz="1600" dirty="0"/>
              <a:t>.</a:t>
            </a:r>
          </a:p>
          <a:p>
            <a:pPr lvl="1"/>
            <a:endParaRPr lang="en-US" sz="1600" dirty="0"/>
          </a:p>
          <a:p>
            <a:pPr lvl="1"/>
            <a:r>
              <a:rPr lang="en-US" sz="1600" dirty="0" err="1"/>
              <a:t>Kapila</a:t>
            </a:r>
            <a:r>
              <a:rPr lang="en-US" sz="1600" dirty="0"/>
              <a:t>, S.; Oni, A.O.; </a:t>
            </a:r>
            <a:r>
              <a:rPr lang="en-US" sz="1600" dirty="0" err="1"/>
              <a:t>Gemechu</a:t>
            </a:r>
            <a:r>
              <a:rPr lang="en-US" sz="1600" dirty="0"/>
              <a:t>, E.D.; Kumar, A. Development of net energy ratios and life cycle greenhouse gas emissions of large-scale mechanical energy storage systems. </a:t>
            </a:r>
            <a:r>
              <a:rPr lang="en-US" sz="1600" i="1" dirty="0"/>
              <a:t>Energy </a:t>
            </a:r>
            <a:r>
              <a:rPr lang="en-US" sz="1600" dirty="0"/>
              <a:t>[Online] </a:t>
            </a:r>
            <a:r>
              <a:rPr lang="en-US" sz="1600" b="1" dirty="0"/>
              <a:t>2019,</a:t>
            </a:r>
            <a:r>
              <a:rPr lang="en-US" sz="1600" dirty="0"/>
              <a:t> </a:t>
            </a:r>
            <a:r>
              <a:rPr lang="en-US" sz="1600" i="1" dirty="0"/>
              <a:t>170</a:t>
            </a:r>
            <a:r>
              <a:rPr lang="en-US" sz="1600" dirty="0"/>
              <a:t>, pp 592-603 </a:t>
            </a:r>
            <a:r>
              <a:rPr lang="en-US" sz="1600" dirty="0" err="1"/>
              <a:t>DOI</a:t>
            </a:r>
            <a:r>
              <a:rPr lang="en-US" sz="1600" dirty="0"/>
              <a:t>:  </a:t>
            </a:r>
            <a:r>
              <a:rPr lang="en-US" sz="1600" u="sng" dirty="0"/>
              <a:t>https://doi.org/10.1016/j.energy.2018.12.183</a:t>
            </a:r>
            <a:r>
              <a:rPr lang="en-US" sz="1600" dirty="0"/>
              <a:t>.</a:t>
            </a:r>
          </a:p>
        </p:txBody>
      </p:sp>
      <p:sp>
        <p:nvSpPr>
          <p:cNvPr id="4" name="Slide Number Placeholder 3"/>
          <p:cNvSpPr>
            <a:spLocks noGrp="1"/>
          </p:cNvSpPr>
          <p:nvPr>
            <p:ph type="sldNum" sz="quarter" idx="11"/>
          </p:nvPr>
        </p:nvSpPr>
        <p:spPr/>
        <p:txBody>
          <a:bodyPr/>
          <a:lstStyle/>
          <a:p>
            <a:fld id="{C5D83362-4C70-406D-8155-49D75310F06D}" type="slidenum">
              <a:rPr lang="en-US" smtClean="0"/>
              <a:t>58</a:t>
            </a:fld>
            <a:endParaRPr lang="en-US"/>
          </a:p>
        </p:txBody>
      </p:sp>
    </p:spTree>
    <p:extLst>
      <p:ext uri="{BB962C8B-B14F-4D97-AF65-F5344CB8AC3E}">
        <p14:creationId xmlns:p14="http://schemas.microsoft.com/office/powerpoint/2010/main" val="463890774"/>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FUNNEL</a:t>
            </a:r>
            <a:r>
              <a:rPr lang="en-CA" dirty="0"/>
              <a:t> RELATED PUBLICATIONS</a:t>
            </a:r>
            <a:endParaRPr lang="en-US" dirty="0"/>
          </a:p>
        </p:txBody>
      </p:sp>
      <p:sp>
        <p:nvSpPr>
          <p:cNvPr id="3" name="Content Placeholder 2"/>
          <p:cNvSpPr>
            <a:spLocks noGrp="1"/>
          </p:cNvSpPr>
          <p:nvPr>
            <p:ph idx="1"/>
          </p:nvPr>
        </p:nvSpPr>
        <p:spPr/>
        <p:txBody>
          <a:bodyPr/>
          <a:lstStyle/>
          <a:p>
            <a:pPr eaLnBrk="0" hangingPunct="0">
              <a:spcBef>
                <a:spcPct val="0"/>
              </a:spcBef>
            </a:pPr>
            <a:r>
              <a:rPr lang="en-CA" sz="3200" b="1" dirty="0">
                <a:latin typeface="Verdana" pitchFamily="34" charset="0"/>
              </a:rPr>
              <a:t>Biomass / Pellets for Heat / Electricity</a:t>
            </a:r>
          </a:p>
          <a:p>
            <a:pPr lvl="1"/>
            <a:r>
              <a:rPr lang="en-US" sz="1600" dirty="0"/>
              <a:t>Thakur, A.; Canter, </a:t>
            </a:r>
            <a:r>
              <a:rPr lang="en-US" sz="1600" dirty="0" err="1"/>
              <a:t>C.E</a:t>
            </a:r>
            <a:r>
              <a:rPr lang="en-US" sz="1600" dirty="0"/>
              <a:t>.; Kumar, A. Life-cycle energy and emission analysis of power generation from forest biomass. </a:t>
            </a:r>
            <a:r>
              <a:rPr lang="en-US" sz="1600" i="1" dirty="0"/>
              <a:t>Applied Energy </a:t>
            </a:r>
            <a:r>
              <a:rPr lang="en-US" sz="1600" dirty="0"/>
              <a:t>[Online] </a:t>
            </a:r>
            <a:r>
              <a:rPr lang="en-US" sz="1600" b="1" dirty="0"/>
              <a:t>2014,</a:t>
            </a:r>
            <a:r>
              <a:rPr lang="en-US" sz="1600" dirty="0"/>
              <a:t> </a:t>
            </a:r>
            <a:r>
              <a:rPr lang="en-US" sz="1600" i="1" dirty="0"/>
              <a:t>128</a:t>
            </a:r>
            <a:r>
              <a:rPr lang="en-US" sz="1600" dirty="0"/>
              <a:t>, pp 246-253.</a:t>
            </a:r>
          </a:p>
          <a:p>
            <a:pPr lvl="1"/>
            <a:r>
              <a:rPr lang="en-US" sz="1600" dirty="0" err="1"/>
              <a:t>Kabir</a:t>
            </a:r>
            <a:r>
              <a:rPr lang="en-US" sz="1600" dirty="0"/>
              <a:t>, </a:t>
            </a:r>
            <a:r>
              <a:rPr lang="en-US" sz="1600" dirty="0" err="1"/>
              <a:t>M.R</a:t>
            </a:r>
            <a:r>
              <a:rPr lang="en-US" sz="1600" dirty="0"/>
              <a:t>.; Kumar, A. Comparison of the energy and environmental performances of nine biomass/coal co-firing pathways. </a:t>
            </a:r>
            <a:r>
              <a:rPr lang="en-US" sz="1600" i="1" dirty="0" err="1"/>
              <a:t>Bioresource</a:t>
            </a:r>
            <a:r>
              <a:rPr lang="en-US" sz="1600" i="1" dirty="0"/>
              <a:t> technology </a:t>
            </a:r>
            <a:r>
              <a:rPr lang="en-US" sz="1600" dirty="0"/>
              <a:t>[Online] </a:t>
            </a:r>
            <a:r>
              <a:rPr lang="en-US" sz="1600" b="1" dirty="0"/>
              <a:t>2012,</a:t>
            </a:r>
            <a:r>
              <a:rPr lang="en-US" sz="1600" dirty="0"/>
              <a:t> </a:t>
            </a:r>
            <a:r>
              <a:rPr lang="en-US" sz="1600" i="1" dirty="0"/>
              <a:t>124</a:t>
            </a:r>
            <a:r>
              <a:rPr lang="en-US" sz="1600" dirty="0"/>
              <a:t>, pp 394-405.</a:t>
            </a:r>
          </a:p>
          <a:p>
            <a:pPr lvl="1"/>
            <a:r>
              <a:rPr lang="en-US" sz="1600" dirty="0"/>
              <a:t>Sultana, A.; Kumar, A. Development of energy and emission parameters for densified form of </a:t>
            </a:r>
            <a:r>
              <a:rPr lang="en-US" sz="1600" dirty="0" err="1"/>
              <a:t>lignocellulosic</a:t>
            </a:r>
            <a:r>
              <a:rPr lang="en-US" sz="1600" dirty="0"/>
              <a:t> biomass. </a:t>
            </a:r>
            <a:r>
              <a:rPr lang="en-US" sz="1600" i="1" dirty="0"/>
              <a:t>Energy </a:t>
            </a:r>
            <a:r>
              <a:rPr lang="en-US" sz="1600" dirty="0"/>
              <a:t>[Online] </a:t>
            </a:r>
            <a:r>
              <a:rPr lang="en-US" sz="1600" b="1" dirty="0"/>
              <a:t>2011,</a:t>
            </a:r>
            <a:r>
              <a:rPr lang="en-US" sz="1600" dirty="0"/>
              <a:t> </a:t>
            </a:r>
            <a:r>
              <a:rPr lang="en-US" sz="1600" i="1" dirty="0"/>
              <a:t>36</a:t>
            </a:r>
            <a:r>
              <a:rPr lang="en-US" sz="1600" dirty="0"/>
              <a:t>, (5), pp 2716-2732.</a:t>
            </a:r>
          </a:p>
          <a:p>
            <a:pPr lvl="1"/>
            <a:r>
              <a:rPr lang="en-US" sz="1600" dirty="0" err="1"/>
              <a:t>Shahrukh</a:t>
            </a:r>
            <a:r>
              <a:rPr lang="en-US" sz="1600" dirty="0"/>
              <a:t>, H.; </a:t>
            </a:r>
            <a:r>
              <a:rPr lang="en-US" sz="1600" dirty="0" err="1"/>
              <a:t>Oyedun</a:t>
            </a:r>
            <a:r>
              <a:rPr lang="en-US" sz="1600" dirty="0"/>
              <a:t>, A.O.; Kumar, A.; </a:t>
            </a:r>
            <a:r>
              <a:rPr lang="en-US" sz="1600" dirty="0" err="1"/>
              <a:t>Ghiasi</a:t>
            </a:r>
            <a:r>
              <a:rPr lang="en-US" sz="1600" dirty="0"/>
              <a:t>, B.; Kumar, L.; </a:t>
            </a:r>
            <a:r>
              <a:rPr lang="en-US" sz="1600" dirty="0" err="1"/>
              <a:t>Sokhansanj</a:t>
            </a:r>
            <a:r>
              <a:rPr lang="en-US" sz="1600" dirty="0"/>
              <a:t>, S. Net energy ratio for the production of steam pretreated biomass-based pellets. </a:t>
            </a:r>
            <a:r>
              <a:rPr lang="en-US" sz="1600" i="1" dirty="0"/>
              <a:t>Biomass and Bioenergy </a:t>
            </a:r>
            <a:r>
              <a:rPr lang="en-US" sz="1600" dirty="0"/>
              <a:t>[Online] </a:t>
            </a:r>
            <a:r>
              <a:rPr lang="en-US" sz="1600" b="1" dirty="0"/>
              <a:t>2015,</a:t>
            </a:r>
            <a:r>
              <a:rPr lang="en-US" sz="1600" dirty="0"/>
              <a:t> </a:t>
            </a:r>
            <a:r>
              <a:rPr lang="en-US" sz="1600" i="1" dirty="0"/>
              <a:t>80</a:t>
            </a:r>
            <a:r>
              <a:rPr lang="en-US" sz="1600" dirty="0"/>
              <a:t>, (0), pp 286-297 </a:t>
            </a:r>
            <a:r>
              <a:rPr lang="en-US" sz="1600" dirty="0" err="1"/>
              <a:t>DOI</a:t>
            </a:r>
            <a:r>
              <a:rPr lang="en-US" sz="1600" dirty="0"/>
              <a:t>:  </a:t>
            </a:r>
            <a:r>
              <a:rPr lang="en-US" sz="1600" u="sng" dirty="0"/>
              <a:t>http://dx.doi.org/10.1016/j.biombioe.2015.06.006</a:t>
            </a:r>
            <a:r>
              <a:rPr lang="en-US" sz="1600" dirty="0"/>
              <a:t>.</a:t>
            </a:r>
          </a:p>
          <a:p>
            <a:pPr lvl="1"/>
            <a:r>
              <a:rPr lang="en-US" sz="1600" dirty="0" err="1"/>
              <a:t>Shahrukh</a:t>
            </a:r>
            <a:r>
              <a:rPr lang="en-US" sz="1600" dirty="0"/>
              <a:t>, H.; </a:t>
            </a:r>
            <a:r>
              <a:rPr lang="en-US" sz="1600" dirty="0" err="1"/>
              <a:t>Oyedun</a:t>
            </a:r>
            <a:r>
              <a:rPr lang="en-US" sz="1600" dirty="0"/>
              <a:t>, A.O.; Kumar, A.; </a:t>
            </a:r>
            <a:r>
              <a:rPr lang="en-US" sz="1600" dirty="0" err="1"/>
              <a:t>Ghiasi</a:t>
            </a:r>
            <a:r>
              <a:rPr lang="en-US" sz="1600" dirty="0"/>
              <a:t>, B.; Kumar, L.; </a:t>
            </a:r>
            <a:r>
              <a:rPr lang="en-US" sz="1600" dirty="0" err="1"/>
              <a:t>Sokhansanj</a:t>
            </a:r>
            <a:r>
              <a:rPr lang="en-US" sz="1600" dirty="0"/>
              <a:t>, S. Comparative net energy ratio analysis of pellet produced from steam pretreated biomass from agricultural residues and energy crops. </a:t>
            </a:r>
            <a:r>
              <a:rPr lang="en-US" sz="1600" i="1" dirty="0"/>
              <a:t>Biomass and Bioenergy </a:t>
            </a:r>
            <a:r>
              <a:rPr lang="en-US" sz="1600" dirty="0"/>
              <a:t>[Online] </a:t>
            </a:r>
            <a:r>
              <a:rPr lang="en-US" sz="1600" b="1" dirty="0"/>
              <a:t>2016,</a:t>
            </a:r>
            <a:r>
              <a:rPr lang="en-US" sz="1600" dirty="0"/>
              <a:t> </a:t>
            </a:r>
            <a:r>
              <a:rPr lang="en-US" sz="1600" i="1" dirty="0"/>
              <a:t>90</a:t>
            </a:r>
            <a:r>
              <a:rPr lang="en-US" sz="1600" dirty="0"/>
              <a:t>, pp 50-59 </a:t>
            </a:r>
            <a:r>
              <a:rPr lang="en-US" sz="1600" dirty="0" err="1"/>
              <a:t>DOI</a:t>
            </a:r>
            <a:r>
              <a:rPr lang="en-US" sz="1600" dirty="0"/>
              <a:t>:  </a:t>
            </a:r>
            <a:r>
              <a:rPr lang="en-US" sz="1600" u="sng" dirty="0"/>
              <a:t>doi:10.1016/j.biombioe.2016.03.022.</a:t>
            </a:r>
          </a:p>
          <a:p>
            <a:pPr lvl="1"/>
            <a:endParaRPr lang="en-US" sz="1600" u="sng" dirty="0"/>
          </a:p>
          <a:p>
            <a:pPr eaLnBrk="0" hangingPunct="0">
              <a:spcBef>
                <a:spcPct val="0"/>
              </a:spcBef>
            </a:pPr>
            <a:r>
              <a:rPr lang="en-CA" sz="2400" b="1" dirty="0">
                <a:latin typeface="Verdana" pitchFamily="34" charset="0"/>
              </a:rPr>
              <a:t>Other Publications and Presentations</a:t>
            </a:r>
          </a:p>
          <a:p>
            <a:pPr lvl="1" eaLnBrk="0" hangingPunct="0">
              <a:spcBef>
                <a:spcPct val="0"/>
              </a:spcBef>
            </a:pPr>
            <a:r>
              <a:rPr lang="en-US" sz="2000" dirty="0">
                <a:hlinkClick r:id="rId2"/>
              </a:rPr>
              <a:t>http://www.ualbertaenergysystems.ca/</a:t>
            </a:r>
            <a:r>
              <a:rPr lang="en-US" sz="2000" dirty="0"/>
              <a:t> </a:t>
            </a:r>
            <a:endParaRPr lang="en-CA" sz="2000" b="1" dirty="0">
              <a:latin typeface="Verdana" pitchFamily="34" charset="0"/>
            </a:endParaRPr>
          </a:p>
          <a:p>
            <a:pPr lvl="1" eaLnBrk="0" hangingPunct="0">
              <a:spcBef>
                <a:spcPct val="0"/>
              </a:spcBef>
            </a:pPr>
            <a:endParaRPr lang="en-US" sz="2800" b="1" dirty="0">
              <a:latin typeface="Verdana" pitchFamily="34" charset="0"/>
            </a:endParaRPr>
          </a:p>
          <a:p>
            <a:endParaRPr lang="en-US" sz="3200" b="1" dirty="0"/>
          </a:p>
        </p:txBody>
      </p:sp>
      <p:sp>
        <p:nvSpPr>
          <p:cNvPr id="4" name="Slide Number Placeholder 3"/>
          <p:cNvSpPr>
            <a:spLocks noGrp="1"/>
          </p:cNvSpPr>
          <p:nvPr>
            <p:ph type="sldNum" sz="quarter" idx="11"/>
          </p:nvPr>
        </p:nvSpPr>
        <p:spPr/>
        <p:txBody>
          <a:bodyPr/>
          <a:lstStyle/>
          <a:p>
            <a:fld id="{C5D83362-4C70-406D-8155-49D75310F06D}" type="slidenum">
              <a:rPr lang="en-US" smtClean="0"/>
              <a:t>59</a:t>
            </a:fld>
            <a:endParaRPr lang="en-US"/>
          </a:p>
        </p:txBody>
      </p:sp>
    </p:spTree>
    <p:extLst>
      <p:ext uri="{BB962C8B-B14F-4D97-AF65-F5344CB8AC3E}">
        <p14:creationId xmlns:p14="http://schemas.microsoft.com/office/powerpoint/2010/main" val="112900444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201400" y="6400800"/>
            <a:ext cx="812800" cy="365125"/>
          </a:xfrm>
        </p:spPr>
        <p:txBody>
          <a:bodyPr/>
          <a:lstStyle/>
          <a:p>
            <a:fld id="{C5D83362-4C70-406D-8155-49D75310F06D}" type="slidenum">
              <a:rPr lang="en-US" smtClean="0"/>
              <a:t>6</a:t>
            </a:fld>
            <a:endParaRPr lang="en-US"/>
          </a:p>
        </p:txBody>
      </p:sp>
      <p:sp>
        <p:nvSpPr>
          <p:cNvPr id="39" name="Rectangle 38"/>
          <p:cNvSpPr/>
          <p:nvPr/>
        </p:nvSpPr>
        <p:spPr bwMode="auto">
          <a:xfrm>
            <a:off x="414595" y="1604931"/>
            <a:ext cx="1566605" cy="529348"/>
          </a:xfrm>
          <a:prstGeom prst="rect">
            <a:avLst/>
          </a:prstGeom>
          <a:noFill/>
          <a:ln w="38100"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b="1" u="none" strike="noStrike" cap="none" normalizeH="0" baseline="0" dirty="0">
                <a:ln>
                  <a:noFill/>
                </a:ln>
                <a:effectLst/>
                <a:latin typeface="Verdana" pitchFamily="34" charset="0"/>
              </a:rPr>
              <a:t>Liquid </a:t>
            </a:r>
          </a:p>
          <a:p>
            <a:pPr marL="0" marR="0" indent="0" algn="ctr" defTabSz="914400" rtl="0" eaLnBrk="0" fontAlgn="base" latinLnBrk="0" hangingPunct="0">
              <a:lnSpc>
                <a:spcPct val="100000"/>
              </a:lnSpc>
              <a:spcBef>
                <a:spcPct val="0"/>
              </a:spcBef>
              <a:spcAft>
                <a:spcPct val="0"/>
              </a:spcAft>
              <a:buClrTx/>
              <a:buSzTx/>
              <a:buFontTx/>
              <a:buNone/>
              <a:tabLst/>
            </a:pPr>
            <a:r>
              <a:rPr kumimoji="0" lang="en-CA" b="1" u="none" strike="noStrike" cap="none" normalizeH="0" baseline="0" dirty="0">
                <a:ln>
                  <a:noFill/>
                </a:ln>
                <a:effectLst/>
                <a:latin typeface="Verdana" pitchFamily="34" charset="0"/>
              </a:rPr>
              <a:t>Fossil Fuel</a:t>
            </a:r>
            <a:endParaRPr kumimoji="0" lang="en-US" b="1" u="none" strike="noStrike" cap="none" normalizeH="0" baseline="0" dirty="0">
              <a:ln>
                <a:noFill/>
              </a:ln>
              <a:effectLst/>
              <a:latin typeface="Verdana" pitchFamily="34" charset="0"/>
            </a:endParaRPr>
          </a:p>
        </p:txBody>
      </p:sp>
      <p:sp>
        <p:nvSpPr>
          <p:cNvPr id="40" name="Rectangle 39"/>
          <p:cNvSpPr/>
          <p:nvPr/>
        </p:nvSpPr>
        <p:spPr bwMode="auto">
          <a:xfrm>
            <a:off x="1410218" y="2316497"/>
            <a:ext cx="1869043" cy="589596"/>
          </a:xfrm>
          <a:prstGeom prst="rect">
            <a:avLst/>
          </a:prstGeom>
          <a:noFill/>
          <a:ln w="38100"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CA" b="1" u="none" strike="noStrike" cap="none" normalizeH="0" baseline="0" dirty="0">
                <a:ln>
                  <a:noFill/>
                </a:ln>
                <a:effectLst/>
                <a:latin typeface="Verdana" pitchFamily="34" charset="0"/>
              </a:rPr>
              <a:t>Conventional </a:t>
            </a:r>
          </a:p>
          <a:p>
            <a:pPr marL="0" marR="0" indent="0" defTabSz="914400" rtl="0" eaLnBrk="0" fontAlgn="base" latinLnBrk="0" hangingPunct="0">
              <a:lnSpc>
                <a:spcPct val="100000"/>
              </a:lnSpc>
              <a:spcBef>
                <a:spcPct val="0"/>
              </a:spcBef>
              <a:spcAft>
                <a:spcPct val="0"/>
              </a:spcAft>
              <a:buClrTx/>
              <a:buSzTx/>
              <a:buFontTx/>
              <a:buNone/>
              <a:tabLst/>
            </a:pPr>
            <a:r>
              <a:rPr kumimoji="0" lang="en-CA" b="1" u="none" strike="noStrike" cap="none" normalizeH="0" baseline="0" dirty="0">
                <a:ln>
                  <a:noFill/>
                </a:ln>
                <a:effectLst/>
                <a:latin typeface="Verdana" pitchFamily="34" charset="0"/>
              </a:rPr>
              <a:t>Crude Oil</a:t>
            </a:r>
            <a:endParaRPr kumimoji="0" lang="en-US" b="1" u="none" strike="noStrike" cap="none" normalizeH="0" baseline="0" dirty="0">
              <a:ln>
                <a:noFill/>
              </a:ln>
              <a:effectLst/>
              <a:latin typeface="Verdana" pitchFamily="34" charset="0"/>
            </a:endParaRPr>
          </a:p>
        </p:txBody>
      </p:sp>
      <p:sp>
        <p:nvSpPr>
          <p:cNvPr id="41" name="Rectangle 40"/>
          <p:cNvSpPr/>
          <p:nvPr/>
        </p:nvSpPr>
        <p:spPr bwMode="auto">
          <a:xfrm>
            <a:off x="1410218" y="3085557"/>
            <a:ext cx="1869043" cy="399412"/>
          </a:xfrm>
          <a:prstGeom prst="rect">
            <a:avLst/>
          </a:prstGeom>
          <a:noFill/>
          <a:ln w="38100"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CA" b="1" u="none" strike="noStrike" cap="none" normalizeH="0" baseline="0" dirty="0">
                <a:ln>
                  <a:noFill/>
                </a:ln>
                <a:effectLst/>
                <a:latin typeface="Verdana" pitchFamily="34" charset="0"/>
              </a:rPr>
              <a:t>Oil</a:t>
            </a:r>
            <a:r>
              <a:rPr kumimoji="0" lang="en-CA" b="1" u="none" strike="noStrike" cap="none" normalizeH="0" dirty="0">
                <a:ln>
                  <a:noFill/>
                </a:ln>
                <a:effectLst/>
                <a:latin typeface="Verdana" pitchFamily="34" charset="0"/>
              </a:rPr>
              <a:t> Sands</a:t>
            </a:r>
            <a:endParaRPr kumimoji="0" lang="en-US" b="1" u="none" strike="noStrike" cap="none" normalizeH="0" baseline="0" dirty="0">
              <a:ln>
                <a:noFill/>
              </a:ln>
              <a:effectLst/>
              <a:latin typeface="Verdana" pitchFamily="34" charset="0"/>
            </a:endParaRPr>
          </a:p>
        </p:txBody>
      </p:sp>
      <p:sp>
        <p:nvSpPr>
          <p:cNvPr id="42" name="Rectangle 41"/>
          <p:cNvSpPr/>
          <p:nvPr/>
        </p:nvSpPr>
        <p:spPr bwMode="auto">
          <a:xfrm>
            <a:off x="1410218" y="3688700"/>
            <a:ext cx="1869043" cy="565144"/>
          </a:xfrm>
          <a:prstGeom prst="rect">
            <a:avLst/>
          </a:prstGeom>
          <a:noFill/>
          <a:ln w="38100"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CA" b="1" u="none" strike="noStrike" cap="none" normalizeH="0" baseline="0" dirty="0">
                <a:ln>
                  <a:noFill/>
                </a:ln>
                <a:effectLst/>
                <a:latin typeface="Verdana" pitchFamily="34" charset="0"/>
              </a:rPr>
              <a:t>Future </a:t>
            </a:r>
          </a:p>
          <a:p>
            <a:pPr marL="0" marR="0" indent="0" defTabSz="914400" rtl="0" eaLnBrk="0" fontAlgn="base" latinLnBrk="0" hangingPunct="0">
              <a:lnSpc>
                <a:spcPct val="100000"/>
              </a:lnSpc>
              <a:spcBef>
                <a:spcPct val="0"/>
              </a:spcBef>
              <a:spcAft>
                <a:spcPct val="0"/>
              </a:spcAft>
              <a:buClrTx/>
              <a:buSzTx/>
              <a:buFontTx/>
              <a:buNone/>
              <a:tabLst/>
            </a:pPr>
            <a:r>
              <a:rPr kumimoji="0" lang="en-CA" b="1" u="none" strike="noStrike" cap="none" normalizeH="0" baseline="0" dirty="0">
                <a:ln>
                  <a:noFill/>
                </a:ln>
                <a:effectLst/>
                <a:latin typeface="Verdana" pitchFamily="34" charset="0"/>
              </a:rPr>
              <a:t>Technologies</a:t>
            </a:r>
            <a:endParaRPr kumimoji="0" lang="en-US" b="1" u="none" strike="noStrike" cap="none" normalizeH="0" baseline="0" dirty="0">
              <a:ln>
                <a:noFill/>
              </a:ln>
              <a:effectLst/>
              <a:latin typeface="Verdana" pitchFamily="34" charset="0"/>
            </a:endParaRPr>
          </a:p>
        </p:txBody>
      </p:sp>
      <p:cxnSp>
        <p:nvCxnSpPr>
          <p:cNvPr id="44" name="Elbow Connector 43"/>
          <p:cNvCxnSpPr>
            <a:stCxn id="39" idx="2"/>
            <a:endCxn id="40" idx="1"/>
          </p:cNvCxnSpPr>
          <p:nvPr/>
        </p:nvCxnSpPr>
        <p:spPr bwMode="auto">
          <a:xfrm rot="16200000" flipH="1">
            <a:off x="1065550" y="2266627"/>
            <a:ext cx="477016" cy="212320"/>
          </a:xfrm>
          <a:prstGeom prst="bentConnector2">
            <a:avLst/>
          </a:prstGeom>
          <a:solidFill>
            <a:schemeClr val="accent2"/>
          </a:solidFill>
          <a:ln w="38100" cap="flat" cmpd="sng" algn="ctr">
            <a:solidFill>
              <a:schemeClr val="bg2">
                <a:lumMod val="75000"/>
              </a:schemeClr>
            </a:solidFill>
            <a:prstDash val="solid"/>
            <a:round/>
            <a:headEnd type="none" w="med" len="med"/>
            <a:tailEnd type="none" w="med" len="med"/>
          </a:ln>
          <a:effectLst/>
        </p:spPr>
      </p:cxnSp>
      <p:cxnSp>
        <p:nvCxnSpPr>
          <p:cNvPr id="50" name="Elbow Connector 49"/>
          <p:cNvCxnSpPr>
            <a:stCxn id="39" idx="2"/>
            <a:endCxn id="41" idx="1"/>
          </p:cNvCxnSpPr>
          <p:nvPr/>
        </p:nvCxnSpPr>
        <p:spPr bwMode="auto">
          <a:xfrm rot="16200000" flipH="1">
            <a:off x="728566" y="2603611"/>
            <a:ext cx="1150984" cy="212320"/>
          </a:xfrm>
          <a:prstGeom prst="bentConnector2">
            <a:avLst/>
          </a:prstGeom>
          <a:solidFill>
            <a:schemeClr val="accent2"/>
          </a:solidFill>
          <a:ln w="38100" cap="flat" cmpd="sng" algn="ctr">
            <a:solidFill>
              <a:schemeClr val="bg2">
                <a:lumMod val="75000"/>
              </a:schemeClr>
            </a:solidFill>
            <a:prstDash val="solid"/>
            <a:round/>
            <a:headEnd type="none" w="med" len="med"/>
            <a:tailEnd type="none" w="med" len="med"/>
          </a:ln>
          <a:effectLst/>
        </p:spPr>
      </p:cxnSp>
      <p:cxnSp>
        <p:nvCxnSpPr>
          <p:cNvPr id="53" name="Elbow Connector 52"/>
          <p:cNvCxnSpPr>
            <a:stCxn id="39" idx="2"/>
            <a:endCxn id="42" idx="1"/>
          </p:cNvCxnSpPr>
          <p:nvPr/>
        </p:nvCxnSpPr>
        <p:spPr bwMode="auto">
          <a:xfrm rot="16200000" flipH="1">
            <a:off x="385562" y="2946615"/>
            <a:ext cx="1836993" cy="212320"/>
          </a:xfrm>
          <a:prstGeom prst="bentConnector2">
            <a:avLst/>
          </a:prstGeom>
          <a:solidFill>
            <a:schemeClr val="accent2"/>
          </a:solidFill>
          <a:ln w="38100" cap="flat" cmpd="sng" algn="ctr">
            <a:solidFill>
              <a:schemeClr val="bg2">
                <a:lumMod val="75000"/>
              </a:schemeClr>
            </a:solidFill>
            <a:prstDash val="solid"/>
            <a:round/>
            <a:headEnd type="none" w="med" len="med"/>
            <a:tailEnd type="none" w="med" len="med"/>
          </a:ln>
          <a:effectLst/>
        </p:spPr>
      </p:cxnSp>
      <p:sp>
        <p:nvSpPr>
          <p:cNvPr id="58" name="Rectangle 57"/>
          <p:cNvSpPr/>
          <p:nvPr/>
        </p:nvSpPr>
        <p:spPr bwMode="auto">
          <a:xfrm>
            <a:off x="3567085" y="1604931"/>
            <a:ext cx="1605543" cy="606591"/>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b="1" u="none" strike="noStrike" cap="none" normalizeH="0" baseline="0" dirty="0">
                <a:ln>
                  <a:noFill/>
                </a:ln>
                <a:effectLst/>
                <a:latin typeface="Verdana" pitchFamily="34" charset="0"/>
              </a:rPr>
              <a:t>Gaseous </a:t>
            </a:r>
          </a:p>
          <a:p>
            <a:pPr marL="0" marR="0" indent="0" algn="ctr" defTabSz="914400" rtl="0" eaLnBrk="0" fontAlgn="base" latinLnBrk="0" hangingPunct="0">
              <a:lnSpc>
                <a:spcPct val="100000"/>
              </a:lnSpc>
              <a:spcBef>
                <a:spcPct val="0"/>
              </a:spcBef>
              <a:spcAft>
                <a:spcPct val="0"/>
              </a:spcAft>
              <a:buClrTx/>
              <a:buSzTx/>
              <a:buFontTx/>
              <a:buNone/>
              <a:tabLst/>
            </a:pPr>
            <a:r>
              <a:rPr kumimoji="0" lang="en-CA" b="1" u="none" strike="noStrike" cap="none" normalizeH="0" baseline="0" dirty="0">
                <a:ln>
                  <a:noFill/>
                </a:ln>
                <a:effectLst/>
                <a:latin typeface="Verdana" pitchFamily="34" charset="0"/>
              </a:rPr>
              <a:t>Fossil Fuel</a:t>
            </a:r>
            <a:endParaRPr kumimoji="0" lang="en-US" b="1" u="none" strike="noStrike" cap="none" normalizeH="0" baseline="0" dirty="0">
              <a:ln>
                <a:noFill/>
              </a:ln>
              <a:effectLst/>
              <a:latin typeface="Verdana" pitchFamily="34" charset="0"/>
            </a:endParaRPr>
          </a:p>
        </p:txBody>
      </p:sp>
      <p:sp>
        <p:nvSpPr>
          <p:cNvPr id="59" name="Rectangle 58"/>
          <p:cNvSpPr/>
          <p:nvPr/>
        </p:nvSpPr>
        <p:spPr bwMode="auto">
          <a:xfrm>
            <a:off x="4606647" y="2403214"/>
            <a:ext cx="1931400" cy="589596"/>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CA" b="1" u="none" strike="noStrike" cap="none" normalizeH="0" baseline="0" dirty="0">
                <a:ln>
                  <a:noFill/>
                </a:ln>
                <a:effectLst/>
                <a:latin typeface="Verdana" pitchFamily="34" charset="0"/>
              </a:rPr>
              <a:t>Conventional </a:t>
            </a:r>
          </a:p>
          <a:p>
            <a:pPr marL="0" marR="0" indent="0" defTabSz="914400" rtl="0" eaLnBrk="0" fontAlgn="base" latinLnBrk="0" hangingPunct="0">
              <a:lnSpc>
                <a:spcPct val="100000"/>
              </a:lnSpc>
              <a:spcBef>
                <a:spcPct val="0"/>
              </a:spcBef>
              <a:spcAft>
                <a:spcPct val="0"/>
              </a:spcAft>
              <a:buClrTx/>
              <a:buSzTx/>
              <a:buFontTx/>
              <a:buNone/>
              <a:tabLst/>
            </a:pPr>
            <a:r>
              <a:rPr kumimoji="0" lang="en-CA" b="1" u="none" strike="noStrike" cap="none" normalizeH="0" baseline="0" dirty="0">
                <a:ln>
                  <a:noFill/>
                </a:ln>
                <a:effectLst/>
                <a:latin typeface="Verdana" pitchFamily="34" charset="0"/>
              </a:rPr>
              <a:t>Natural</a:t>
            </a:r>
            <a:r>
              <a:rPr kumimoji="0" lang="en-CA" b="1" u="none" strike="noStrike" cap="none" normalizeH="0" dirty="0">
                <a:ln>
                  <a:noFill/>
                </a:ln>
                <a:effectLst/>
                <a:latin typeface="Verdana" pitchFamily="34" charset="0"/>
              </a:rPr>
              <a:t> Gas</a:t>
            </a:r>
            <a:endParaRPr kumimoji="0" lang="en-US" b="1" u="none" strike="noStrike" cap="none" normalizeH="0" baseline="0" dirty="0">
              <a:ln>
                <a:noFill/>
              </a:ln>
              <a:effectLst/>
              <a:latin typeface="Verdana" pitchFamily="34" charset="0"/>
            </a:endParaRPr>
          </a:p>
        </p:txBody>
      </p:sp>
      <p:sp>
        <p:nvSpPr>
          <p:cNvPr id="60" name="Rectangle 59"/>
          <p:cNvSpPr/>
          <p:nvPr/>
        </p:nvSpPr>
        <p:spPr bwMode="auto">
          <a:xfrm>
            <a:off x="4606647" y="3172274"/>
            <a:ext cx="1931400" cy="399412"/>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CA" b="1" dirty="0">
                <a:latin typeface="Verdana" pitchFamily="34" charset="0"/>
              </a:rPr>
              <a:t>LNG</a:t>
            </a:r>
            <a:endParaRPr kumimoji="0" lang="en-US" b="1" u="none" strike="noStrike" cap="none" normalizeH="0" baseline="0" dirty="0">
              <a:ln>
                <a:noFill/>
              </a:ln>
              <a:effectLst/>
              <a:latin typeface="Verdana" pitchFamily="34" charset="0"/>
            </a:endParaRPr>
          </a:p>
        </p:txBody>
      </p:sp>
      <p:cxnSp>
        <p:nvCxnSpPr>
          <p:cNvPr id="62" name="Elbow Connector 61"/>
          <p:cNvCxnSpPr>
            <a:stCxn id="58" idx="2"/>
            <a:endCxn id="59" idx="1"/>
          </p:cNvCxnSpPr>
          <p:nvPr/>
        </p:nvCxnSpPr>
        <p:spPr bwMode="auto">
          <a:xfrm rot="16200000" flipH="1">
            <a:off x="4245007" y="2336372"/>
            <a:ext cx="486490" cy="236790"/>
          </a:xfrm>
          <a:prstGeom prst="bentConnector2">
            <a:avLst/>
          </a:prstGeom>
          <a:solidFill>
            <a:schemeClr val="accent2"/>
          </a:solidFill>
          <a:ln w="38100" cap="flat" cmpd="sng" algn="ctr">
            <a:solidFill>
              <a:schemeClr val="accent2">
                <a:lumMod val="75000"/>
              </a:schemeClr>
            </a:solidFill>
            <a:prstDash val="solid"/>
            <a:round/>
            <a:headEnd type="none" w="med" len="med"/>
            <a:tailEnd type="none" w="med" len="med"/>
          </a:ln>
          <a:effectLst/>
        </p:spPr>
      </p:cxnSp>
      <p:cxnSp>
        <p:nvCxnSpPr>
          <p:cNvPr id="63" name="Elbow Connector 62"/>
          <p:cNvCxnSpPr>
            <a:stCxn id="58" idx="2"/>
            <a:endCxn id="60" idx="1"/>
          </p:cNvCxnSpPr>
          <p:nvPr/>
        </p:nvCxnSpPr>
        <p:spPr bwMode="auto">
          <a:xfrm rot="16200000" flipH="1">
            <a:off x="3908023" y="2673356"/>
            <a:ext cx="1160458" cy="236790"/>
          </a:xfrm>
          <a:prstGeom prst="bentConnector2">
            <a:avLst/>
          </a:prstGeom>
          <a:solidFill>
            <a:schemeClr val="accent2"/>
          </a:solidFill>
          <a:ln w="38100" cap="flat" cmpd="sng" algn="ctr">
            <a:solidFill>
              <a:schemeClr val="accent2">
                <a:lumMod val="75000"/>
              </a:schemeClr>
            </a:solidFill>
            <a:prstDash val="solid"/>
            <a:round/>
            <a:headEnd type="none" w="med" len="med"/>
            <a:tailEnd type="none" w="med" len="med"/>
          </a:ln>
          <a:effectLst/>
        </p:spPr>
      </p:cxnSp>
      <p:sp>
        <p:nvSpPr>
          <p:cNvPr id="66" name="Rectangle 65"/>
          <p:cNvSpPr/>
          <p:nvPr/>
        </p:nvSpPr>
        <p:spPr bwMode="auto">
          <a:xfrm>
            <a:off x="6110207" y="1604931"/>
            <a:ext cx="1845002" cy="320355"/>
          </a:xfrm>
          <a:prstGeom prst="rect">
            <a:avLst/>
          </a:prstGeom>
          <a:noFill/>
          <a:ln w="38100"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b="1" dirty="0">
                <a:latin typeface="Verdana" pitchFamily="34" charset="0"/>
              </a:rPr>
              <a:t>Renewables</a:t>
            </a:r>
            <a:endParaRPr kumimoji="0" lang="en-US" b="1" u="none" strike="noStrike" cap="none" normalizeH="0" baseline="0" dirty="0">
              <a:ln>
                <a:noFill/>
              </a:ln>
              <a:effectLst/>
              <a:latin typeface="Verdana" pitchFamily="34" charset="0"/>
            </a:endParaRPr>
          </a:p>
        </p:txBody>
      </p:sp>
      <p:sp>
        <p:nvSpPr>
          <p:cNvPr id="67" name="Rectangle 66"/>
          <p:cNvSpPr/>
          <p:nvPr/>
        </p:nvSpPr>
        <p:spPr bwMode="auto">
          <a:xfrm>
            <a:off x="7521189" y="4782512"/>
            <a:ext cx="1371600" cy="344327"/>
          </a:xfrm>
          <a:prstGeom prst="rect">
            <a:avLst/>
          </a:prstGeom>
          <a:noFill/>
          <a:ln w="38100"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r>
              <a:rPr lang="en-CA" b="1" dirty="0">
                <a:latin typeface="Verdana" pitchFamily="34" charset="0"/>
              </a:rPr>
              <a:t>Solar</a:t>
            </a:r>
            <a:endParaRPr kumimoji="0" lang="en-US" b="1" u="none" strike="noStrike" cap="none" normalizeH="0" baseline="0" dirty="0">
              <a:ln>
                <a:noFill/>
              </a:ln>
              <a:effectLst/>
              <a:latin typeface="Verdana" pitchFamily="34" charset="0"/>
            </a:endParaRPr>
          </a:p>
        </p:txBody>
      </p:sp>
      <p:sp>
        <p:nvSpPr>
          <p:cNvPr id="69" name="Rectangle 68"/>
          <p:cNvSpPr/>
          <p:nvPr/>
        </p:nvSpPr>
        <p:spPr bwMode="auto">
          <a:xfrm>
            <a:off x="7521189" y="4068917"/>
            <a:ext cx="1371600" cy="560078"/>
          </a:xfrm>
          <a:prstGeom prst="rect">
            <a:avLst/>
          </a:prstGeom>
          <a:noFill/>
          <a:ln w="38100"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CA" b="1" u="none" strike="noStrike" cap="none" normalizeH="0" baseline="0" dirty="0">
                <a:ln>
                  <a:noFill/>
                </a:ln>
                <a:effectLst/>
                <a:latin typeface="Verdana" pitchFamily="34" charset="0"/>
              </a:rPr>
              <a:t>Energy </a:t>
            </a:r>
          </a:p>
          <a:p>
            <a:pPr marL="0" marR="0" indent="0" defTabSz="914400" rtl="0" eaLnBrk="0" fontAlgn="base" latinLnBrk="0" hangingPunct="0">
              <a:lnSpc>
                <a:spcPct val="100000"/>
              </a:lnSpc>
              <a:spcBef>
                <a:spcPct val="0"/>
              </a:spcBef>
              <a:spcAft>
                <a:spcPct val="0"/>
              </a:spcAft>
              <a:buClrTx/>
              <a:buSzTx/>
              <a:buFontTx/>
              <a:buNone/>
              <a:tabLst/>
            </a:pPr>
            <a:r>
              <a:rPr kumimoji="0" lang="en-CA" b="1" u="none" strike="noStrike" cap="none" normalizeH="0" baseline="0" dirty="0">
                <a:ln>
                  <a:noFill/>
                </a:ln>
                <a:effectLst/>
                <a:latin typeface="Verdana" pitchFamily="34" charset="0"/>
              </a:rPr>
              <a:t>Storage</a:t>
            </a:r>
            <a:endParaRPr kumimoji="0" lang="en-US" b="1" u="none" strike="noStrike" cap="none" normalizeH="0" baseline="0" dirty="0">
              <a:ln>
                <a:noFill/>
              </a:ln>
              <a:effectLst/>
              <a:latin typeface="Verdana" pitchFamily="34" charset="0"/>
            </a:endParaRPr>
          </a:p>
        </p:txBody>
      </p:sp>
      <p:sp>
        <p:nvSpPr>
          <p:cNvPr id="70" name="Rectangle 69"/>
          <p:cNvSpPr/>
          <p:nvPr/>
        </p:nvSpPr>
        <p:spPr bwMode="auto">
          <a:xfrm>
            <a:off x="7521189" y="2164234"/>
            <a:ext cx="1897940" cy="368299"/>
          </a:xfrm>
          <a:prstGeom prst="rect">
            <a:avLst/>
          </a:prstGeom>
          <a:noFill/>
          <a:ln w="38100"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CA" b="1" dirty="0">
                <a:latin typeface="Verdana" pitchFamily="34" charset="0"/>
              </a:rPr>
              <a:t>Liquid Biofuel</a:t>
            </a:r>
            <a:endParaRPr kumimoji="0" lang="en-US" b="1" u="none" strike="noStrike" cap="none" normalizeH="0" baseline="0" dirty="0">
              <a:ln>
                <a:noFill/>
              </a:ln>
              <a:effectLst/>
              <a:latin typeface="Verdana" pitchFamily="34" charset="0"/>
            </a:endParaRPr>
          </a:p>
        </p:txBody>
      </p:sp>
      <p:cxnSp>
        <p:nvCxnSpPr>
          <p:cNvPr id="71" name="Elbow Connector 70"/>
          <p:cNvCxnSpPr>
            <a:stCxn id="66" idx="2"/>
            <a:endCxn id="67" idx="1"/>
          </p:cNvCxnSpPr>
          <p:nvPr/>
        </p:nvCxnSpPr>
        <p:spPr bwMode="auto">
          <a:xfrm rot="16200000" flipH="1">
            <a:off x="5762253" y="3195740"/>
            <a:ext cx="3029390" cy="488481"/>
          </a:xfrm>
          <a:prstGeom prst="bentConnector2">
            <a:avLst/>
          </a:prstGeom>
          <a:solidFill>
            <a:schemeClr val="accent2"/>
          </a:solidFill>
          <a:ln w="38100" cap="flat" cmpd="sng" algn="ctr">
            <a:solidFill>
              <a:srgbClr val="99CC00"/>
            </a:solidFill>
            <a:prstDash val="solid"/>
            <a:round/>
            <a:headEnd type="none" w="med" len="med"/>
            <a:tailEnd type="none" w="med" len="med"/>
          </a:ln>
          <a:effectLst/>
        </p:spPr>
      </p:cxnSp>
      <p:cxnSp>
        <p:nvCxnSpPr>
          <p:cNvPr id="73" name="Elbow Connector 72"/>
          <p:cNvCxnSpPr>
            <a:stCxn id="66" idx="2"/>
            <a:endCxn id="69" idx="1"/>
          </p:cNvCxnSpPr>
          <p:nvPr/>
        </p:nvCxnSpPr>
        <p:spPr bwMode="auto">
          <a:xfrm rot="16200000" flipH="1">
            <a:off x="6065113" y="2892880"/>
            <a:ext cx="2423670" cy="488481"/>
          </a:xfrm>
          <a:prstGeom prst="bentConnector2">
            <a:avLst/>
          </a:prstGeom>
          <a:solidFill>
            <a:schemeClr val="accent2"/>
          </a:solidFill>
          <a:ln w="38100" cap="flat" cmpd="sng" algn="ctr">
            <a:solidFill>
              <a:srgbClr val="99CC00"/>
            </a:solidFill>
            <a:prstDash val="solid"/>
            <a:round/>
            <a:headEnd type="none" w="med" len="med"/>
            <a:tailEnd type="none" w="med" len="med"/>
          </a:ln>
          <a:effectLst/>
        </p:spPr>
      </p:cxnSp>
      <p:cxnSp>
        <p:nvCxnSpPr>
          <p:cNvPr id="84" name="Elbow Connector 83"/>
          <p:cNvCxnSpPr>
            <a:cxnSpLocks/>
            <a:stCxn id="66" idx="2"/>
            <a:endCxn id="70" idx="1"/>
          </p:cNvCxnSpPr>
          <p:nvPr/>
        </p:nvCxnSpPr>
        <p:spPr bwMode="auto">
          <a:xfrm rot="16200000" flipH="1">
            <a:off x="7065399" y="1892594"/>
            <a:ext cx="423098" cy="488481"/>
          </a:xfrm>
          <a:prstGeom prst="bentConnector2">
            <a:avLst/>
          </a:prstGeom>
          <a:solidFill>
            <a:schemeClr val="accent2"/>
          </a:solidFill>
          <a:ln w="38100" cap="flat" cmpd="sng" algn="ctr">
            <a:solidFill>
              <a:srgbClr val="99CC00"/>
            </a:solidFill>
            <a:prstDash val="solid"/>
            <a:round/>
            <a:headEnd type="none" w="med" len="med"/>
            <a:tailEnd type="none" w="med" len="med"/>
          </a:ln>
          <a:effectLst/>
        </p:spPr>
      </p:cxnSp>
      <p:sp>
        <p:nvSpPr>
          <p:cNvPr id="114" name="Rectangle 113"/>
          <p:cNvSpPr/>
          <p:nvPr/>
        </p:nvSpPr>
        <p:spPr bwMode="auto">
          <a:xfrm>
            <a:off x="4606647" y="3789977"/>
            <a:ext cx="1931400" cy="576473"/>
          </a:xfrm>
          <a:prstGeom prst="rect">
            <a:avLst/>
          </a:prstGeom>
          <a:noFill/>
          <a:ln w="38100" cap="flat" cmpd="sng" algn="ctr">
            <a:solidFill>
              <a:schemeClr val="accent2">
                <a:lumMod val="75000"/>
              </a:schemeClr>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CA" b="1" dirty="0">
                <a:latin typeface="Verdana" pitchFamily="34" charset="0"/>
              </a:rPr>
              <a:t>Transmission </a:t>
            </a:r>
          </a:p>
          <a:p>
            <a:pPr marL="0" marR="0" indent="0" defTabSz="914400" rtl="0" eaLnBrk="0" fontAlgn="base" latinLnBrk="0" hangingPunct="0">
              <a:lnSpc>
                <a:spcPct val="100000"/>
              </a:lnSpc>
              <a:spcBef>
                <a:spcPct val="0"/>
              </a:spcBef>
              <a:spcAft>
                <a:spcPct val="0"/>
              </a:spcAft>
              <a:buClrTx/>
              <a:buSzTx/>
              <a:buFontTx/>
              <a:buNone/>
              <a:tabLst/>
            </a:pPr>
            <a:r>
              <a:rPr lang="en-CA" b="1" dirty="0">
                <a:latin typeface="Verdana" pitchFamily="34" charset="0"/>
              </a:rPr>
              <a:t>Lines</a:t>
            </a:r>
            <a:endParaRPr kumimoji="0" lang="en-US" b="1" u="none" strike="noStrike" cap="none" normalizeH="0" baseline="0" dirty="0">
              <a:ln>
                <a:noFill/>
              </a:ln>
              <a:effectLst/>
              <a:latin typeface="Verdana" pitchFamily="34" charset="0"/>
            </a:endParaRPr>
          </a:p>
        </p:txBody>
      </p:sp>
      <p:cxnSp>
        <p:nvCxnSpPr>
          <p:cNvPr id="115" name="Elbow Connector 114"/>
          <p:cNvCxnSpPr>
            <a:stCxn id="58" idx="2"/>
            <a:endCxn id="114" idx="1"/>
          </p:cNvCxnSpPr>
          <p:nvPr/>
        </p:nvCxnSpPr>
        <p:spPr bwMode="auto">
          <a:xfrm rot="16200000" flipH="1">
            <a:off x="3554906" y="3026473"/>
            <a:ext cx="1866692" cy="236790"/>
          </a:xfrm>
          <a:prstGeom prst="bentConnector2">
            <a:avLst/>
          </a:prstGeom>
          <a:solidFill>
            <a:schemeClr val="accent2"/>
          </a:solidFill>
          <a:ln w="38100" cap="flat" cmpd="sng" algn="ctr">
            <a:solidFill>
              <a:schemeClr val="accent2">
                <a:lumMod val="75000"/>
              </a:schemeClr>
            </a:solidFill>
            <a:prstDash val="solid"/>
            <a:round/>
            <a:headEnd type="none" w="med" len="med"/>
            <a:tailEnd type="none" w="med" len="med"/>
          </a:ln>
          <a:effectLst/>
        </p:spPr>
      </p:cxnSp>
      <p:sp>
        <p:nvSpPr>
          <p:cNvPr id="120" name="Rectangle 119"/>
          <p:cNvSpPr/>
          <p:nvPr/>
        </p:nvSpPr>
        <p:spPr bwMode="auto">
          <a:xfrm>
            <a:off x="1396927" y="5682903"/>
            <a:ext cx="1857910" cy="560317"/>
          </a:xfrm>
          <a:prstGeom prst="rect">
            <a:avLst/>
          </a:prstGeom>
          <a:noFill/>
          <a:ln w="38100" cap="flat" cmpd="sng" algn="ctr">
            <a:solidFill>
              <a:schemeClr val="bg2">
                <a:lumMod val="75000"/>
              </a:schemeClr>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CA" b="1" dirty="0">
                <a:latin typeface="Verdana" pitchFamily="34" charset="0"/>
              </a:rPr>
              <a:t>Pipeline vs. </a:t>
            </a:r>
          </a:p>
          <a:p>
            <a:pPr marL="0" marR="0" indent="0" defTabSz="914400" rtl="0" eaLnBrk="0" fontAlgn="base" latinLnBrk="0" hangingPunct="0">
              <a:lnSpc>
                <a:spcPct val="100000"/>
              </a:lnSpc>
              <a:spcBef>
                <a:spcPct val="0"/>
              </a:spcBef>
              <a:spcAft>
                <a:spcPct val="0"/>
              </a:spcAft>
              <a:buClrTx/>
              <a:buSzTx/>
              <a:buFontTx/>
              <a:buNone/>
              <a:tabLst/>
            </a:pPr>
            <a:r>
              <a:rPr lang="en-CA" b="1" dirty="0">
                <a:latin typeface="Verdana" pitchFamily="34" charset="0"/>
              </a:rPr>
              <a:t>Rail Transport</a:t>
            </a:r>
            <a:endParaRPr kumimoji="0" lang="en-US" b="1" u="none" strike="noStrike" cap="none" normalizeH="0" baseline="0" dirty="0">
              <a:ln>
                <a:noFill/>
              </a:ln>
              <a:effectLst/>
              <a:latin typeface="Verdana" pitchFamily="34" charset="0"/>
            </a:endParaRPr>
          </a:p>
        </p:txBody>
      </p:sp>
      <p:cxnSp>
        <p:nvCxnSpPr>
          <p:cNvPr id="121" name="Elbow Connector 120"/>
          <p:cNvCxnSpPr>
            <a:stCxn id="39" idx="2"/>
            <a:endCxn id="120" idx="1"/>
          </p:cNvCxnSpPr>
          <p:nvPr/>
        </p:nvCxnSpPr>
        <p:spPr bwMode="auto">
          <a:xfrm rot="16200000" flipH="1">
            <a:off x="-616979" y="3949155"/>
            <a:ext cx="3828783" cy="199029"/>
          </a:xfrm>
          <a:prstGeom prst="bentConnector2">
            <a:avLst/>
          </a:prstGeom>
          <a:solidFill>
            <a:schemeClr val="accent2"/>
          </a:solidFill>
          <a:ln w="38100" cap="flat" cmpd="sng" algn="ctr">
            <a:solidFill>
              <a:schemeClr val="bg2">
                <a:lumMod val="75000"/>
              </a:schemeClr>
            </a:solidFill>
            <a:prstDash val="solid"/>
            <a:round/>
            <a:headEnd type="none" w="med" len="med"/>
            <a:tailEnd type="none" w="med" len="med"/>
          </a:ln>
          <a:effectLst/>
        </p:spPr>
      </p:cxnSp>
      <p:sp>
        <p:nvSpPr>
          <p:cNvPr id="141" name="Rectangle 140"/>
          <p:cNvSpPr/>
          <p:nvPr/>
        </p:nvSpPr>
        <p:spPr bwMode="auto">
          <a:xfrm>
            <a:off x="9553248" y="1629919"/>
            <a:ext cx="809952" cy="368299"/>
          </a:xfrm>
          <a:prstGeom prst="rect">
            <a:avLst/>
          </a:prstGeom>
          <a:noFill/>
          <a:ln w="38100"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CA" b="1" dirty="0">
                <a:latin typeface="Verdana" pitchFamily="34" charset="0"/>
              </a:rPr>
              <a:t>OME</a:t>
            </a:r>
            <a:endParaRPr kumimoji="0" lang="en-US" b="1" u="none" strike="noStrike" cap="none" normalizeH="0" baseline="0" dirty="0">
              <a:ln>
                <a:noFill/>
              </a:ln>
              <a:effectLst/>
              <a:latin typeface="Verdana" pitchFamily="34" charset="0"/>
            </a:endParaRPr>
          </a:p>
        </p:txBody>
      </p:sp>
      <p:cxnSp>
        <p:nvCxnSpPr>
          <p:cNvPr id="142" name="Elbow Connector 141"/>
          <p:cNvCxnSpPr>
            <a:cxnSpLocks/>
            <a:stCxn id="70" idx="3"/>
            <a:endCxn id="141" idx="2"/>
          </p:cNvCxnSpPr>
          <p:nvPr/>
        </p:nvCxnSpPr>
        <p:spPr bwMode="auto">
          <a:xfrm flipV="1">
            <a:off x="9419129" y="1998218"/>
            <a:ext cx="539095" cy="350166"/>
          </a:xfrm>
          <a:prstGeom prst="bentConnector2">
            <a:avLst/>
          </a:prstGeom>
          <a:solidFill>
            <a:schemeClr val="accent2"/>
          </a:solidFill>
          <a:ln w="38100" cap="flat" cmpd="sng" algn="ctr">
            <a:solidFill>
              <a:srgbClr val="99CC00"/>
            </a:solidFill>
            <a:prstDash val="solid"/>
            <a:round/>
            <a:headEnd type="none" w="med" len="med"/>
            <a:tailEnd type="none" w="med" len="med"/>
          </a:ln>
          <a:effectLst/>
        </p:spPr>
      </p:cxnSp>
      <p:sp>
        <p:nvSpPr>
          <p:cNvPr id="145" name="Rectangle 144"/>
          <p:cNvSpPr/>
          <p:nvPr/>
        </p:nvSpPr>
        <p:spPr bwMode="auto">
          <a:xfrm>
            <a:off x="9553248" y="2558564"/>
            <a:ext cx="809952" cy="368299"/>
          </a:xfrm>
          <a:prstGeom prst="rect">
            <a:avLst/>
          </a:prstGeom>
          <a:noFill/>
          <a:ln w="38100"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CA" sz="1400" b="1" dirty="0" err="1">
                <a:latin typeface="Verdana" pitchFamily="34" charset="0"/>
              </a:rPr>
              <a:t>HDRD</a:t>
            </a:r>
            <a:endParaRPr kumimoji="0" lang="en-US" sz="1400" b="1" u="none" strike="noStrike" cap="none" normalizeH="0" baseline="0" dirty="0">
              <a:ln>
                <a:noFill/>
              </a:ln>
              <a:effectLst/>
              <a:latin typeface="Verdana" pitchFamily="34" charset="0"/>
            </a:endParaRPr>
          </a:p>
        </p:txBody>
      </p:sp>
      <p:cxnSp>
        <p:nvCxnSpPr>
          <p:cNvPr id="146" name="Elbow Connector 145"/>
          <p:cNvCxnSpPr>
            <a:cxnSpLocks/>
            <a:stCxn id="70" idx="3"/>
            <a:endCxn id="145" idx="0"/>
          </p:cNvCxnSpPr>
          <p:nvPr/>
        </p:nvCxnSpPr>
        <p:spPr bwMode="auto">
          <a:xfrm>
            <a:off x="9419129" y="2348384"/>
            <a:ext cx="539095" cy="210180"/>
          </a:xfrm>
          <a:prstGeom prst="bentConnector2">
            <a:avLst/>
          </a:prstGeom>
          <a:solidFill>
            <a:schemeClr val="accent2"/>
          </a:solidFill>
          <a:ln w="38100" cap="flat" cmpd="sng" algn="ctr">
            <a:solidFill>
              <a:srgbClr val="99CC00"/>
            </a:solidFill>
            <a:prstDash val="solid"/>
            <a:round/>
            <a:headEnd type="none" w="med" len="med"/>
            <a:tailEnd type="none" w="med" len="med"/>
          </a:ln>
          <a:effectLst/>
        </p:spPr>
      </p:cxnSp>
      <p:sp>
        <p:nvSpPr>
          <p:cNvPr id="153" name="Rectangle 152"/>
          <p:cNvSpPr/>
          <p:nvPr/>
        </p:nvSpPr>
        <p:spPr bwMode="auto">
          <a:xfrm>
            <a:off x="985026" y="478165"/>
            <a:ext cx="9448800" cy="588538"/>
          </a:xfrm>
          <a:prstGeom prst="rect">
            <a:avLst/>
          </a:prstGeom>
          <a:noFill/>
          <a:ln w="38100"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4400" b="1" i="1" u="none" strike="noStrike" cap="none" normalizeH="0" baseline="0" dirty="0">
                <a:ln>
                  <a:noFill/>
                </a:ln>
                <a:effectLst/>
                <a:latin typeface="Verdana" pitchFamily="34" charset="0"/>
              </a:rPr>
              <a:t>FUNNEL</a:t>
            </a:r>
            <a:endParaRPr kumimoji="0" lang="en-US" sz="4400" b="1" i="1" u="none" strike="noStrike" cap="none" normalizeH="0" baseline="0" dirty="0">
              <a:ln>
                <a:noFill/>
              </a:ln>
              <a:effectLst/>
              <a:latin typeface="Verdana" pitchFamily="34" charset="0"/>
            </a:endParaRPr>
          </a:p>
        </p:txBody>
      </p:sp>
      <p:cxnSp>
        <p:nvCxnSpPr>
          <p:cNvPr id="174" name="Elbow Connector 173"/>
          <p:cNvCxnSpPr>
            <a:stCxn id="153" idx="2"/>
            <a:endCxn id="39" idx="0"/>
          </p:cNvCxnSpPr>
          <p:nvPr/>
        </p:nvCxnSpPr>
        <p:spPr bwMode="auto">
          <a:xfrm rot="5400000">
            <a:off x="3184548" y="-919947"/>
            <a:ext cx="538228" cy="4511528"/>
          </a:xfrm>
          <a:prstGeom prst="bentConnector3">
            <a:avLst>
              <a:gd name="adj1" fmla="val 50000"/>
            </a:avLst>
          </a:prstGeom>
          <a:solidFill>
            <a:schemeClr val="accent2"/>
          </a:solidFill>
          <a:ln w="38100" cap="flat" cmpd="sng" algn="ctr">
            <a:solidFill>
              <a:schemeClr val="bg2">
                <a:lumMod val="75000"/>
              </a:schemeClr>
            </a:solidFill>
            <a:prstDash val="solid"/>
            <a:round/>
            <a:headEnd type="none" w="med" len="med"/>
            <a:tailEnd type="none" w="med" len="med"/>
          </a:ln>
          <a:effectLst/>
        </p:spPr>
      </p:cxnSp>
      <p:cxnSp>
        <p:nvCxnSpPr>
          <p:cNvPr id="179" name="Elbow Connector 178"/>
          <p:cNvCxnSpPr>
            <a:stCxn id="153" idx="2"/>
            <a:endCxn id="58" idx="0"/>
          </p:cNvCxnSpPr>
          <p:nvPr/>
        </p:nvCxnSpPr>
        <p:spPr bwMode="auto">
          <a:xfrm rot="5400000">
            <a:off x="4770528" y="666033"/>
            <a:ext cx="538228" cy="1339569"/>
          </a:xfrm>
          <a:prstGeom prst="bentConnector3">
            <a:avLst>
              <a:gd name="adj1" fmla="val 50000"/>
            </a:avLst>
          </a:prstGeom>
          <a:solidFill>
            <a:schemeClr val="accent2"/>
          </a:solidFill>
          <a:ln w="38100" cap="flat" cmpd="sng" algn="ctr">
            <a:solidFill>
              <a:schemeClr val="accent2">
                <a:lumMod val="75000"/>
              </a:schemeClr>
            </a:solidFill>
            <a:prstDash val="solid"/>
            <a:round/>
            <a:headEnd type="none" w="med" len="med"/>
            <a:tailEnd type="none" w="med" len="med"/>
          </a:ln>
          <a:effectLst/>
        </p:spPr>
      </p:cxnSp>
      <p:cxnSp>
        <p:nvCxnSpPr>
          <p:cNvPr id="182" name="Elbow Connector 181"/>
          <p:cNvCxnSpPr>
            <a:stCxn id="153" idx="2"/>
            <a:endCxn id="66" idx="0"/>
          </p:cNvCxnSpPr>
          <p:nvPr/>
        </p:nvCxnSpPr>
        <p:spPr bwMode="auto">
          <a:xfrm rot="16200000" flipH="1">
            <a:off x="6101953" y="674176"/>
            <a:ext cx="538228" cy="1323282"/>
          </a:xfrm>
          <a:prstGeom prst="bentConnector3">
            <a:avLst>
              <a:gd name="adj1" fmla="val 50000"/>
            </a:avLst>
          </a:prstGeom>
          <a:solidFill>
            <a:schemeClr val="accent2"/>
          </a:solidFill>
          <a:ln w="38100" cap="flat" cmpd="sng" algn="ctr">
            <a:solidFill>
              <a:srgbClr val="99CC00"/>
            </a:solidFill>
            <a:prstDash val="solid"/>
            <a:round/>
            <a:headEnd type="none" w="med" len="med"/>
            <a:tailEnd type="none" w="med" len="med"/>
          </a:ln>
          <a:effectLst/>
        </p:spPr>
      </p:cxnSp>
      <p:sp>
        <p:nvSpPr>
          <p:cNvPr id="210" name="Rectangle 209"/>
          <p:cNvSpPr/>
          <p:nvPr/>
        </p:nvSpPr>
        <p:spPr bwMode="auto">
          <a:xfrm>
            <a:off x="2610440" y="4380808"/>
            <a:ext cx="1229746" cy="305459"/>
          </a:xfrm>
          <a:prstGeom prst="rect">
            <a:avLst/>
          </a:prstGeom>
          <a:noFill/>
          <a:ln w="38100"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CA" b="1" u="none" strike="noStrike" cap="none" normalizeH="0" baseline="0" dirty="0" err="1">
                <a:ln>
                  <a:noFill/>
                </a:ln>
                <a:effectLst/>
                <a:latin typeface="Verdana" pitchFamily="34" charset="0"/>
              </a:rPr>
              <a:t>NSolve</a:t>
            </a:r>
            <a:endParaRPr kumimoji="0" lang="en-CA" b="1" u="none" strike="noStrike" cap="none" normalizeH="0" baseline="0" dirty="0">
              <a:ln>
                <a:noFill/>
              </a:ln>
              <a:effectLst/>
              <a:latin typeface="Verdana" pitchFamily="34" charset="0"/>
            </a:endParaRPr>
          </a:p>
        </p:txBody>
      </p:sp>
      <p:cxnSp>
        <p:nvCxnSpPr>
          <p:cNvPr id="211" name="Elbow Connector 210"/>
          <p:cNvCxnSpPr>
            <a:stCxn id="42" idx="2"/>
            <a:endCxn id="210" idx="1"/>
          </p:cNvCxnSpPr>
          <p:nvPr/>
        </p:nvCxnSpPr>
        <p:spPr bwMode="auto">
          <a:xfrm rot="16200000" flipH="1">
            <a:off x="2337743" y="4260841"/>
            <a:ext cx="279694" cy="265700"/>
          </a:xfrm>
          <a:prstGeom prst="bentConnector2">
            <a:avLst/>
          </a:prstGeom>
          <a:solidFill>
            <a:schemeClr val="accent2"/>
          </a:solidFill>
          <a:ln w="38100" cap="flat" cmpd="sng" algn="ctr">
            <a:solidFill>
              <a:schemeClr val="bg2">
                <a:lumMod val="75000"/>
              </a:schemeClr>
            </a:solidFill>
            <a:prstDash val="solid"/>
            <a:round/>
            <a:headEnd type="none" w="med" len="med"/>
            <a:tailEnd type="none" w="med" len="med"/>
          </a:ln>
          <a:effectLst/>
        </p:spPr>
      </p:cxnSp>
      <p:sp>
        <p:nvSpPr>
          <p:cNvPr id="225" name="Rectangle 224"/>
          <p:cNvSpPr/>
          <p:nvPr/>
        </p:nvSpPr>
        <p:spPr bwMode="auto">
          <a:xfrm>
            <a:off x="2610440" y="4801946"/>
            <a:ext cx="1229746" cy="305459"/>
          </a:xfrm>
          <a:prstGeom prst="rect">
            <a:avLst/>
          </a:prstGeom>
          <a:noFill/>
          <a:ln w="38100"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r>
              <a:rPr lang="en-CA" b="1" dirty="0" err="1">
                <a:latin typeface="Verdana" pitchFamily="34" charset="0"/>
              </a:rPr>
              <a:t>ESEIEH</a:t>
            </a:r>
            <a:endParaRPr kumimoji="0" lang="en-CA" b="1" u="none" strike="noStrike" cap="none" normalizeH="0" baseline="0" dirty="0">
              <a:ln>
                <a:noFill/>
              </a:ln>
              <a:effectLst/>
              <a:latin typeface="Verdana" pitchFamily="34" charset="0"/>
            </a:endParaRPr>
          </a:p>
        </p:txBody>
      </p:sp>
      <p:cxnSp>
        <p:nvCxnSpPr>
          <p:cNvPr id="226" name="Elbow Connector 225"/>
          <p:cNvCxnSpPr>
            <a:stCxn id="42" idx="2"/>
            <a:endCxn id="225" idx="1"/>
          </p:cNvCxnSpPr>
          <p:nvPr/>
        </p:nvCxnSpPr>
        <p:spPr bwMode="auto">
          <a:xfrm rot="16200000" flipH="1">
            <a:off x="2127174" y="4471410"/>
            <a:ext cx="700832" cy="265700"/>
          </a:xfrm>
          <a:prstGeom prst="bentConnector2">
            <a:avLst/>
          </a:prstGeom>
          <a:solidFill>
            <a:schemeClr val="accent2"/>
          </a:solidFill>
          <a:ln w="38100" cap="flat" cmpd="sng" algn="ctr">
            <a:solidFill>
              <a:schemeClr val="bg2">
                <a:lumMod val="75000"/>
              </a:schemeClr>
            </a:solidFill>
            <a:prstDash val="solid"/>
            <a:round/>
            <a:headEnd type="none" w="med" len="med"/>
            <a:tailEnd type="none" w="med" len="med"/>
          </a:ln>
          <a:effectLst/>
        </p:spPr>
      </p:cxnSp>
      <p:sp>
        <p:nvSpPr>
          <p:cNvPr id="227" name="Rectangle 226"/>
          <p:cNvSpPr/>
          <p:nvPr/>
        </p:nvSpPr>
        <p:spPr bwMode="auto">
          <a:xfrm>
            <a:off x="2610440" y="5223085"/>
            <a:ext cx="1229746" cy="305459"/>
          </a:xfrm>
          <a:prstGeom prst="rect">
            <a:avLst/>
          </a:prstGeom>
          <a:noFill/>
          <a:ln w="38100"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CA" b="1" u="none" strike="noStrike" cap="none" normalizeH="0" baseline="0" dirty="0">
                <a:ln>
                  <a:noFill/>
                </a:ln>
                <a:effectLst/>
                <a:latin typeface="Verdana" pitchFamily="34" charset="0"/>
              </a:rPr>
              <a:t>THAI</a:t>
            </a:r>
          </a:p>
        </p:txBody>
      </p:sp>
      <p:cxnSp>
        <p:nvCxnSpPr>
          <p:cNvPr id="228" name="Elbow Connector 227"/>
          <p:cNvCxnSpPr>
            <a:stCxn id="42" idx="2"/>
            <a:endCxn id="227" idx="1"/>
          </p:cNvCxnSpPr>
          <p:nvPr/>
        </p:nvCxnSpPr>
        <p:spPr bwMode="auto">
          <a:xfrm rot="16200000" flipH="1">
            <a:off x="1916605" y="4681979"/>
            <a:ext cx="1121971" cy="265700"/>
          </a:xfrm>
          <a:prstGeom prst="bentConnector2">
            <a:avLst/>
          </a:prstGeom>
          <a:solidFill>
            <a:schemeClr val="accent2"/>
          </a:solidFill>
          <a:ln w="38100" cap="flat" cmpd="sng" algn="ctr">
            <a:solidFill>
              <a:schemeClr val="bg2">
                <a:lumMod val="75000"/>
              </a:schemeClr>
            </a:solidFill>
            <a:prstDash val="solid"/>
            <a:round/>
            <a:headEnd type="none" w="med" len="med"/>
            <a:tailEnd type="none" w="med" len="med"/>
          </a:ln>
          <a:effectLst/>
        </p:spPr>
      </p:cxnSp>
      <p:sp>
        <p:nvSpPr>
          <p:cNvPr id="257" name="Rectangle 256"/>
          <p:cNvSpPr/>
          <p:nvPr/>
        </p:nvSpPr>
        <p:spPr bwMode="auto">
          <a:xfrm>
            <a:off x="7521189" y="2812582"/>
            <a:ext cx="1371600" cy="344327"/>
          </a:xfrm>
          <a:prstGeom prst="rect">
            <a:avLst/>
          </a:prstGeom>
          <a:noFill/>
          <a:ln w="38100"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r>
              <a:rPr lang="en-CA" b="1" dirty="0">
                <a:latin typeface="Verdana" pitchFamily="34" charset="0"/>
              </a:rPr>
              <a:t>Hydrogen</a:t>
            </a:r>
          </a:p>
        </p:txBody>
      </p:sp>
      <p:cxnSp>
        <p:nvCxnSpPr>
          <p:cNvPr id="259" name="Elbow Connector 258"/>
          <p:cNvCxnSpPr>
            <a:stCxn id="66" idx="2"/>
            <a:endCxn id="257" idx="1"/>
          </p:cNvCxnSpPr>
          <p:nvPr/>
        </p:nvCxnSpPr>
        <p:spPr bwMode="auto">
          <a:xfrm rot="16200000" flipH="1">
            <a:off x="6747218" y="2210775"/>
            <a:ext cx="1059460" cy="488481"/>
          </a:xfrm>
          <a:prstGeom prst="bentConnector2">
            <a:avLst/>
          </a:prstGeom>
          <a:solidFill>
            <a:schemeClr val="accent2"/>
          </a:solidFill>
          <a:ln w="38100" cap="flat" cmpd="sng" algn="ctr">
            <a:solidFill>
              <a:srgbClr val="99CC00"/>
            </a:solidFill>
            <a:prstDash val="solid"/>
            <a:round/>
            <a:headEnd type="none" w="med" len="med"/>
            <a:tailEnd type="none" w="med" len="med"/>
          </a:ln>
          <a:effectLst/>
        </p:spPr>
      </p:cxnSp>
      <p:sp>
        <p:nvSpPr>
          <p:cNvPr id="262" name="Rectangle 261"/>
          <p:cNvSpPr/>
          <p:nvPr/>
        </p:nvSpPr>
        <p:spPr bwMode="auto">
          <a:xfrm>
            <a:off x="10658726" y="3384313"/>
            <a:ext cx="914400" cy="457200"/>
          </a:xfrm>
          <a:prstGeom prst="rect">
            <a:avLst/>
          </a:prstGeom>
          <a:noFill/>
          <a:ln w="38100"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1400" b="1" dirty="0">
                <a:latin typeface="Verdana" pitchFamily="34" charset="0"/>
              </a:rPr>
              <a:t>Wind</a:t>
            </a:r>
            <a:endParaRPr kumimoji="0" lang="en-US" sz="1400" b="1" u="none" strike="noStrike" cap="none" normalizeH="0" baseline="0" dirty="0">
              <a:ln>
                <a:noFill/>
              </a:ln>
              <a:effectLst/>
              <a:latin typeface="Verdana" pitchFamily="34" charset="0"/>
            </a:endParaRPr>
          </a:p>
        </p:txBody>
      </p:sp>
      <p:cxnSp>
        <p:nvCxnSpPr>
          <p:cNvPr id="263" name="Elbow Connector 262"/>
          <p:cNvCxnSpPr>
            <a:stCxn id="257" idx="2"/>
            <a:endCxn id="262" idx="0"/>
          </p:cNvCxnSpPr>
          <p:nvPr/>
        </p:nvCxnSpPr>
        <p:spPr bwMode="auto">
          <a:xfrm rot="16200000" flipH="1">
            <a:off x="9547755" y="1816142"/>
            <a:ext cx="227404" cy="2908937"/>
          </a:xfrm>
          <a:prstGeom prst="bentConnector3">
            <a:avLst>
              <a:gd name="adj1" fmla="val 50000"/>
            </a:avLst>
          </a:prstGeom>
          <a:solidFill>
            <a:schemeClr val="accent2"/>
          </a:solidFill>
          <a:ln w="38100" cap="flat" cmpd="sng" algn="ctr">
            <a:solidFill>
              <a:srgbClr val="99CC00"/>
            </a:solidFill>
            <a:prstDash val="solid"/>
            <a:round/>
            <a:headEnd type="none" w="med" len="med"/>
            <a:tailEnd type="none" w="med" len="med"/>
          </a:ln>
          <a:effectLst/>
        </p:spPr>
      </p:cxnSp>
      <p:sp>
        <p:nvSpPr>
          <p:cNvPr id="268" name="Rectangle 267"/>
          <p:cNvSpPr/>
          <p:nvPr/>
        </p:nvSpPr>
        <p:spPr bwMode="auto">
          <a:xfrm>
            <a:off x="10658726" y="3979822"/>
            <a:ext cx="914400" cy="457200"/>
          </a:xfrm>
          <a:prstGeom prst="rect">
            <a:avLst/>
          </a:prstGeom>
          <a:noFill/>
          <a:ln w="38100"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1400" b="1" dirty="0">
                <a:latin typeface="Verdana" pitchFamily="34" charset="0"/>
              </a:rPr>
              <a:t>With</a:t>
            </a:r>
          </a:p>
          <a:p>
            <a:pPr marL="0" marR="0" indent="0" algn="ctr" defTabSz="914400" rtl="0" eaLnBrk="0" fontAlgn="base" latinLnBrk="0" hangingPunct="0">
              <a:lnSpc>
                <a:spcPct val="100000"/>
              </a:lnSpc>
              <a:spcBef>
                <a:spcPct val="0"/>
              </a:spcBef>
              <a:spcAft>
                <a:spcPct val="0"/>
              </a:spcAft>
              <a:buClrTx/>
              <a:buSzTx/>
              <a:buFontTx/>
              <a:buNone/>
              <a:tabLst/>
            </a:pPr>
            <a:r>
              <a:rPr lang="en-CA" sz="1400" b="1" dirty="0">
                <a:latin typeface="Verdana" pitchFamily="34" charset="0"/>
              </a:rPr>
              <a:t> Storage</a:t>
            </a:r>
            <a:endParaRPr kumimoji="0" lang="en-US" sz="1400" b="1" u="none" strike="noStrike" cap="none" normalizeH="0" baseline="0" dirty="0">
              <a:ln>
                <a:noFill/>
              </a:ln>
              <a:effectLst/>
              <a:latin typeface="Verdana" pitchFamily="34" charset="0"/>
            </a:endParaRPr>
          </a:p>
        </p:txBody>
      </p:sp>
      <p:sp>
        <p:nvSpPr>
          <p:cNvPr id="269" name="Rectangle 268"/>
          <p:cNvSpPr/>
          <p:nvPr/>
        </p:nvSpPr>
        <p:spPr bwMode="auto">
          <a:xfrm>
            <a:off x="7427731" y="3384313"/>
            <a:ext cx="914400" cy="457200"/>
          </a:xfrm>
          <a:prstGeom prst="rect">
            <a:avLst/>
          </a:prstGeom>
          <a:noFill/>
          <a:ln w="38100"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1400" b="1" dirty="0">
                <a:latin typeface="Verdana" pitchFamily="34" charset="0"/>
              </a:rPr>
              <a:t>Hydro</a:t>
            </a:r>
          </a:p>
          <a:p>
            <a:pPr marL="0" marR="0" indent="0" algn="ctr" defTabSz="914400" rtl="0" eaLnBrk="0" fontAlgn="base" latinLnBrk="0" hangingPunct="0">
              <a:lnSpc>
                <a:spcPct val="100000"/>
              </a:lnSpc>
              <a:spcBef>
                <a:spcPct val="0"/>
              </a:spcBef>
              <a:spcAft>
                <a:spcPct val="0"/>
              </a:spcAft>
              <a:buClrTx/>
              <a:buSzTx/>
              <a:buFontTx/>
              <a:buNone/>
              <a:tabLst/>
            </a:pPr>
            <a:r>
              <a:rPr lang="en-CA" sz="1400" b="1" dirty="0">
                <a:latin typeface="Verdana" pitchFamily="34" charset="0"/>
              </a:rPr>
              <a:t>Power</a:t>
            </a:r>
            <a:endParaRPr kumimoji="0" lang="en-US" sz="1400" b="1" u="none" strike="noStrike" cap="none" normalizeH="0" baseline="0" dirty="0">
              <a:ln>
                <a:noFill/>
              </a:ln>
              <a:effectLst/>
              <a:latin typeface="Verdana" pitchFamily="34" charset="0"/>
            </a:endParaRPr>
          </a:p>
        </p:txBody>
      </p:sp>
      <p:sp>
        <p:nvSpPr>
          <p:cNvPr id="270" name="Rectangle 269"/>
          <p:cNvSpPr/>
          <p:nvPr/>
        </p:nvSpPr>
        <p:spPr bwMode="auto">
          <a:xfrm>
            <a:off x="9581727" y="3384313"/>
            <a:ext cx="914400" cy="457200"/>
          </a:xfrm>
          <a:prstGeom prst="rect">
            <a:avLst/>
          </a:prstGeom>
          <a:noFill/>
          <a:ln w="38100"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1400" b="1" dirty="0">
                <a:latin typeface="Verdana" pitchFamily="34" charset="0"/>
              </a:rPr>
              <a:t>Pyrolytic </a:t>
            </a:r>
          </a:p>
          <a:p>
            <a:pPr marL="0" marR="0" indent="0" algn="ctr" defTabSz="914400" rtl="0" eaLnBrk="0" fontAlgn="base" latinLnBrk="0" hangingPunct="0">
              <a:lnSpc>
                <a:spcPct val="100000"/>
              </a:lnSpc>
              <a:spcBef>
                <a:spcPct val="0"/>
              </a:spcBef>
              <a:spcAft>
                <a:spcPct val="0"/>
              </a:spcAft>
              <a:buClrTx/>
              <a:buSzTx/>
              <a:buFontTx/>
              <a:buNone/>
              <a:tabLst/>
            </a:pPr>
            <a:r>
              <a:rPr lang="en-CA" sz="1400" b="1" dirty="0">
                <a:latin typeface="Verdana" pitchFamily="34" charset="0"/>
              </a:rPr>
              <a:t>Oil</a:t>
            </a:r>
            <a:endParaRPr kumimoji="0" lang="en-US" sz="1400" b="1" u="none" strike="noStrike" cap="none" normalizeH="0" baseline="0" dirty="0">
              <a:ln>
                <a:noFill/>
              </a:ln>
              <a:effectLst/>
              <a:latin typeface="Verdana" pitchFamily="34" charset="0"/>
            </a:endParaRPr>
          </a:p>
        </p:txBody>
      </p:sp>
      <p:sp>
        <p:nvSpPr>
          <p:cNvPr id="271" name="Rectangle 270"/>
          <p:cNvSpPr/>
          <p:nvPr/>
        </p:nvSpPr>
        <p:spPr bwMode="auto">
          <a:xfrm>
            <a:off x="8504729" y="3384313"/>
            <a:ext cx="914400" cy="457200"/>
          </a:xfrm>
          <a:prstGeom prst="rect">
            <a:avLst/>
          </a:prstGeom>
          <a:noFill/>
          <a:ln w="38100"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1400" b="1" dirty="0">
                <a:latin typeface="Verdana" pitchFamily="34" charset="0"/>
              </a:rPr>
              <a:t>Algae</a:t>
            </a:r>
          </a:p>
          <a:p>
            <a:pPr marL="0" marR="0" indent="0" algn="ctr" defTabSz="914400" rtl="0" eaLnBrk="0" fontAlgn="base" latinLnBrk="0" hangingPunct="0">
              <a:lnSpc>
                <a:spcPct val="100000"/>
              </a:lnSpc>
              <a:spcBef>
                <a:spcPct val="0"/>
              </a:spcBef>
              <a:spcAft>
                <a:spcPct val="0"/>
              </a:spcAft>
              <a:buClrTx/>
              <a:buSzTx/>
              <a:buFontTx/>
              <a:buNone/>
              <a:tabLst/>
            </a:pPr>
            <a:r>
              <a:rPr lang="en-CA" sz="1400" b="1" dirty="0">
                <a:latin typeface="Verdana" pitchFamily="34" charset="0"/>
              </a:rPr>
              <a:t>Biomass</a:t>
            </a:r>
            <a:endParaRPr kumimoji="0" lang="en-US" sz="1400" b="1" u="none" strike="noStrike" cap="none" normalizeH="0" baseline="0" dirty="0">
              <a:ln>
                <a:noFill/>
              </a:ln>
              <a:effectLst/>
              <a:latin typeface="Verdana" pitchFamily="34" charset="0"/>
            </a:endParaRPr>
          </a:p>
        </p:txBody>
      </p:sp>
      <p:sp>
        <p:nvSpPr>
          <p:cNvPr id="275" name="Rectangle 274"/>
          <p:cNvSpPr/>
          <p:nvPr/>
        </p:nvSpPr>
        <p:spPr bwMode="auto">
          <a:xfrm>
            <a:off x="7521189" y="5250080"/>
            <a:ext cx="2912637" cy="621119"/>
          </a:xfrm>
          <a:prstGeom prst="rect">
            <a:avLst/>
          </a:prstGeom>
          <a:noFill/>
          <a:ln w="38100"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r>
              <a:rPr lang="en-CA" b="1" dirty="0">
                <a:latin typeface="Verdana" pitchFamily="34" charset="0"/>
              </a:rPr>
              <a:t>Biomass / Pellets for </a:t>
            </a:r>
          </a:p>
          <a:p>
            <a:pPr eaLnBrk="0" fontAlgn="base" hangingPunct="0">
              <a:spcBef>
                <a:spcPct val="0"/>
              </a:spcBef>
              <a:spcAft>
                <a:spcPct val="0"/>
              </a:spcAft>
            </a:pPr>
            <a:r>
              <a:rPr lang="en-CA" b="1" dirty="0">
                <a:latin typeface="Verdana" pitchFamily="34" charset="0"/>
              </a:rPr>
              <a:t>Heat/Electricity</a:t>
            </a:r>
            <a:endParaRPr kumimoji="0" lang="en-US" b="1" u="none" strike="noStrike" cap="none" normalizeH="0" baseline="0" dirty="0">
              <a:ln>
                <a:noFill/>
              </a:ln>
              <a:effectLst/>
              <a:latin typeface="Verdana" pitchFamily="34" charset="0"/>
            </a:endParaRPr>
          </a:p>
        </p:txBody>
      </p:sp>
      <p:cxnSp>
        <p:nvCxnSpPr>
          <p:cNvPr id="334" name="Elbow Connector 333"/>
          <p:cNvCxnSpPr>
            <a:stCxn id="257" idx="2"/>
            <a:endCxn id="270" idx="0"/>
          </p:cNvCxnSpPr>
          <p:nvPr/>
        </p:nvCxnSpPr>
        <p:spPr bwMode="auto">
          <a:xfrm rot="16200000" flipH="1">
            <a:off x="9009256" y="2354642"/>
            <a:ext cx="227404" cy="1831938"/>
          </a:xfrm>
          <a:prstGeom prst="bentConnector3">
            <a:avLst>
              <a:gd name="adj1" fmla="val 50000"/>
            </a:avLst>
          </a:prstGeom>
          <a:solidFill>
            <a:schemeClr val="accent2"/>
          </a:solidFill>
          <a:ln w="38100" cap="flat" cmpd="sng" algn="ctr">
            <a:solidFill>
              <a:srgbClr val="99CC00"/>
            </a:solidFill>
            <a:prstDash val="solid"/>
            <a:round/>
            <a:headEnd type="none" w="med" len="med"/>
            <a:tailEnd type="none" w="med" len="med"/>
          </a:ln>
          <a:effectLst/>
        </p:spPr>
      </p:cxnSp>
      <p:cxnSp>
        <p:nvCxnSpPr>
          <p:cNvPr id="337" name="Elbow Connector 336"/>
          <p:cNvCxnSpPr>
            <a:stCxn id="257" idx="2"/>
            <a:endCxn id="271" idx="0"/>
          </p:cNvCxnSpPr>
          <p:nvPr/>
        </p:nvCxnSpPr>
        <p:spPr bwMode="auto">
          <a:xfrm rot="16200000" flipH="1">
            <a:off x="8470757" y="2893141"/>
            <a:ext cx="227404" cy="754940"/>
          </a:xfrm>
          <a:prstGeom prst="bentConnector3">
            <a:avLst>
              <a:gd name="adj1" fmla="val 50000"/>
            </a:avLst>
          </a:prstGeom>
          <a:solidFill>
            <a:schemeClr val="accent2"/>
          </a:solidFill>
          <a:ln w="38100" cap="flat" cmpd="sng" algn="ctr">
            <a:solidFill>
              <a:srgbClr val="99CC00"/>
            </a:solidFill>
            <a:prstDash val="solid"/>
            <a:round/>
            <a:headEnd type="none" w="med" len="med"/>
            <a:tailEnd type="none" w="med" len="med"/>
          </a:ln>
          <a:effectLst/>
        </p:spPr>
      </p:cxnSp>
      <p:cxnSp>
        <p:nvCxnSpPr>
          <p:cNvPr id="340" name="Elbow Connector 339"/>
          <p:cNvCxnSpPr>
            <a:stCxn id="257" idx="2"/>
            <a:endCxn id="269" idx="0"/>
          </p:cNvCxnSpPr>
          <p:nvPr/>
        </p:nvCxnSpPr>
        <p:spPr bwMode="auto">
          <a:xfrm rot="5400000">
            <a:off x="7932258" y="3109582"/>
            <a:ext cx="227404" cy="322058"/>
          </a:xfrm>
          <a:prstGeom prst="bentConnector3">
            <a:avLst>
              <a:gd name="adj1" fmla="val 50000"/>
            </a:avLst>
          </a:prstGeom>
          <a:solidFill>
            <a:schemeClr val="accent2"/>
          </a:solidFill>
          <a:ln w="38100" cap="flat" cmpd="sng" algn="ctr">
            <a:solidFill>
              <a:srgbClr val="99CC00"/>
            </a:solidFill>
            <a:prstDash val="solid"/>
            <a:round/>
            <a:headEnd type="none" w="med" len="med"/>
            <a:tailEnd type="none" w="med" len="med"/>
          </a:ln>
          <a:effectLst/>
        </p:spPr>
      </p:cxnSp>
      <p:cxnSp>
        <p:nvCxnSpPr>
          <p:cNvPr id="343" name="Elbow Connector 342"/>
          <p:cNvCxnSpPr>
            <a:stCxn id="262" idx="3"/>
            <a:endCxn id="268" idx="3"/>
          </p:cNvCxnSpPr>
          <p:nvPr/>
        </p:nvCxnSpPr>
        <p:spPr bwMode="auto">
          <a:xfrm>
            <a:off x="11573126" y="3612913"/>
            <a:ext cx="12700" cy="595509"/>
          </a:xfrm>
          <a:prstGeom prst="bentConnector3">
            <a:avLst>
              <a:gd name="adj1" fmla="val 1800000"/>
            </a:avLst>
          </a:prstGeom>
          <a:solidFill>
            <a:schemeClr val="accent2"/>
          </a:solidFill>
          <a:ln w="38100" cap="flat" cmpd="sng" algn="ctr">
            <a:solidFill>
              <a:srgbClr val="99CC00"/>
            </a:solidFill>
            <a:prstDash val="solid"/>
            <a:round/>
            <a:headEnd type="none" w="med" len="med"/>
            <a:tailEnd type="none" w="med" len="med"/>
          </a:ln>
          <a:effectLst/>
        </p:spPr>
      </p:cxnSp>
      <p:cxnSp>
        <p:nvCxnSpPr>
          <p:cNvPr id="362" name="Elbow Connector 361"/>
          <p:cNvCxnSpPr>
            <a:stCxn id="66" idx="2"/>
            <a:endCxn id="275" idx="1"/>
          </p:cNvCxnSpPr>
          <p:nvPr/>
        </p:nvCxnSpPr>
        <p:spPr bwMode="auto">
          <a:xfrm rot="16200000" flipH="1">
            <a:off x="5459271" y="3498722"/>
            <a:ext cx="3635354" cy="488481"/>
          </a:xfrm>
          <a:prstGeom prst="bentConnector2">
            <a:avLst/>
          </a:prstGeom>
          <a:solidFill>
            <a:schemeClr val="accent2"/>
          </a:solidFill>
          <a:ln w="38100" cap="flat" cmpd="sng" algn="ctr">
            <a:solidFill>
              <a:srgbClr val="99CC00"/>
            </a:solidFill>
            <a:prstDash val="solid"/>
            <a:round/>
            <a:headEnd type="none" w="med" len="med"/>
            <a:tailEnd type="none" w="med" len="med"/>
          </a:ln>
          <a:effectLst/>
        </p:spPr>
      </p:cxnSp>
      <p:sp>
        <p:nvSpPr>
          <p:cNvPr id="408" name="Rectangle 407"/>
          <p:cNvSpPr/>
          <p:nvPr/>
        </p:nvSpPr>
        <p:spPr bwMode="auto">
          <a:xfrm>
            <a:off x="1232320" y="2211521"/>
            <a:ext cx="2145823" cy="1360165"/>
          </a:xfrm>
          <a:prstGeom prst="rect">
            <a:avLst/>
          </a:prstGeom>
          <a:noFill/>
          <a:ln w="5715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409" name="Rectangle 408"/>
          <p:cNvSpPr/>
          <p:nvPr/>
        </p:nvSpPr>
        <p:spPr bwMode="auto">
          <a:xfrm>
            <a:off x="1316490" y="3631086"/>
            <a:ext cx="2619347" cy="2051816"/>
          </a:xfrm>
          <a:prstGeom prst="rect">
            <a:avLst/>
          </a:prstGeom>
          <a:noFill/>
          <a:ln w="5715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410" name="Rectangle 409"/>
          <p:cNvSpPr/>
          <p:nvPr/>
        </p:nvSpPr>
        <p:spPr bwMode="auto">
          <a:xfrm>
            <a:off x="9448800" y="1484494"/>
            <a:ext cx="1052558" cy="673363"/>
          </a:xfrm>
          <a:prstGeom prst="rect">
            <a:avLst/>
          </a:prstGeom>
          <a:noFill/>
          <a:ln w="57150"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2" name="Rectangle 1">
            <a:extLst>
              <a:ext uri="{FF2B5EF4-FFF2-40B4-BE49-F238E27FC236}">
                <a16:creationId xmlns:a16="http://schemas.microsoft.com/office/drawing/2014/main" id="{4D250D6A-3327-423E-BF11-FB8BEC457E76}"/>
              </a:ext>
            </a:extLst>
          </p:cNvPr>
          <p:cNvSpPr/>
          <p:nvPr/>
        </p:nvSpPr>
        <p:spPr bwMode="auto">
          <a:xfrm>
            <a:off x="404096" y="1591568"/>
            <a:ext cx="1592584" cy="547192"/>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61" name="Rectangle 60">
            <a:extLst>
              <a:ext uri="{FF2B5EF4-FFF2-40B4-BE49-F238E27FC236}">
                <a16:creationId xmlns:a16="http://schemas.microsoft.com/office/drawing/2014/main" id="{931E7604-9617-4018-9FD8-86BFD9FDA9F7}"/>
              </a:ext>
            </a:extLst>
          </p:cNvPr>
          <p:cNvSpPr/>
          <p:nvPr/>
        </p:nvSpPr>
        <p:spPr bwMode="auto">
          <a:xfrm>
            <a:off x="3557759" y="1615956"/>
            <a:ext cx="1600649" cy="595564"/>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64" name="Rectangle 63">
            <a:extLst>
              <a:ext uri="{FF2B5EF4-FFF2-40B4-BE49-F238E27FC236}">
                <a16:creationId xmlns:a16="http://schemas.microsoft.com/office/drawing/2014/main" id="{4E8E7221-2EFD-4C0B-82F9-27C8E308338F}"/>
              </a:ext>
            </a:extLst>
          </p:cNvPr>
          <p:cNvSpPr/>
          <p:nvPr/>
        </p:nvSpPr>
        <p:spPr bwMode="auto">
          <a:xfrm>
            <a:off x="6110205" y="1585057"/>
            <a:ext cx="1845001" cy="351773"/>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41280303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heel(1)">
                                      <p:cBhvr>
                                        <p:cTn id="7" dur="2000"/>
                                        <p:tgtEl>
                                          <p:spTgt spid="6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heel(1)">
                                      <p:cBhvr>
                                        <p:cTn id="10" dur="2000"/>
                                        <p:tgtEl>
                                          <p:spTgt spid="6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408"/>
                                        </p:tgtEl>
                                        <p:attrNameLst>
                                          <p:attrName>style.visibility</p:attrName>
                                        </p:attrNameLst>
                                      </p:cBhvr>
                                      <p:to>
                                        <p:strVal val="visible"/>
                                      </p:to>
                                    </p:set>
                                    <p:animEffect transition="in" filter="wheel(1)">
                                      <p:cBhvr>
                                        <p:cTn id="18" dur="2000"/>
                                        <p:tgtEl>
                                          <p:spTgt spid="408"/>
                                        </p:tgtEl>
                                      </p:cBhvr>
                                    </p:animEffect>
                                  </p:childTnLst>
                                </p:cTn>
                              </p:par>
                              <p:par>
                                <p:cTn id="19" presetID="1" presetClass="exit" presetSubtype="0" fill="hold" grpId="1" nodeType="withEffect">
                                  <p:stCondLst>
                                    <p:cond delay="0"/>
                                  </p:stCondLst>
                                  <p:childTnLst>
                                    <p:set>
                                      <p:cBhvr>
                                        <p:cTn id="20" dur="1" fill="hold">
                                          <p:stCondLst>
                                            <p:cond delay="0"/>
                                          </p:stCondLst>
                                        </p:cTn>
                                        <p:tgtEl>
                                          <p:spTgt spid="6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409"/>
                                        </p:tgtEl>
                                        <p:attrNameLst>
                                          <p:attrName>style.visibility</p:attrName>
                                        </p:attrNameLst>
                                      </p:cBhvr>
                                      <p:to>
                                        <p:strVal val="visible"/>
                                      </p:to>
                                    </p:set>
                                    <p:animEffect transition="in" filter="wheel(1)">
                                      <p:cBhvr>
                                        <p:cTn id="29" dur="2000"/>
                                        <p:tgtEl>
                                          <p:spTgt spid="40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410"/>
                                        </p:tgtEl>
                                        <p:attrNameLst>
                                          <p:attrName>style.visibility</p:attrName>
                                        </p:attrNameLst>
                                      </p:cBhvr>
                                      <p:to>
                                        <p:strVal val="visible"/>
                                      </p:to>
                                    </p:set>
                                    <p:animEffect transition="in" filter="wheel(1)">
                                      <p:cBhvr>
                                        <p:cTn id="34" dur="20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 grpId="0" animBg="1"/>
      <p:bldP spid="409" grpId="0" animBg="1"/>
      <p:bldP spid="410" grpId="0" animBg="1"/>
      <p:bldP spid="2" grpId="0" animBg="1"/>
      <p:bldP spid="2" grpId="1" animBg="1"/>
      <p:bldP spid="61" grpId="0" animBg="1"/>
      <p:bldP spid="61" grpId="1" animBg="1"/>
      <p:bldP spid="64" grpId="0" animBg="1"/>
      <p:bldP spid="64"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ACKNOWLEDGMENTS</a:t>
            </a:r>
            <a:endParaRPr lang="en-US" b="1" dirty="0"/>
          </a:p>
        </p:txBody>
      </p:sp>
      <p:sp>
        <p:nvSpPr>
          <p:cNvPr id="3" name="Content Placeholder 2"/>
          <p:cNvSpPr>
            <a:spLocks noGrp="1"/>
          </p:cNvSpPr>
          <p:nvPr>
            <p:ph idx="1"/>
          </p:nvPr>
        </p:nvSpPr>
        <p:spPr>
          <a:xfrm>
            <a:off x="609600" y="1679740"/>
            <a:ext cx="11379200" cy="4451186"/>
          </a:xfrm>
        </p:spPr>
        <p:txBody>
          <a:bodyPr>
            <a:normAutofit fontScale="85000" lnSpcReduction="10000"/>
          </a:bodyPr>
          <a:lstStyle/>
          <a:p>
            <a:pPr marL="0" indent="0" algn="just">
              <a:buNone/>
            </a:pPr>
            <a:r>
              <a:rPr lang="en-CA" dirty="0">
                <a:latin typeface="Cambria" pitchFamily="18" charset="0"/>
              </a:rPr>
              <a:t>Thanks to the NSERC/Cenovus/Alberta Innovates Associate Industrial Research Chair in Energy and Environmental Systems Engineering and the Cenovus Energy Endowed Chair in Environmental Engineering for providing financial support. </a:t>
            </a:r>
          </a:p>
          <a:p>
            <a:pPr marL="0" indent="0" algn="just">
              <a:buNone/>
            </a:pPr>
            <a:endParaRPr lang="en-CA" dirty="0">
              <a:latin typeface="Cambria" pitchFamily="18" charset="0"/>
            </a:endParaRPr>
          </a:p>
          <a:p>
            <a:pPr marL="0" indent="0" algn="just">
              <a:buNone/>
            </a:pPr>
            <a:r>
              <a:rPr lang="en-CA" dirty="0">
                <a:latin typeface="Cambria" pitchFamily="18" charset="0"/>
              </a:rPr>
              <a:t>We are also grateful to representatives from Cenovus Energy Inc., Alberta Innovates, Suncor Energy Inc., Environment and Climate Change Canada, Natural Resources Canada, and Alberta Department of Energy for their valuable inputs and comments in various forms. </a:t>
            </a:r>
          </a:p>
          <a:p>
            <a:pPr marL="0" indent="0" algn="just">
              <a:buNone/>
            </a:pPr>
            <a:endParaRPr lang="en-CA" dirty="0">
              <a:latin typeface="Cambria" pitchFamily="18" charset="0"/>
            </a:endParaRPr>
          </a:p>
          <a:p>
            <a:pPr marL="0" indent="0" algn="just">
              <a:buNone/>
            </a:pPr>
            <a:r>
              <a:rPr lang="en-CA" dirty="0">
                <a:latin typeface="Cambria" pitchFamily="18" charset="0"/>
              </a:rPr>
              <a:t>As a part of the University of Alberta's Future Energy Systems (FES) research initiative, this research was made possible in part thanks to funding from the Canada First Research Excellence Fund (CFREF). </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C5D83362-4C70-406D-8155-49D75310F06D}" type="slidenum">
              <a:rPr lang="en-US" smtClean="0"/>
              <a:t>60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6226175"/>
            <a:ext cx="8247533" cy="381000"/>
          </a:xfrm>
          <a:prstGeom prst="rect">
            <a:avLst/>
          </a:prstGeom>
        </p:spPr>
      </p:pic>
    </p:spTree>
    <p:extLst>
      <p:ext uri="{BB962C8B-B14F-4D97-AF65-F5344CB8AC3E}">
        <p14:creationId xmlns:p14="http://schemas.microsoft.com/office/powerpoint/2010/main" val="1618950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THANK YOU / QUESTIONS</a:t>
            </a:r>
            <a:endParaRPr lang="en-US" dirty="0"/>
          </a:p>
        </p:txBody>
      </p:sp>
      <p:sp>
        <p:nvSpPr>
          <p:cNvPr id="3" name="Content Placeholder 2"/>
          <p:cNvSpPr>
            <a:spLocks noGrp="1"/>
          </p:cNvSpPr>
          <p:nvPr>
            <p:ph idx="1"/>
          </p:nvPr>
        </p:nvSpPr>
        <p:spPr>
          <a:xfrm>
            <a:off x="381000" y="1417639"/>
            <a:ext cx="11607800" cy="5364161"/>
          </a:xfrm>
        </p:spPr>
        <p:txBody>
          <a:bodyPr/>
          <a:lstStyle/>
          <a:p>
            <a:pPr marL="0" lvl="1" indent="0">
              <a:lnSpc>
                <a:spcPct val="150000"/>
              </a:lnSpc>
              <a:buClr>
                <a:schemeClr val="bg2"/>
              </a:buClr>
              <a:buNone/>
            </a:pPr>
            <a:r>
              <a:rPr lang="en-US" dirty="0">
                <a:cs typeface="+mn-cs"/>
              </a:rPr>
              <a:t>For further information:</a:t>
            </a:r>
          </a:p>
          <a:p>
            <a:pPr marL="0" indent="0" algn="ctr">
              <a:lnSpc>
                <a:spcPct val="150000"/>
              </a:lnSpc>
              <a:buNone/>
            </a:pPr>
            <a:r>
              <a:rPr lang="en-US" sz="2400" dirty="0"/>
              <a:t>Website: </a:t>
            </a:r>
            <a:r>
              <a:rPr lang="en-US" sz="2400" b="1" dirty="0">
                <a:hlinkClick r:id="rId2">
                  <a:extLst>
                    <a:ext uri="{A12FA001-AC4F-418D-AE19-62706E023703}">
                      <ahyp:hlinkClr xmlns:ahyp="http://schemas.microsoft.com/office/drawing/2018/hyperlinkcolor" val="tx"/>
                    </a:ext>
                  </a:extLst>
                </a:hlinkClick>
              </a:rPr>
              <a:t>www.energysystem.ualberta.ca</a:t>
            </a:r>
            <a:endParaRPr lang="en-US" sz="2400" b="1" dirty="0"/>
          </a:p>
          <a:p>
            <a:pPr marL="0" indent="0">
              <a:buNone/>
            </a:pPr>
            <a:r>
              <a:rPr lang="en-US" sz="2400" dirty="0"/>
              <a:t>	</a:t>
            </a:r>
          </a:p>
          <a:p>
            <a:pPr marL="0" indent="0">
              <a:lnSpc>
                <a:spcPct val="150000"/>
              </a:lnSpc>
              <a:buNone/>
            </a:pPr>
            <a:r>
              <a:rPr lang="en-US" sz="2400" dirty="0"/>
              <a:t>	</a:t>
            </a:r>
            <a:r>
              <a:rPr lang="en-US" sz="2000" b="1" dirty="0"/>
              <a:t>Amit Kumar, Prof.</a:t>
            </a:r>
            <a:br>
              <a:rPr lang="en-US" sz="2000" b="1" dirty="0"/>
            </a:br>
            <a:r>
              <a:rPr lang="en-US" sz="2000" dirty="0"/>
              <a:t>	NSERC/Cenovus/Alberta Innovates Associate Industrial Research Chair in 	Energy	and Environmental Systems Engineering</a:t>
            </a:r>
          </a:p>
          <a:p>
            <a:pPr marL="0" indent="0">
              <a:lnSpc>
                <a:spcPct val="150000"/>
              </a:lnSpc>
              <a:buNone/>
            </a:pPr>
            <a:r>
              <a:rPr lang="en-US" sz="2000" dirty="0"/>
              <a:t>	Cenovus Energy Endowed Chair in Environmental Engineering</a:t>
            </a:r>
          </a:p>
          <a:p>
            <a:pPr marL="0" indent="0">
              <a:lnSpc>
                <a:spcPct val="150000"/>
              </a:lnSpc>
              <a:buNone/>
            </a:pPr>
            <a:r>
              <a:rPr lang="en-US" sz="2000" dirty="0"/>
              <a:t>	Deputy Director: Future Energy Systems</a:t>
            </a:r>
          </a:p>
          <a:p>
            <a:pPr marL="0" indent="0">
              <a:lnSpc>
                <a:spcPct val="150000"/>
              </a:lnSpc>
              <a:buNone/>
            </a:pPr>
            <a:r>
              <a:rPr lang="en-US" sz="2000" dirty="0"/>
              <a:t>	Department of mechanical engineering, University of Alberta.</a:t>
            </a:r>
            <a:br>
              <a:rPr lang="en-US" sz="2000" dirty="0"/>
            </a:br>
            <a:r>
              <a:rPr lang="en-US" sz="2000" dirty="0"/>
              <a:t>	E-mail: </a:t>
            </a:r>
            <a:r>
              <a:rPr lang="en-US" sz="2000" b="1" dirty="0"/>
              <a:t>Amit.Kumar@ualberta.ca </a:t>
            </a:r>
          </a:p>
        </p:txBody>
      </p:sp>
      <p:sp>
        <p:nvSpPr>
          <p:cNvPr id="4" name="Slide Number Placeholder 3"/>
          <p:cNvSpPr>
            <a:spLocks noGrp="1"/>
          </p:cNvSpPr>
          <p:nvPr>
            <p:ph type="sldNum" sz="quarter" idx="11"/>
          </p:nvPr>
        </p:nvSpPr>
        <p:spPr/>
        <p:txBody>
          <a:bodyPr/>
          <a:lstStyle/>
          <a:p>
            <a:fld id="{C5D83362-4C70-406D-8155-49D75310F06D}" type="slidenum">
              <a:rPr lang="en-US" smtClean="0"/>
              <a:t>61</a:t>
            </a:fld>
            <a:endParaRPr lang="en-US"/>
          </a:p>
        </p:txBody>
      </p:sp>
    </p:spTree>
    <p:extLst>
      <p:ext uri="{BB962C8B-B14F-4D97-AF65-F5344CB8AC3E}">
        <p14:creationId xmlns:p14="http://schemas.microsoft.com/office/powerpoint/2010/main" val="49284739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FUNNEL</a:t>
            </a:r>
            <a:r>
              <a:rPr lang="en-CA" dirty="0"/>
              <a:t> DATA FLOW</a:t>
            </a:r>
            <a:endParaRPr lang="en-US" dirty="0"/>
          </a:p>
        </p:txBody>
      </p:sp>
      <p:sp>
        <p:nvSpPr>
          <p:cNvPr id="4" name="Slide Number Placeholder 3"/>
          <p:cNvSpPr>
            <a:spLocks noGrp="1"/>
          </p:cNvSpPr>
          <p:nvPr>
            <p:ph type="sldNum" sz="quarter" idx="11"/>
          </p:nvPr>
        </p:nvSpPr>
        <p:spPr>
          <a:xfrm>
            <a:off x="11265118" y="6400800"/>
            <a:ext cx="812800" cy="365125"/>
          </a:xfrm>
        </p:spPr>
        <p:txBody>
          <a:bodyPr/>
          <a:lstStyle/>
          <a:p>
            <a:fld id="{C5D83362-4C70-406D-8155-49D75310F06D}" type="slidenum">
              <a:rPr lang="en-US" smtClean="0"/>
              <a:t>7</a:t>
            </a:fld>
            <a:endParaRPr lang="en-US" dirty="0"/>
          </a:p>
        </p:txBody>
      </p:sp>
      <p:sp>
        <p:nvSpPr>
          <p:cNvPr id="10" name="Rectangle 9"/>
          <p:cNvSpPr/>
          <p:nvPr/>
        </p:nvSpPr>
        <p:spPr bwMode="auto">
          <a:xfrm>
            <a:off x="566051" y="4443995"/>
            <a:ext cx="2590799" cy="1262205"/>
          </a:xfrm>
          <a:prstGeom prst="rect">
            <a:avLst/>
          </a:prstGeom>
          <a:noFill/>
          <a:ln w="38100"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b="1" dirty="0">
                <a:latin typeface="Verdana" pitchFamily="34" charset="0"/>
              </a:rPr>
              <a:t>Process Models</a:t>
            </a:r>
          </a:p>
          <a:p>
            <a:pPr marL="285750" indent="-285750" eaLnBrk="0" fontAlgn="base" hangingPunct="0">
              <a:spcBef>
                <a:spcPct val="0"/>
              </a:spcBef>
              <a:spcAft>
                <a:spcPct val="0"/>
              </a:spcAft>
              <a:buFont typeface="Arial" panose="020B0604020202020204" pitchFamily="34" charset="0"/>
              <a:buChar char="•"/>
            </a:pPr>
            <a:r>
              <a:rPr kumimoji="0" lang="en-CA" u="none" strike="noStrike" cap="none" normalizeH="0" baseline="0" dirty="0">
                <a:ln>
                  <a:noFill/>
                </a:ln>
                <a:effectLst/>
                <a:latin typeface="Verdana" pitchFamily="34" charset="0"/>
              </a:rPr>
              <a:t>ASPEN</a:t>
            </a:r>
            <a:r>
              <a:rPr kumimoji="0" lang="en-CA" u="none" strike="noStrike" cap="none" normalizeH="0" dirty="0">
                <a:ln>
                  <a:noFill/>
                </a:ln>
                <a:effectLst/>
                <a:latin typeface="Verdana" pitchFamily="34" charset="0"/>
              </a:rPr>
              <a:t> HYSYS</a:t>
            </a:r>
          </a:p>
          <a:p>
            <a:pPr marL="285750" indent="-285750" eaLnBrk="0" fontAlgn="base" hangingPunct="0">
              <a:spcBef>
                <a:spcPct val="0"/>
              </a:spcBef>
              <a:spcAft>
                <a:spcPct val="0"/>
              </a:spcAft>
              <a:buFont typeface="Arial" panose="020B0604020202020204" pitchFamily="34" charset="0"/>
              <a:buChar char="•"/>
            </a:pPr>
            <a:r>
              <a:rPr lang="en-CA" baseline="0" dirty="0">
                <a:latin typeface="Verdana" pitchFamily="34" charset="0"/>
              </a:rPr>
              <a:t>ASPEN</a:t>
            </a:r>
            <a:r>
              <a:rPr lang="en-US" dirty="0">
                <a:latin typeface="Verdana" pitchFamily="34" charset="0"/>
              </a:rPr>
              <a:t> Plus</a:t>
            </a:r>
          </a:p>
          <a:p>
            <a:pPr marL="285750" indent="-285750" eaLnBrk="0" fontAlgn="base" hangingPunct="0">
              <a:spcBef>
                <a:spcPct val="0"/>
              </a:spcBef>
              <a:spcAft>
                <a:spcPct val="0"/>
              </a:spcAft>
              <a:buFont typeface="Arial" panose="020B0604020202020204" pitchFamily="34" charset="0"/>
              <a:buChar char="•"/>
            </a:pPr>
            <a:r>
              <a:rPr lang="en-CA" baseline="0" dirty="0">
                <a:latin typeface="Verdana" pitchFamily="34" charset="0"/>
              </a:rPr>
              <a:t>Custom</a:t>
            </a:r>
            <a:r>
              <a:rPr lang="en-CA" dirty="0">
                <a:latin typeface="Verdana" pitchFamily="34" charset="0"/>
              </a:rPr>
              <a:t> Solvers</a:t>
            </a:r>
            <a:endParaRPr lang="en-CA" baseline="0" dirty="0">
              <a:latin typeface="Verdana" pitchFamily="34" charset="0"/>
            </a:endParaRPr>
          </a:p>
        </p:txBody>
      </p:sp>
      <p:sp>
        <p:nvSpPr>
          <p:cNvPr id="11" name="Rectangle 10"/>
          <p:cNvSpPr/>
          <p:nvPr/>
        </p:nvSpPr>
        <p:spPr bwMode="auto">
          <a:xfrm>
            <a:off x="9035151" y="4443994"/>
            <a:ext cx="2711408" cy="1258474"/>
          </a:xfrm>
          <a:prstGeom prst="rect">
            <a:avLst/>
          </a:prstGeom>
          <a:noFill/>
          <a:ln w="38100"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b="1" dirty="0">
                <a:latin typeface="Verdana" pitchFamily="34" charset="0"/>
              </a:rPr>
              <a:t>Canada-Wide </a:t>
            </a:r>
          </a:p>
          <a:p>
            <a:pPr marL="0" marR="0" indent="0" algn="ctr" defTabSz="914400" rtl="0" eaLnBrk="0" fontAlgn="base" latinLnBrk="0" hangingPunct="0">
              <a:lnSpc>
                <a:spcPct val="100000"/>
              </a:lnSpc>
              <a:spcBef>
                <a:spcPct val="0"/>
              </a:spcBef>
              <a:spcAft>
                <a:spcPct val="0"/>
              </a:spcAft>
              <a:buClrTx/>
              <a:buSzTx/>
              <a:buFontTx/>
              <a:buNone/>
              <a:tabLst/>
            </a:pPr>
            <a:r>
              <a:rPr lang="en-CA" b="1" dirty="0">
                <a:latin typeface="Verdana" pitchFamily="34" charset="0"/>
              </a:rPr>
              <a:t>Long Range </a:t>
            </a:r>
          </a:p>
          <a:p>
            <a:pPr marL="0" marR="0" indent="0" algn="ctr" defTabSz="914400" rtl="0" eaLnBrk="0" fontAlgn="base" latinLnBrk="0" hangingPunct="0">
              <a:lnSpc>
                <a:spcPct val="100000"/>
              </a:lnSpc>
              <a:spcBef>
                <a:spcPct val="0"/>
              </a:spcBef>
              <a:spcAft>
                <a:spcPct val="0"/>
              </a:spcAft>
              <a:buClrTx/>
              <a:buSzTx/>
              <a:buFontTx/>
              <a:buNone/>
              <a:tabLst/>
            </a:pPr>
            <a:r>
              <a:rPr lang="en-CA" b="1" dirty="0">
                <a:latin typeface="Verdana" pitchFamily="34" charset="0"/>
              </a:rPr>
              <a:t>Energy Planning </a:t>
            </a:r>
          </a:p>
          <a:p>
            <a:pPr marL="0" marR="0" indent="0" algn="ctr" defTabSz="914400" rtl="0" eaLnBrk="0" fontAlgn="base" latinLnBrk="0" hangingPunct="0">
              <a:lnSpc>
                <a:spcPct val="100000"/>
              </a:lnSpc>
              <a:spcBef>
                <a:spcPct val="0"/>
              </a:spcBef>
              <a:spcAft>
                <a:spcPct val="0"/>
              </a:spcAft>
              <a:buClrTx/>
              <a:buSzTx/>
              <a:buFontTx/>
              <a:buNone/>
              <a:tabLst/>
            </a:pPr>
            <a:r>
              <a:rPr lang="en-CA" b="1" dirty="0">
                <a:latin typeface="Verdana" pitchFamily="34" charset="0"/>
              </a:rPr>
              <a:t>(</a:t>
            </a:r>
            <a:r>
              <a:rPr kumimoji="0" lang="en-CA" b="1" u="none" strike="noStrike" cap="none" normalizeH="0" baseline="0" dirty="0">
                <a:ln>
                  <a:noFill/>
                </a:ln>
                <a:effectLst/>
                <a:latin typeface="Verdana" pitchFamily="34" charset="0"/>
              </a:rPr>
              <a:t>LEAP) Model</a:t>
            </a:r>
            <a:endParaRPr kumimoji="0" lang="en-US" b="1" u="none" strike="noStrike" cap="none" normalizeH="0" baseline="0" dirty="0">
              <a:ln>
                <a:noFill/>
              </a:ln>
              <a:effectLst/>
              <a:latin typeface="Verdana" pitchFamily="34" charset="0"/>
            </a:endParaRPr>
          </a:p>
        </p:txBody>
      </p:sp>
      <p:grpSp>
        <p:nvGrpSpPr>
          <p:cNvPr id="58" name="Group 57"/>
          <p:cNvGrpSpPr/>
          <p:nvPr/>
        </p:nvGrpSpPr>
        <p:grpSpPr>
          <a:xfrm>
            <a:off x="3755195" y="1828800"/>
            <a:ext cx="4681611" cy="1640433"/>
            <a:chOff x="3156850" y="1585638"/>
            <a:chExt cx="4681611" cy="1640433"/>
          </a:xfrm>
        </p:grpSpPr>
        <p:sp>
          <p:nvSpPr>
            <p:cNvPr id="9" name="Rectangle 8"/>
            <p:cNvSpPr/>
            <p:nvPr/>
          </p:nvSpPr>
          <p:spPr bwMode="auto">
            <a:xfrm>
              <a:off x="3156850" y="1585638"/>
              <a:ext cx="4681611" cy="1640433"/>
            </a:xfrm>
            <a:prstGeom prst="rect">
              <a:avLst/>
            </a:prstGeom>
            <a:noFill/>
            <a:ln w="76200" cap="flat" cmpd="sng" algn="ctr">
              <a:solidFill>
                <a:schemeClr val="tx1"/>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u="none" strike="noStrike" cap="none" normalizeH="0" baseline="0" dirty="0">
                <a:ln>
                  <a:noFill/>
                </a:ln>
                <a:effectLst/>
                <a:latin typeface="Verdana" pitchFamily="34" charset="0"/>
              </a:endParaRPr>
            </a:p>
          </p:txBody>
        </p:sp>
        <p:sp>
          <p:nvSpPr>
            <p:cNvPr id="52" name="Rectangle 51"/>
            <p:cNvSpPr/>
            <p:nvPr/>
          </p:nvSpPr>
          <p:spPr bwMode="auto">
            <a:xfrm>
              <a:off x="3276600" y="2340592"/>
              <a:ext cx="4404321" cy="778760"/>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1600" dirty="0">
                  <a:latin typeface="Verdana" pitchFamily="34" charset="0"/>
                </a:rPr>
                <a:t>Regression, Uncertainty, Sensitivity Tool </a:t>
              </a:r>
            </a:p>
            <a:p>
              <a:pPr algn="ctr" eaLnBrk="0" fontAlgn="base" hangingPunct="0">
                <a:spcBef>
                  <a:spcPct val="0"/>
                </a:spcBef>
                <a:spcAft>
                  <a:spcPct val="0"/>
                </a:spcAft>
              </a:pPr>
              <a:r>
                <a:rPr lang="en-CA" b="1" dirty="0">
                  <a:latin typeface="Verdana" pitchFamily="34" charset="0"/>
                </a:rPr>
                <a:t>(RUST)</a:t>
              </a:r>
              <a:endParaRPr kumimoji="0" lang="en-US" b="1" u="none" strike="noStrike" cap="none" normalizeH="0" baseline="0" dirty="0">
                <a:ln>
                  <a:noFill/>
                </a:ln>
                <a:effectLst/>
                <a:latin typeface="Verdana" pitchFamily="34" charset="0"/>
              </a:endParaRPr>
            </a:p>
          </p:txBody>
        </p:sp>
        <p:sp>
          <p:nvSpPr>
            <p:cNvPr id="89" name="Rectangle 88"/>
            <p:cNvSpPr/>
            <p:nvPr/>
          </p:nvSpPr>
          <p:spPr bwMode="auto">
            <a:xfrm>
              <a:off x="3276600" y="1717390"/>
              <a:ext cx="4404321" cy="455203"/>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sz="3200" b="1" i="1" dirty="0">
                  <a:latin typeface="Verdana" pitchFamily="34" charset="0"/>
                </a:rPr>
                <a:t>FUNNEL</a:t>
              </a:r>
              <a:endParaRPr kumimoji="0" lang="en-US" sz="3200" b="1" i="1" u="none" strike="noStrike" cap="none" normalizeH="0" baseline="0" dirty="0">
                <a:ln>
                  <a:noFill/>
                </a:ln>
                <a:effectLst/>
                <a:latin typeface="Verdana" pitchFamily="34" charset="0"/>
              </a:endParaRPr>
            </a:p>
          </p:txBody>
        </p:sp>
      </p:grpSp>
      <p:sp>
        <p:nvSpPr>
          <p:cNvPr id="36" name="Rectangle 35"/>
          <p:cNvSpPr/>
          <p:nvPr/>
        </p:nvSpPr>
        <p:spPr bwMode="auto">
          <a:xfrm>
            <a:off x="4305300" y="4443994"/>
            <a:ext cx="3581400" cy="1262205"/>
          </a:xfrm>
          <a:prstGeom prst="rect">
            <a:avLst/>
          </a:prstGeom>
          <a:noFill/>
          <a:ln w="38100"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CA" b="1" dirty="0">
                <a:latin typeface="Verdana" pitchFamily="34" charset="0"/>
              </a:rPr>
              <a:t>Literature</a:t>
            </a:r>
          </a:p>
          <a:p>
            <a:pPr marL="285750" indent="-285750" eaLnBrk="0" fontAlgn="base" hangingPunct="0">
              <a:spcBef>
                <a:spcPct val="0"/>
              </a:spcBef>
              <a:spcAft>
                <a:spcPct val="0"/>
              </a:spcAft>
              <a:buFont typeface="Arial" panose="020B0604020202020204" pitchFamily="34" charset="0"/>
              <a:buChar char="•"/>
            </a:pPr>
            <a:r>
              <a:rPr lang="en-CA" dirty="0">
                <a:latin typeface="Verdana" pitchFamily="34" charset="0"/>
              </a:rPr>
              <a:t>Correlations</a:t>
            </a:r>
          </a:p>
          <a:p>
            <a:pPr marL="285750" indent="-285750" eaLnBrk="0" fontAlgn="base" hangingPunct="0">
              <a:spcBef>
                <a:spcPct val="0"/>
              </a:spcBef>
              <a:spcAft>
                <a:spcPct val="0"/>
              </a:spcAft>
              <a:buFont typeface="Arial" panose="020B0604020202020204" pitchFamily="34" charset="0"/>
              <a:buChar char="•"/>
            </a:pPr>
            <a:r>
              <a:rPr kumimoji="0" lang="en-CA" u="none" strike="noStrike" cap="none" normalizeH="0" dirty="0">
                <a:ln>
                  <a:noFill/>
                </a:ln>
                <a:effectLst/>
                <a:latin typeface="Verdana" pitchFamily="34" charset="0"/>
              </a:rPr>
              <a:t>Government Databases</a:t>
            </a:r>
          </a:p>
          <a:p>
            <a:pPr marL="285750" indent="-285750" eaLnBrk="0" fontAlgn="base" hangingPunct="0">
              <a:spcBef>
                <a:spcPct val="0"/>
              </a:spcBef>
              <a:spcAft>
                <a:spcPct val="0"/>
              </a:spcAft>
              <a:buFont typeface="Arial" panose="020B0604020202020204" pitchFamily="34" charset="0"/>
              <a:buChar char="•"/>
            </a:pPr>
            <a:r>
              <a:rPr lang="en-CA" dirty="0">
                <a:latin typeface="Verdana" pitchFamily="34" charset="0"/>
              </a:rPr>
              <a:t>Industry Reports</a:t>
            </a:r>
            <a:endParaRPr kumimoji="0" lang="en-CA" u="none" strike="noStrike" cap="none" normalizeH="0" dirty="0">
              <a:ln>
                <a:noFill/>
              </a:ln>
              <a:effectLst/>
              <a:latin typeface="Verdana" pitchFamily="34" charset="0"/>
            </a:endParaRPr>
          </a:p>
        </p:txBody>
      </p:sp>
      <p:cxnSp>
        <p:nvCxnSpPr>
          <p:cNvPr id="24" name="Elbow Connector 23"/>
          <p:cNvCxnSpPr>
            <a:stCxn id="36" idx="0"/>
            <a:endCxn id="9" idx="2"/>
          </p:cNvCxnSpPr>
          <p:nvPr/>
        </p:nvCxnSpPr>
        <p:spPr bwMode="auto">
          <a:xfrm rot="5400000" flipH="1" flipV="1">
            <a:off x="5608620" y="3956614"/>
            <a:ext cx="974761" cy="1"/>
          </a:xfrm>
          <a:prstGeom prst="bentConnector3">
            <a:avLst/>
          </a:prstGeom>
          <a:solidFill>
            <a:schemeClr val="accent2"/>
          </a:solidFill>
          <a:ln w="76200" cap="flat" cmpd="sng" algn="ctr">
            <a:solidFill>
              <a:srgbClr val="99CC00"/>
            </a:solidFill>
            <a:prstDash val="solid"/>
            <a:round/>
            <a:headEnd type="none" w="med" len="med"/>
            <a:tailEnd type="triangle"/>
          </a:ln>
          <a:effectLst/>
        </p:spPr>
      </p:cxnSp>
      <p:cxnSp>
        <p:nvCxnSpPr>
          <p:cNvPr id="44" name="Elbow Connector 43"/>
          <p:cNvCxnSpPr>
            <a:stCxn id="10" idx="0"/>
            <a:endCxn id="9" idx="2"/>
          </p:cNvCxnSpPr>
          <p:nvPr/>
        </p:nvCxnSpPr>
        <p:spPr bwMode="auto">
          <a:xfrm rot="5400000" flipH="1" flipV="1">
            <a:off x="3491345" y="1839339"/>
            <a:ext cx="974762" cy="4234550"/>
          </a:xfrm>
          <a:prstGeom prst="bentConnector3">
            <a:avLst>
              <a:gd name="adj1" fmla="val 50000"/>
            </a:avLst>
          </a:prstGeom>
          <a:solidFill>
            <a:schemeClr val="accent2"/>
          </a:solidFill>
          <a:ln w="57150" cap="flat" cmpd="sng" algn="ctr">
            <a:solidFill>
              <a:srgbClr val="99CC00"/>
            </a:solidFill>
            <a:prstDash val="solid"/>
            <a:round/>
            <a:headEnd type="none" w="med" len="med"/>
            <a:tailEnd type="triangle"/>
          </a:ln>
          <a:effectLst/>
        </p:spPr>
      </p:cxnSp>
      <p:cxnSp>
        <p:nvCxnSpPr>
          <p:cNvPr id="47" name="Elbow Connector 46"/>
          <p:cNvCxnSpPr>
            <a:stCxn id="11" idx="0"/>
            <a:endCxn id="9" idx="2"/>
          </p:cNvCxnSpPr>
          <p:nvPr/>
        </p:nvCxnSpPr>
        <p:spPr bwMode="auto">
          <a:xfrm rot="16200000" flipV="1">
            <a:off x="7756048" y="1809187"/>
            <a:ext cx="974761" cy="4294854"/>
          </a:xfrm>
          <a:prstGeom prst="bentConnector3">
            <a:avLst/>
          </a:prstGeom>
          <a:solidFill>
            <a:schemeClr val="accent2"/>
          </a:solidFill>
          <a:ln w="76200" cap="flat" cmpd="sng" algn="ctr">
            <a:solidFill>
              <a:srgbClr val="99CC00"/>
            </a:solidFill>
            <a:prstDash val="solid"/>
            <a:round/>
            <a:headEnd type="none" w="med" len="med"/>
            <a:tailEnd type="triangle"/>
          </a:ln>
          <a:effectLst/>
        </p:spPr>
      </p:cxnSp>
      <p:sp>
        <p:nvSpPr>
          <p:cNvPr id="7" name="Rectangle 6">
            <a:extLst>
              <a:ext uri="{FF2B5EF4-FFF2-40B4-BE49-F238E27FC236}">
                <a16:creationId xmlns:a16="http://schemas.microsoft.com/office/drawing/2014/main" id="{FEAD762A-A2E4-4FA1-BDC3-E7AFD497CA76}"/>
              </a:ext>
            </a:extLst>
          </p:cNvPr>
          <p:cNvSpPr/>
          <p:nvPr/>
        </p:nvSpPr>
        <p:spPr bwMode="auto">
          <a:xfrm>
            <a:off x="566531" y="4443995"/>
            <a:ext cx="2590318" cy="1258473"/>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8" name="Rectangle 17">
            <a:extLst>
              <a:ext uri="{FF2B5EF4-FFF2-40B4-BE49-F238E27FC236}">
                <a16:creationId xmlns:a16="http://schemas.microsoft.com/office/drawing/2014/main" id="{0E195D98-7FA8-4AA3-A3AE-B197369EFCEF}"/>
              </a:ext>
            </a:extLst>
          </p:cNvPr>
          <p:cNvSpPr/>
          <p:nvPr/>
        </p:nvSpPr>
        <p:spPr bwMode="auto">
          <a:xfrm>
            <a:off x="4305300" y="4431528"/>
            <a:ext cx="3581400" cy="1258473"/>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
        <p:nvSpPr>
          <p:cNvPr id="19" name="Rectangle 18">
            <a:extLst>
              <a:ext uri="{FF2B5EF4-FFF2-40B4-BE49-F238E27FC236}">
                <a16:creationId xmlns:a16="http://schemas.microsoft.com/office/drawing/2014/main" id="{CFE6F040-A75B-44AC-B2A4-672988953A4A}"/>
              </a:ext>
            </a:extLst>
          </p:cNvPr>
          <p:cNvSpPr/>
          <p:nvPr/>
        </p:nvSpPr>
        <p:spPr bwMode="auto">
          <a:xfrm>
            <a:off x="9035389" y="4443995"/>
            <a:ext cx="2711169" cy="1258473"/>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1142974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21"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1)">
                                      <p:cBhvr>
                                        <p:cTn id="13" dur="2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8"/>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8" grpId="0" animBg="1"/>
      <p:bldP spid="18" grpId="1"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b="1" dirty="0">
                <a:latin typeface="+mj-lt"/>
              </a:rPr>
              <a:t>INTEGRATING </a:t>
            </a:r>
            <a:r>
              <a:rPr lang="en-US" b="1" i="1" dirty="0">
                <a:latin typeface="+mj-lt"/>
              </a:rPr>
              <a:t>FUNNEL</a:t>
            </a:r>
            <a:r>
              <a:rPr lang="en-US" b="1" dirty="0">
                <a:latin typeface="+mj-lt"/>
              </a:rPr>
              <a:t> TO PROCESS MODELING TOOLS</a:t>
            </a:r>
          </a:p>
        </p:txBody>
      </p:sp>
      <p:sp>
        <p:nvSpPr>
          <p:cNvPr id="4" name="Slide Number Placeholder 3"/>
          <p:cNvSpPr>
            <a:spLocks noGrp="1"/>
          </p:cNvSpPr>
          <p:nvPr>
            <p:ph type="sldNum" sz="quarter" idx="11"/>
          </p:nvPr>
        </p:nvSpPr>
        <p:spPr/>
        <p:txBody>
          <a:bodyPr/>
          <a:lstStyle/>
          <a:p>
            <a:fld id="{C5D83362-4C70-406D-8155-49D75310F06D}" type="slidenum">
              <a:rPr lang="en-US" smtClean="0"/>
              <a:t>8</a:t>
            </a:fld>
            <a:endParaRPr lang="en-US"/>
          </a:p>
        </p:txBody>
      </p:sp>
      <p:pic>
        <p:nvPicPr>
          <p:cNvPr id="5" name="Picture 4">
            <a:extLst>
              <a:ext uri="{FF2B5EF4-FFF2-40B4-BE49-F238E27FC236}">
                <a16:creationId xmlns:a16="http://schemas.microsoft.com/office/drawing/2014/main" id="{ED944C20-0536-4B4D-8085-A9C4C4B39CCC}"/>
              </a:ext>
            </a:extLst>
          </p:cNvPr>
          <p:cNvPicPr>
            <a:picLocks noChangeAspect="1"/>
          </p:cNvPicPr>
          <p:nvPr/>
        </p:nvPicPr>
        <p:blipFill>
          <a:blip r:embed="rId2"/>
          <a:stretch>
            <a:fillRect/>
          </a:stretch>
        </p:blipFill>
        <p:spPr>
          <a:xfrm>
            <a:off x="7545307" y="2209800"/>
            <a:ext cx="4003963" cy="2895600"/>
          </a:xfrm>
          <a:prstGeom prst="rect">
            <a:avLst/>
          </a:prstGeom>
        </p:spPr>
      </p:pic>
      <p:sp>
        <p:nvSpPr>
          <p:cNvPr id="9" name="TextBox 8">
            <a:extLst>
              <a:ext uri="{FF2B5EF4-FFF2-40B4-BE49-F238E27FC236}">
                <a16:creationId xmlns:a16="http://schemas.microsoft.com/office/drawing/2014/main" id="{25F7862D-F4B6-4624-89B8-24FA46309092}"/>
              </a:ext>
            </a:extLst>
          </p:cNvPr>
          <p:cNvSpPr txBox="1"/>
          <p:nvPr/>
        </p:nvSpPr>
        <p:spPr>
          <a:xfrm>
            <a:off x="1335868" y="5626079"/>
            <a:ext cx="3999813" cy="523220"/>
          </a:xfrm>
          <a:prstGeom prst="rect">
            <a:avLst/>
          </a:prstGeom>
          <a:noFill/>
        </p:spPr>
        <p:txBody>
          <a:bodyPr wrap="none" rtlCol="0">
            <a:spAutoFit/>
          </a:bodyPr>
          <a:lstStyle/>
          <a:p>
            <a:pPr algn="ctr"/>
            <a:r>
              <a:rPr lang="en-US" sz="2800" b="1" dirty="0"/>
              <a:t>Process simulation</a:t>
            </a:r>
          </a:p>
        </p:txBody>
      </p:sp>
      <p:sp>
        <p:nvSpPr>
          <p:cNvPr id="10" name="TextBox 9">
            <a:extLst>
              <a:ext uri="{FF2B5EF4-FFF2-40B4-BE49-F238E27FC236}">
                <a16:creationId xmlns:a16="http://schemas.microsoft.com/office/drawing/2014/main" id="{EA4EDA2A-422B-4D96-A78C-6105DF4A44FA}"/>
              </a:ext>
            </a:extLst>
          </p:cNvPr>
          <p:cNvSpPr txBox="1"/>
          <p:nvPr/>
        </p:nvSpPr>
        <p:spPr>
          <a:xfrm>
            <a:off x="7162800" y="5624810"/>
            <a:ext cx="4570483" cy="954107"/>
          </a:xfrm>
          <a:prstGeom prst="rect">
            <a:avLst/>
          </a:prstGeom>
          <a:noFill/>
        </p:spPr>
        <p:txBody>
          <a:bodyPr wrap="none" rtlCol="0">
            <a:spAutoFit/>
          </a:bodyPr>
          <a:lstStyle/>
          <a:p>
            <a:pPr algn="ctr"/>
            <a:r>
              <a:rPr lang="en-US" sz="2800" b="1" dirty="0"/>
              <a:t>Life cycle GHG </a:t>
            </a:r>
          </a:p>
          <a:p>
            <a:pPr algn="ctr"/>
            <a:r>
              <a:rPr lang="en-US" sz="2800" b="1" dirty="0"/>
              <a:t>estimation in </a:t>
            </a:r>
            <a:r>
              <a:rPr lang="en-US" sz="2800" b="1" i="1" dirty="0"/>
              <a:t>FUNNEL</a:t>
            </a:r>
          </a:p>
        </p:txBody>
      </p:sp>
      <p:sp>
        <p:nvSpPr>
          <p:cNvPr id="11" name="Arrow: Left-Right 10">
            <a:extLst>
              <a:ext uri="{FF2B5EF4-FFF2-40B4-BE49-F238E27FC236}">
                <a16:creationId xmlns:a16="http://schemas.microsoft.com/office/drawing/2014/main" id="{48F3DA81-F910-42F9-BDB9-5F58412E0F7B}"/>
              </a:ext>
            </a:extLst>
          </p:cNvPr>
          <p:cNvSpPr/>
          <p:nvPr/>
        </p:nvSpPr>
        <p:spPr bwMode="auto">
          <a:xfrm>
            <a:off x="6400800" y="3657600"/>
            <a:ext cx="772159" cy="484632"/>
          </a:xfrm>
          <a:prstGeom prst="leftRightArrow">
            <a:avLst/>
          </a:prstGeom>
          <a:solidFill>
            <a:srgbClr val="99CC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a:ln>
                <a:noFill/>
              </a:ln>
              <a:solidFill>
                <a:schemeClr val="tx1"/>
              </a:solidFill>
              <a:effectLst/>
              <a:latin typeface="Verdana" pitchFamily="34" charset="0"/>
            </a:endParaRPr>
          </a:p>
        </p:txBody>
      </p:sp>
      <p:pic>
        <p:nvPicPr>
          <p:cNvPr id="3" name="Picture 2">
            <a:extLst>
              <a:ext uri="{FF2B5EF4-FFF2-40B4-BE49-F238E27FC236}">
                <a16:creationId xmlns:a16="http://schemas.microsoft.com/office/drawing/2014/main" id="{C4644241-CFDB-47BC-9D2D-5FC73643E9B3}"/>
              </a:ext>
            </a:extLst>
          </p:cNvPr>
          <p:cNvPicPr>
            <a:picLocks noChangeAspect="1"/>
          </p:cNvPicPr>
          <p:nvPr/>
        </p:nvPicPr>
        <p:blipFill>
          <a:blip r:embed="rId3"/>
          <a:stretch>
            <a:fillRect/>
          </a:stretch>
        </p:blipFill>
        <p:spPr>
          <a:xfrm>
            <a:off x="457200" y="1600200"/>
            <a:ext cx="5867400" cy="4024610"/>
          </a:xfrm>
          <a:prstGeom prst="rect">
            <a:avLst/>
          </a:prstGeom>
        </p:spPr>
      </p:pic>
    </p:spTree>
    <p:extLst>
      <p:ext uri="{BB962C8B-B14F-4D97-AF65-F5344CB8AC3E}">
        <p14:creationId xmlns:p14="http://schemas.microsoft.com/office/powerpoint/2010/main" val="1663466479"/>
      </p:ext>
    </p:extLst>
  </p:cSld>
  <p:clrMapOvr>
    <a:masterClrMapping/>
  </p:clrMapOvr>
  <p:transition advTm="58033">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b="1" dirty="0">
                <a:latin typeface="+mj-lt"/>
              </a:rPr>
              <a:t>INTEGRATING </a:t>
            </a:r>
            <a:r>
              <a:rPr lang="en-US" b="1" i="1" dirty="0">
                <a:latin typeface="+mj-lt"/>
              </a:rPr>
              <a:t>FUNNEL</a:t>
            </a:r>
            <a:r>
              <a:rPr lang="en-US" b="1" dirty="0">
                <a:latin typeface="+mj-lt"/>
              </a:rPr>
              <a:t> TO PROCESS MODELING TOOLS</a:t>
            </a:r>
          </a:p>
        </p:txBody>
      </p:sp>
      <p:sp>
        <p:nvSpPr>
          <p:cNvPr id="3" name="Content Placeholder 2"/>
          <p:cNvSpPr>
            <a:spLocks noGrp="1"/>
          </p:cNvSpPr>
          <p:nvPr>
            <p:ph idx="1"/>
          </p:nvPr>
        </p:nvSpPr>
        <p:spPr>
          <a:xfrm>
            <a:off x="533400" y="1676400"/>
            <a:ext cx="9380982" cy="4740275"/>
          </a:xfrm>
        </p:spPr>
        <p:txBody>
          <a:bodyPr/>
          <a:lstStyle/>
          <a:p>
            <a:pPr marL="342900" lvl="1" indent="-342900">
              <a:buClr>
                <a:schemeClr val="bg2"/>
              </a:buClr>
              <a:buFont typeface="Wingdings" pitchFamily="2" charset="2"/>
              <a:buChar char="p"/>
            </a:pPr>
            <a:r>
              <a:rPr lang="en-US" sz="2800" dirty="0">
                <a:cs typeface="+mn-cs"/>
              </a:rPr>
              <a:t>Simulation steps:</a:t>
            </a:r>
          </a:p>
          <a:p>
            <a:pPr lvl="1"/>
            <a:r>
              <a:rPr lang="en-US" dirty="0"/>
              <a:t>Define the simulation basis</a:t>
            </a:r>
          </a:p>
          <a:p>
            <a:pPr lvl="1"/>
            <a:r>
              <a:rPr lang="en-US" dirty="0"/>
              <a:t>Characterize feeds </a:t>
            </a:r>
          </a:p>
          <a:p>
            <a:pPr lvl="1"/>
            <a:r>
              <a:rPr lang="en-US" dirty="0"/>
              <a:t>Install and/or calibrate unit operations</a:t>
            </a:r>
          </a:p>
          <a:p>
            <a:pPr lvl="1"/>
            <a:r>
              <a:rPr lang="en-US" dirty="0"/>
              <a:t>Run simulation program</a:t>
            </a:r>
          </a:p>
          <a:p>
            <a:pPr lvl="1"/>
            <a:r>
              <a:rPr lang="en-US" dirty="0"/>
              <a:t>Validate results</a:t>
            </a:r>
          </a:p>
          <a:p>
            <a:pPr marL="342900" lvl="1" indent="-342900">
              <a:buClr>
                <a:schemeClr val="bg2"/>
              </a:buClr>
              <a:buFont typeface="Wingdings" pitchFamily="2" charset="2"/>
              <a:buChar char="p"/>
            </a:pPr>
            <a:endParaRPr lang="en-US" sz="2800" dirty="0">
              <a:cs typeface="+mn-cs"/>
            </a:endParaRPr>
          </a:p>
          <a:p>
            <a:pPr marL="457200" lvl="1" indent="0">
              <a:buNone/>
            </a:pPr>
            <a:r>
              <a:rPr lang="en-US" dirty="0"/>
              <a:t>	</a:t>
            </a:r>
          </a:p>
          <a:p>
            <a:pPr lvl="1"/>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C5D83362-4C70-406D-8155-49D75310F06D}" type="slidenum">
              <a:rPr lang="en-US" smtClean="0"/>
              <a:t>9</a:t>
            </a:fld>
            <a:endParaRPr lang="en-US"/>
          </a:p>
        </p:txBody>
      </p:sp>
    </p:spTree>
    <p:extLst>
      <p:ext uri="{BB962C8B-B14F-4D97-AF65-F5344CB8AC3E}">
        <p14:creationId xmlns:p14="http://schemas.microsoft.com/office/powerpoint/2010/main" val="1809356151"/>
      </p:ext>
    </p:extLst>
  </p:cSld>
  <p:clrMapOvr>
    <a:masterClrMapping/>
  </p:clrMapOvr>
  <p:transition advTm="58033">
    <p:wipe dir="r"/>
  </p:transition>
</p:sld>
</file>

<file path=ppt/tags/tag1.xml><?xml version="1.0" encoding="utf-8"?>
<p:tagLst xmlns:a="http://schemas.openxmlformats.org/drawingml/2006/main" xmlns:r="http://schemas.openxmlformats.org/officeDocument/2006/relationships" xmlns:p="http://schemas.openxmlformats.org/presentationml/2006/main">
  <p:tag name="TIMING" val="|4.3|20.7|10.2|1"/>
</p:tagLst>
</file>

<file path=ppt/theme/theme1.xml><?xml version="1.0" encoding="utf-8"?>
<a:theme xmlns:a="http://schemas.openxmlformats.org/drawingml/2006/main" name="SERL Theme">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Custom 1">
      <a:majorFont>
        <a:latin typeface="Cambr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1"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1" i="1"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3975</Words>
  <Application>Microsoft Office PowerPoint</Application>
  <PresentationFormat>Widescreen</PresentationFormat>
  <Paragraphs>630</Paragraphs>
  <Slides>61</Slides>
  <Notes>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1" baseType="lpstr">
      <vt:lpstr>Arial</vt:lpstr>
      <vt:lpstr>Calibri</vt:lpstr>
      <vt:lpstr>Cambria</vt:lpstr>
      <vt:lpstr>Cambria Math</vt:lpstr>
      <vt:lpstr>Garamond</vt:lpstr>
      <vt:lpstr>Times New Roman</vt:lpstr>
      <vt:lpstr>Verdana</vt:lpstr>
      <vt:lpstr>Wingdings</vt:lpstr>
      <vt:lpstr>SERL Theme</vt:lpstr>
      <vt:lpstr>Microsoft Excel Chart</vt:lpstr>
      <vt:lpstr>DEVELOPMENT OF FUNNEL MODEL FOR ESTIMATION OF LIFE CYCLE GHG EMISSIONS OF VARIOUS TRANSPORTATION FUELS</vt:lpstr>
      <vt:lpstr>OVERALL STRUCTURE OF THE NSERC INDUSTRIAL RESEARCH CHAIR PROGRAM</vt:lpstr>
      <vt:lpstr>WEBINAR OUTLINE</vt:lpstr>
      <vt:lpstr>CHALLENGES WITH EXISTING MODELS</vt:lpstr>
      <vt:lpstr>THE FUNNEL MODEL</vt:lpstr>
      <vt:lpstr>PowerPoint Presentation</vt:lpstr>
      <vt:lpstr>FUNNEL DATA FLOW</vt:lpstr>
      <vt:lpstr>INTEGRATING FUNNEL TO PROCESS MODELING TOOLS</vt:lpstr>
      <vt:lpstr>INTEGRATING FUNNEL TO PROCESS MODELING TOOLS</vt:lpstr>
      <vt:lpstr>FUNNEL: LCA OF TRANSPORTATION FUELS FROM CONVENTIONAL AND UNCONVENTIONAL CRUDE OIL</vt:lpstr>
      <vt:lpstr>Demonstrating  FUNNEL  </vt:lpstr>
      <vt:lpstr>FUNNEL FRAMEWORK</vt:lpstr>
      <vt:lpstr>INTERFACE OVERVIEW</vt:lpstr>
      <vt:lpstr>INTERFACE OVERVIEW: NAVIGATION</vt:lpstr>
      <vt:lpstr>FUNNEL INPUTS EXAMPLE FOR LIQUID FOSSIL FUEL PATHWAYS</vt:lpstr>
      <vt:lpstr>HIGH LEVEL INPUTS</vt:lpstr>
      <vt:lpstr>FUNNEL DATA INPUT OPTIONS</vt:lpstr>
      <vt:lpstr>UPGRADER AND REFINERY INTEGRATION</vt:lpstr>
      <vt:lpstr>FUNNEL OUTPUT</vt:lpstr>
      <vt:lpstr>Sensitivity and Uncertainty Analysis using RUST</vt:lpstr>
      <vt:lpstr>REGRESSION, UNCERTAINTY, AND SENSITIVITY TOOL (RUST) FOR LCA</vt:lpstr>
      <vt:lpstr>FUNNEL-RUST:  METHODOLOGY FOR LCA</vt:lpstr>
      <vt:lpstr>FUNNEL-RUST:  SENSITIVITY ANALYSIS / SCREENING</vt:lpstr>
      <vt:lpstr>FUNNEL-RUST:  MORRIS SCREENING METHOD</vt:lpstr>
      <vt:lpstr>FUNNEL-RUST:  UNCERTAINTY SOURCES</vt:lpstr>
      <vt:lpstr>FUNNEL-RUST:  REPRESENTING UNCERTAINTY</vt:lpstr>
      <vt:lpstr>FUNNEL-RUST:  SOBOL CONTRIBUTION OF VARIANCE </vt:lpstr>
      <vt:lpstr>FUNNEL-RUST: INTERFACE</vt:lpstr>
      <vt:lpstr>FUNNEL Example Results</vt:lpstr>
      <vt:lpstr>FUNNEL APPLICATIONS EXAMINED</vt:lpstr>
      <vt:lpstr>FUNNEL Application 1: Transportation Fuels from Conventional and Unconventional Crude Oil</vt:lpstr>
      <vt:lpstr>FUNNEL APPLICATION 1 CRUDE &amp; BITUMEN: CURRENT SCENARIOS</vt:lpstr>
      <vt:lpstr>FUNNEL APPLICATION 1 CRUDE &amp; BITUMEN: COMPARISON OF FUNNEL TO LITERATURE</vt:lpstr>
      <vt:lpstr>FUNNEL APPLICATION 1 CRUDE &amp; BITUMEN: RESULTS </vt:lpstr>
      <vt:lpstr>FUNNEL Application 2: Future Bitumen Extraction Technology</vt:lpstr>
      <vt:lpstr>FUNNEL APPLICATION 2 FUTURE TECH.:  SCHEMATIC DIAGRAM OF THE ESEIEH PROCESS</vt:lpstr>
      <vt:lpstr>FUNNEL APPLICATION 2 FUTURE TECH.:  SCHEMATIC DIAGRAM OF THE ESEIEH PROCESS</vt:lpstr>
      <vt:lpstr>FUNNEL APPLICATION 2 FUTURE TECH.:  SCHEMATIC DIAGRAM OF THE ESEIEH PROCESS</vt:lpstr>
      <vt:lpstr>FUNNEL APPLICATION 2 FUTURE TECH.:  SCHEMATIC DIAGRAM OF THE ESEIEH PROCESS</vt:lpstr>
      <vt:lpstr>FUNNEL APPLICATION 2 FUTURE TECH.:  SCHEMATIC DIAGRAM OF THE ESEIEH PROCESS</vt:lpstr>
      <vt:lpstr>FUNNEL APPLICATION 2 FUTURE TECH.:  SCHEMATIC DIAGRAM OF THE ESEIEH PROCESS</vt:lpstr>
      <vt:lpstr>FUNNEL APPLICATION 2 FUTURE TECHNOLOGY: ESEIEH PATHWAYS</vt:lpstr>
      <vt:lpstr>FUNNEL APPLICATION 2 FUTURE TECHNOLOGY:  LIFE CYCLE GHG EMISSION OF THE ESEIEH PROCESS</vt:lpstr>
      <vt:lpstr>FUNNEL APPLICATION 2 FUTURE TECH.: COMPARING ESEIEH WITH NSOLVE</vt:lpstr>
      <vt:lpstr>FUNNEL Application 3:  LCA of Biofuel</vt:lpstr>
      <vt:lpstr> FUNNEL APPLICATION 3 BIOFUEL:  OXYMETHYLENE ETHER (OME)</vt:lpstr>
      <vt:lpstr> FUNNEL APPLICATION 3 BIOFUEL: SYSTEM BOUNDARY- OME FROM FOREST BIOMASS</vt:lpstr>
      <vt:lpstr>FUNNEL APPLICATION 3 BIOFUEL: OXYMETHYLENE ETHER PATHWAYS</vt:lpstr>
      <vt:lpstr>FUNNEL APPLICATION 3 BIOFUEL:  LIFE CYCLE GHG ASSESSMENT OF OME</vt:lpstr>
      <vt:lpstr>FUNNEL  RELATED PUBLICATIONS</vt:lpstr>
      <vt:lpstr>FUNNEL RELATED PUBLICATIONS</vt:lpstr>
      <vt:lpstr>FUNNEL RELATED PUBLICATIONS</vt:lpstr>
      <vt:lpstr>FUNNEL RELATED PUBLICATIONS</vt:lpstr>
      <vt:lpstr>FUNNEL RELATED PUBLICATIONS</vt:lpstr>
      <vt:lpstr>FUNNEL RELATED PUBLICATIONS</vt:lpstr>
      <vt:lpstr>FUNNEL RELATED PUBLICATIONS</vt:lpstr>
      <vt:lpstr>FUNNEL RELATED PUBLICATIONS</vt:lpstr>
      <vt:lpstr>FUNNEL RELATED PUBLICATIONS</vt:lpstr>
      <vt:lpstr>FUNNEL RELATED PUBLICATIONS</vt:lpstr>
      <vt:lpstr>ACKNOWLEDGMENTS</vt:lpstr>
      <vt:lpstr>THANK YOU /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2020-08-17T18:56:23Z</dcterms:created>
  <dcterms:modified xsi:type="dcterms:W3CDTF">2020-08-17T18:56:29Z</dcterms:modified>
</cp:coreProperties>
</file>